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7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36" autoAdjust="0"/>
    <p:restoredTop sz="94620" autoAdjust="0"/>
  </p:normalViewPr>
  <p:slideViewPr>
    <p:cSldViewPr snapToGrid="0">
      <p:cViewPr varScale="1">
        <p:scale>
          <a:sx n="77" d="100"/>
          <a:sy n="77" d="100"/>
        </p:scale>
        <p:origin x="348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0CCCD-0DE2-41EA-99A5-A1DA61A6128D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EC2C9-52E5-40B7-B4E3-18E24763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80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22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240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89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470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80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72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52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29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42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42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06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503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hyperlink" Target="#_ENREF_7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2B55C532-64E5-46E9-A8D4-2FDC78013F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84" t="13945" r="34680" b="19798"/>
          <a:stretch/>
        </p:blipFill>
        <p:spPr>
          <a:xfrm>
            <a:off x="2464956" y="1039269"/>
            <a:ext cx="2493098" cy="1780131"/>
          </a:xfrm>
          <a:prstGeom prst="rect">
            <a:avLst/>
          </a:prstGeom>
        </p:spPr>
      </p:pic>
      <p:sp>
        <p:nvSpPr>
          <p:cNvPr id="5" name="Text Box 6">
            <a:extLst>
              <a:ext uri="{FF2B5EF4-FFF2-40B4-BE49-F238E27FC236}">
                <a16:creationId xmlns:a16="http://schemas.microsoft.com/office/drawing/2014/main" id="{D657CCE9-8D23-4B0F-8336-C9CDC12F73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3710" y="683052"/>
            <a:ext cx="762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Fig S6</a:t>
            </a:r>
            <a:endParaRPr lang="en-US" sz="12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0EC5B3-E1A2-41BE-9C1D-5E23883072D5}"/>
              </a:ext>
            </a:extLst>
          </p:cNvPr>
          <p:cNvSpPr txBox="1"/>
          <p:nvPr/>
        </p:nvSpPr>
        <p:spPr>
          <a:xfrm>
            <a:off x="2731153" y="2727393"/>
            <a:ext cx="653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iVector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0DE07B-9C90-419B-A1CA-CBFFF688D634}"/>
              </a:ext>
            </a:extLst>
          </p:cNvPr>
          <p:cNvSpPr txBox="1"/>
          <p:nvPr/>
        </p:nvSpPr>
        <p:spPr>
          <a:xfrm>
            <a:off x="3898701" y="2746593"/>
            <a:ext cx="931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iNRAS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Q61R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BECA24-C8D5-42EA-91F3-2326229C21E3}"/>
              </a:ext>
            </a:extLst>
          </p:cNvPr>
          <p:cNvSpPr txBox="1"/>
          <p:nvPr/>
        </p:nvSpPr>
        <p:spPr>
          <a:xfrm>
            <a:off x="4436206" y="2238947"/>
            <a:ext cx="3064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/>
              <a:t>◇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42E1FF-D4F6-4EBA-B8BC-B8DA985391AA}"/>
              </a:ext>
            </a:extLst>
          </p:cNvPr>
          <p:cNvSpPr txBox="1"/>
          <p:nvPr/>
        </p:nvSpPr>
        <p:spPr>
          <a:xfrm>
            <a:off x="2731153" y="880833"/>
            <a:ext cx="1353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GMEL</a:t>
            </a:r>
            <a:r>
              <a:rPr lang="en-US" sz="1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BRAF*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iNRAS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B419BC-6ED4-4832-A9C4-CDD53408EFE3}"/>
              </a:ext>
            </a:extLst>
          </p:cNvPr>
          <p:cNvSpPr txBox="1"/>
          <p:nvPr/>
        </p:nvSpPr>
        <p:spPr>
          <a:xfrm rot="16200000">
            <a:off x="1246886" y="1779728"/>
            <a:ext cx="17258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Relative mRNA MITF </a:t>
            </a:r>
            <a:endParaRPr lang="en-US" sz="12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450461E-AD11-49DA-A6A3-10368E4A2971}"/>
              </a:ext>
            </a:extLst>
          </p:cNvPr>
          <p:cNvSpPr txBox="1"/>
          <p:nvPr/>
        </p:nvSpPr>
        <p:spPr>
          <a:xfrm>
            <a:off x="2142284" y="1019333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  <a:endParaRPr lang="en-US" sz="12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9EBE1F-EDD5-4BCB-85DC-9936581DCE81}"/>
              </a:ext>
            </a:extLst>
          </p:cNvPr>
          <p:cNvSpPr txBox="1"/>
          <p:nvPr/>
        </p:nvSpPr>
        <p:spPr>
          <a:xfrm>
            <a:off x="2142284" y="1563136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  <a:endParaRPr lang="en-US" sz="12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56339E0-671D-4730-9C39-395D2CB87BC0}"/>
              </a:ext>
            </a:extLst>
          </p:cNvPr>
          <p:cNvSpPr txBox="1"/>
          <p:nvPr/>
        </p:nvSpPr>
        <p:spPr>
          <a:xfrm>
            <a:off x="2142284" y="208444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endParaRPr lang="en-US" sz="12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341E2AF-9884-48C7-9CDB-05A24190A1E8}"/>
              </a:ext>
            </a:extLst>
          </p:cNvPr>
          <p:cNvSpPr txBox="1"/>
          <p:nvPr/>
        </p:nvSpPr>
        <p:spPr>
          <a:xfrm>
            <a:off x="2142284" y="2630872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0.0</a:t>
            </a:r>
            <a:endParaRPr lang="en-US" sz="12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7A45B1A-A3D2-4AD0-A5FD-2D25556946F5}"/>
              </a:ext>
            </a:extLst>
          </p:cNvPr>
          <p:cNvSpPr/>
          <p:nvPr/>
        </p:nvSpPr>
        <p:spPr>
          <a:xfrm>
            <a:off x="1633472" y="885536"/>
            <a:ext cx="46135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664AF77-3680-4111-A32D-A978ED92D414}"/>
              </a:ext>
            </a:extLst>
          </p:cNvPr>
          <p:cNvSpPr/>
          <p:nvPr/>
        </p:nvSpPr>
        <p:spPr>
          <a:xfrm>
            <a:off x="1633472" y="3098737"/>
            <a:ext cx="46135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3974F1C-1E44-4343-AF19-E9C2158D4B41}"/>
              </a:ext>
            </a:extLst>
          </p:cNvPr>
          <p:cNvGrpSpPr/>
          <p:nvPr/>
        </p:nvGrpSpPr>
        <p:grpSpPr>
          <a:xfrm>
            <a:off x="2092703" y="3265159"/>
            <a:ext cx="2996303" cy="2212647"/>
            <a:chOff x="2123183" y="3265159"/>
            <a:chExt cx="2996303" cy="221264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/>
            <a:srcRect l="19026" t="12289" b="34971"/>
            <a:stretch/>
          </p:blipFill>
          <p:spPr>
            <a:xfrm>
              <a:off x="2491740" y="3293573"/>
              <a:ext cx="2549844" cy="1818843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167898" y="3531419"/>
              <a:ext cx="8451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P&lt;0.0001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D849139-5367-47CC-BE02-DFE790D8D560}"/>
                </a:ext>
              </a:extLst>
            </p:cNvPr>
            <p:cNvSpPr txBox="1"/>
            <p:nvPr/>
          </p:nvSpPr>
          <p:spPr>
            <a:xfrm>
              <a:off x="3697878" y="5016142"/>
              <a:ext cx="14216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Non-MITF Targets</a:t>
              </a:r>
              <a:endParaRPr lang="en-US" sz="12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9A6AEDA-3099-49E4-810E-51EB1405C2D5}"/>
                </a:ext>
              </a:extLst>
            </p:cNvPr>
            <p:cNvSpPr txBox="1"/>
            <p:nvPr/>
          </p:nvSpPr>
          <p:spPr>
            <a:xfrm>
              <a:off x="2578718" y="5016141"/>
              <a:ext cx="11318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MITF Targets</a:t>
              </a:r>
            </a:p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(Hoek)</a:t>
              </a:r>
              <a:endParaRPr lang="en-US" sz="12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C9C1872-76EB-47B2-8819-C2F91D61CE58}"/>
                </a:ext>
              </a:extLst>
            </p:cNvPr>
            <p:cNvSpPr txBox="1"/>
            <p:nvPr/>
          </p:nvSpPr>
          <p:spPr>
            <a:xfrm rot="16200000">
              <a:off x="1565819" y="4004854"/>
              <a:ext cx="1391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Log</a:t>
              </a:r>
              <a:r>
                <a:rPr lang="en-US" sz="12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-Fold change</a:t>
              </a:r>
              <a:endParaRPr lang="en-US" sz="12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45B1DD9-18ED-419E-9FFA-9AC5F0719B2E}"/>
                </a:ext>
              </a:extLst>
            </p:cNvPr>
            <p:cNvSpPr txBox="1"/>
            <p:nvPr/>
          </p:nvSpPr>
          <p:spPr>
            <a:xfrm>
              <a:off x="2293450" y="326515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lang="en-US" sz="12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1414DE2-64FD-4756-A9D9-0DDE11036759}"/>
                </a:ext>
              </a:extLst>
            </p:cNvPr>
            <p:cNvSpPr txBox="1"/>
            <p:nvPr/>
          </p:nvSpPr>
          <p:spPr>
            <a:xfrm>
              <a:off x="2301004" y="379132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A3C4CF5-B479-419C-8462-84365806FF08}"/>
                </a:ext>
              </a:extLst>
            </p:cNvPr>
            <p:cNvSpPr txBox="1"/>
            <p:nvPr/>
          </p:nvSpPr>
          <p:spPr>
            <a:xfrm>
              <a:off x="2294265" y="4324936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2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68CC490-4112-41D4-9DAC-CDB464A1827E}"/>
                </a:ext>
              </a:extLst>
            </p:cNvPr>
            <p:cNvSpPr txBox="1"/>
            <p:nvPr/>
          </p:nvSpPr>
          <p:spPr>
            <a:xfrm>
              <a:off x="2247664" y="4851558"/>
              <a:ext cx="3209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-4</a:t>
              </a:r>
              <a:endParaRPr lang="en-US" sz="12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Rectangle 1">
            <a:extLst>
              <a:ext uri="{FF2B5EF4-FFF2-40B4-BE49-F238E27FC236}">
                <a16:creationId xmlns:a16="http://schemas.microsoft.com/office/drawing/2014/main" id="{EDFB4BDC-3511-4881-8E1E-E0661D507A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562" y="5530986"/>
            <a:ext cx="6364740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S6: Dual oncogenesis decrease MITF and its target genes.</a:t>
            </a:r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(a) </a:t>
            </a:r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QPCR analysis of GMEL</a:t>
            </a:r>
            <a:r>
              <a:rPr kumimoji="0" lang="en-US" altLang="en-US" sz="110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BRAF*</a:t>
            </a:r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r>
              <a:rPr kumimoji="0" lang="en-US" altLang="en-US" sz="11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iNRAS</a:t>
            </a:r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cells shows significant suppression of MITF when induced to express NRAS</a:t>
            </a:r>
            <a:r>
              <a:rPr kumimoji="0" lang="en-US" altLang="en-US" sz="110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Q61R</a:t>
            </a:r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with doxycycline as compared to vector.</a:t>
            </a: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(b) </a:t>
            </a:r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Published list of high impact MITF targets (Hoek, K. S. </a:t>
            </a:r>
            <a:r>
              <a:rPr kumimoji="0" lang="en-US" altLang="en-US" sz="110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 al. </a:t>
            </a:r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2008) (</a:t>
            </a:r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 tooltip="Hoek, 2008 #2950"/>
              </a:rPr>
              <a:t>7</a:t>
            </a:r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as a group, were significantly more suppressed than non-MITF targets in the GMEL</a:t>
            </a:r>
            <a:r>
              <a:rPr kumimoji="0" lang="en-US" altLang="en-US" sz="110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BRAF*</a:t>
            </a:r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cell line (log2-fold -0.56±0.03 vs -0.0034±0.0032,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Student’s 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 test, ◇</a:t>
            </a:r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p&lt;0.0001.  Thus, lineage programming appears to be diminished in the GMEL</a:t>
            </a:r>
            <a:r>
              <a:rPr kumimoji="0" lang="en-US" altLang="en-US" sz="110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BRAF*</a:t>
            </a:r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line with ectopic NRAS* expression.  </a:t>
            </a:r>
            <a:endParaRPr kumimoji="0" lang="en-US" altLang="en-US" sz="11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65C0731-2B7E-BD42-B09A-12FCB4392865}"/>
              </a:ext>
            </a:extLst>
          </p:cNvPr>
          <p:cNvGrpSpPr/>
          <p:nvPr/>
        </p:nvGrpSpPr>
        <p:grpSpPr>
          <a:xfrm>
            <a:off x="2626576" y="1113918"/>
            <a:ext cx="1401057" cy="248064"/>
            <a:chOff x="488592" y="510569"/>
            <a:chExt cx="1401057" cy="248064"/>
          </a:xfrm>
        </p:grpSpPr>
        <p:pic>
          <p:nvPicPr>
            <p:cNvPr id="35" name="Picture 12">
              <a:extLst>
                <a:ext uri="{FF2B5EF4-FFF2-40B4-BE49-F238E27FC236}">
                  <a16:creationId xmlns:a16="http://schemas.microsoft.com/office/drawing/2014/main" id="{5EEB831B-A2F6-F041-BDFB-7DE5EC8444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/>
            <a:srcRect l="72602" t="17756" r="24029" b="79497"/>
            <a:stretch/>
          </p:blipFill>
          <p:spPr bwMode="auto">
            <a:xfrm>
              <a:off x="488592" y="570137"/>
              <a:ext cx="223158" cy="119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Text Box 6">
              <a:extLst>
                <a:ext uri="{FF2B5EF4-FFF2-40B4-BE49-F238E27FC236}">
                  <a16:creationId xmlns:a16="http://schemas.microsoft.com/office/drawing/2014/main" id="{151E7436-F2B0-3B43-B222-08DF4EAC5C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9256" y="510569"/>
              <a:ext cx="54447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000" dirty="0">
                  <a:latin typeface="Arial" pitchFamily="34" charset="0"/>
                  <a:cs typeface="Arial" pitchFamily="34" charset="0"/>
                </a:rPr>
                <a:t>- Dox</a:t>
              </a:r>
            </a:p>
          </p:txBody>
        </p:sp>
        <p:pic>
          <p:nvPicPr>
            <p:cNvPr id="37" name="Picture 12">
              <a:extLst>
                <a:ext uri="{FF2B5EF4-FFF2-40B4-BE49-F238E27FC236}">
                  <a16:creationId xmlns:a16="http://schemas.microsoft.com/office/drawing/2014/main" id="{C2CA0817-38B8-E342-8FFD-9AED167E450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/>
            <a:srcRect l="73061" t="25275" r="23981" b="72206"/>
            <a:stretch/>
          </p:blipFill>
          <p:spPr bwMode="auto">
            <a:xfrm>
              <a:off x="1110647" y="573354"/>
              <a:ext cx="213369" cy="117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Text Box 6">
              <a:extLst>
                <a:ext uri="{FF2B5EF4-FFF2-40B4-BE49-F238E27FC236}">
                  <a16:creationId xmlns:a16="http://schemas.microsoft.com/office/drawing/2014/main" id="{AAD872F4-A131-214E-9393-FF307BD3A1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5226" y="512412"/>
              <a:ext cx="73442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000" dirty="0">
                  <a:latin typeface="Arial" pitchFamily="34" charset="0"/>
                  <a:cs typeface="Arial" pitchFamily="34" charset="0"/>
                </a:rPr>
                <a:t>+ Dox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2675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129</Words>
  <Application>Microsoft Macintosh PowerPoint</Application>
  <PresentationFormat>Letter Paper (8.5x11 in)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Kumar, Raj</dc:creator>
  <cp:lastModifiedBy>Kumar, Raj</cp:lastModifiedBy>
  <cp:revision>16</cp:revision>
  <dcterms:created xsi:type="dcterms:W3CDTF">2018-08-13T22:54:38Z</dcterms:created>
  <dcterms:modified xsi:type="dcterms:W3CDTF">2018-12-28T19:57:56Z</dcterms:modified>
</cp:coreProperties>
</file>