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8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6" autoAdjust="0"/>
    <p:restoredTop sz="94620" autoAdjust="0"/>
  </p:normalViewPr>
  <p:slideViewPr>
    <p:cSldViewPr snapToGrid="0">
      <p:cViewPr>
        <p:scale>
          <a:sx n="140" d="100"/>
          <a:sy n="140" d="100"/>
        </p:scale>
        <p:origin x="213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0CCCD-0DE2-41EA-99A5-A1DA61A6128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C2C9-52E5-40B7-B4E3-18E24763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8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2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40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9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7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8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2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5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42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4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6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0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oftware.broadinstitute.org/gsea/msigdb/cards/FRIDMAN_SENESCENCE_UP.html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7CF720-6201-46EB-960F-9BB7723569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4" t="12875" r="7819" b="36046"/>
          <a:stretch/>
        </p:blipFill>
        <p:spPr>
          <a:xfrm>
            <a:off x="4178300" y="1762057"/>
            <a:ext cx="1249680" cy="8033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8F8EEB-DADA-483A-9E3D-50B81C3F3C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5" t="11945" r="12302" b="36654"/>
          <a:stretch/>
        </p:blipFill>
        <p:spPr>
          <a:xfrm>
            <a:off x="2583180" y="1749357"/>
            <a:ext cx="1176872" cy="8084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647D0F-4F9E-458F-99F9-C59F4CBE30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9" t="12262" r="11283" b="36337"/>
          <a:stretch/>
        </p:blipFill>
        <p:spPr>
          <a:xfrm>
            <a:off x="830580" y="1754120"/>
            <a:ext cx="1198886" cy="8084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59B34F-7470-4909-A71D-62E842285F2A}"/>
              </a:ext>
            </a:extLst>
          </p:cNvPr>
          <p:cNvSpPr txBox="1"/>
          <p:nvPr/>
        </p:nvSpPr>
        <p:spPr>
          <a:xfrm>
            <a:off x="1167051" y="1712457"/>
            <a:ext cx="4667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p=0.97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6B7C6D-E91C-49E2-AFEA-2C7EA21954D3}"/>
              </a:ext>
            </a:extLst>
          </p:cNvPr>
          <p:cNvSpPr txBox="1"/>
          <p:nvPr/>
        </p:nvSpPr>
        <p:spPr>
          <a:xfrm>
            <a:off x="2872877" y="1698895"/>
            <a:ext cx="5212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P&lt;0.001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4C9124-2AAE-4B3E-9C57-891B82B0623D}"/>
              </a:ext>
            </a:extLst>
          </p:cNvPr>
          <p:cNvSpPr txBox="1"/>
          <p:nvPr/>
        </p:nvSpPr>
        <p:spPr>
          <a:xfrm>
            <a:off x="4525729" y="1711594"/>
            <a:ext cx="4667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p=0.47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0FFCA7-9D96-4CFE-9A88-643FC8BAE4F5}"/>
              </a:ext>
            </a:extLst>
          </p:cNvPr>
          <p:cNvSpPr/>
          <p:nvPr/>
        </p:nvSpPr>
        <p:spPr>
          <a:xfrm>
            <a:off x="401287" y="2906548"/>
            <a:ext cx="5730227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S8: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Fridman senescence signature (GSEA)-up regulated in senescence.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(BRAF*) exhibited a significantly higher level of induction of the senescence gene set relative to all other transcripts (mean log2-fold +0.068±0.025 vs -0.012±0.003, p&lt;0.0001). Gene set derived from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http://software.broadinstitute.org/gsea/msigdb/cards/FRIDMAN_SENESCENCE_UP.html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ALDH1A3, C9orf3, CCND1, CD44, CDKN1A, CDKN1C, CDKN2A, CDKN2B, CDKN2D, CITED2, CLTB, COL1A2, CREG1, CRYAB, CTGF, CXCL14, CYP1B1, EIF2S2, ESM1, F3, FILIP1L, FN1, GSN, GUK1, HBS1L, HPS5, HSPA2, HTATIP2, IFI16, IFNG, IGFBP1, IGFBP2, IGFBP3, IGFBP4, IGFBP5, IGFBP6, IGFBP7, IGSF3, ING1, IRF5, IRF7, ISG15, MAP1LC3B, MAP2K3, MDM2, MMP1, NDN, NME2, NRG1, OPTN, PEA15, RAB13, RAB31, RAB5B, RABGGTA, RAC1, RBL2, RGL2, RHOB, RRAS, S100A11, SERPINB2, SERPINE1, SMPD1, SMURF2, SOD1, SPARC, STAT1, TES, TFAP2A, TGFB1I1, THBS1, TNFAIP2, TNFAIP3, TP53, TSPYL5, VIM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58582E-C08B-436F-9672-20F057385007}"/>
              </a:ext>
            </a:extLst>
          </p:cNvPr>
          <p:cNvSpPr txBox="1"/>
          <p:nvPr/>
        </p:nvSpPr>
        <p:spPr>
          <a:xfrm>
            <a:off x="837654" y="1462105"/>
            <a:ext cx="15770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SK-MEL-119</a:t>
            </a:r>
            <a:r>
              <a:rPr lang="en-US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NRAS*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iBRAF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80F0B7-A792-4C78-84F4-6B4E8FD0B2A7}"/>
              </a:ext>
            </a:extLst>
          </p:cNvPr>
          <p:cNvSpPr txBox="1"/>
          <p:nvPr/>
        </p:nvSpPr>
        <p:spPr>
          <a:xfrm>
            <a:off x="2590315" y="1465745"/>
            <a:ext cx="1467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GMEL</a:t>
            </a:r>
            <a:r>
              <a:rPr lang="en-US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BRAF*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iNRAS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28EF6D-CF6F-4FD9-90DC-4F56AE15751D}"/>
              </a:ext>
            </a:extLst>
          </p:cNvPr>
          <p:cNvSpPr txBox="1"/>
          <p:nvPr/>
        </p:nvSpPr>
        <p:spPr>
          <a:xfrm>
            <a:off x="4205950" y="1464810"/>
            <a:ext cx="146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A375</a:t>
            </a:r>
            <a:r>
              <a:rPr lang="en-US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BRAF*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iNRAS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id="{0B7D1210-1CF0-4E07-9C12-1147A0461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7032" y="1239261"/>
            <a:ext cx="762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Fig S8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BBB896-C516-4B16-A14B-08A4AF81F776}"/>
              </a:ext>
            </a:extLst>
          </p:cNvPr>
          <p:cNvSpPr txBox="1"/>
          <p:nvPr/>
        </p:nvSpPr>
        <p:spPr>
          <a:xfrm rot="16200000">
            <a:off x="152431" y="2063127"/>
            <a:ext cx="86113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US" sz="7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-fold change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097D4B-2FBE-4351-8C5D-2F8AA5054E2D}"/>
              </a:ext>
            </a:extLst>
          </p:cNvPr>
          <p:cNvSpPr txBox="1"/>
          <p:nvPr/>
        </p:nvSpPr>
        <p:spPr>
          <a:xfrm>
            <a:off x="598052" y="2439010"/>
            <a:ext cx="3145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95A3E3B-F74E-496E-9D03-8CFA3D0EF757}"/>
              </a:ext>
            </a:extLst>
          </p:cNvPr>
          <p:cNvSpPr txBox="1"/>
          <p:nvPr/>
        </p:nvSpPr>
        <p:spPr>
          <a:xfrm>
            <a:off x="652030" y="2258844"/>
            <a:ext cx="2648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88EF06-92DC-49C9-A0ED-FD1416DD5348}"/>
              </a:ext>
            </a:extLst>
          </p:cNvPr>
          <p:cNvSpPr txBox="1"/>
          <p:nvPr/>
        </p:nvSpPr>
        <p:spPr>
          <a:xfrm>
            <a:off x="676227" y="207514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56F49A-5A83-4E8F-A6F6-4BF47D919269}"/>
              </a:ext>
            </a:extLst>
          </p:cNvPr>
          <p:cNvSpPr txBox="1"/>
          <p:nvPr/>
        </p:nvSpPr>
        <p:spPr>
          <a:xfrm>
            <a:off x="676227" y="189452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228F09-9793-4951-B0E8-196579950714}"/>
              </a:ext>
            </a:extLst>
          </p:cNvPr>
          <p:cNvSpPr txBox="1"/>
          <p:nvPr/>
        </p:nvSpPr>
        <p:spPr>
          <a:xfrm>
            <a:off x="626534" y="1708027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13A02B3-564F-4EE3-BF59-91311E84FE78}"/>
              </a:ext>
            </a:extLst>
          </p:cNvPr>
          <p:cNvSpPr txBox="1"/>
          <p:nvPr/>
        </p:nvSpPr>
        <p:spPr>
          <a:xfrm>
            <a:off x="2387396" y="2429341"/>
            <a:ext cx="26481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41FF9A-D2B8-4452-83CB-1B1D885BBA32}"/>
              </a:ext>
            </a:extLst>
          </p:cNvPr>
          <p:cNvSpPr txBox="1"/>
          <p:nvPr/>
        </p:nvSpPr>
        <p:spPr>
          <a:xfrm>
            <a:off x="2419214" y="219229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AFE394-A347-4B94-AF55-86C54ED1ECDC}"/>
              </a:ext>
            </a:extLst>
          </p:cNvPr>
          <p:cNvSpPr txBox="1"/>
          <p:nvPr/>
        </p:nvSpPr>
        <p:spPr>
          <a:xfrm>
            <a:off x="2416673" y="195071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16AE23-4AF6-4352-83DF-C2AD477C1D03}"/>
              </a:ext>
            </a:extLst>
          </p:cNvPr>
          <p:cNvSpPr txBox="1"/>
          <p:nvPr/>
        </p:nvSpPr>
        <p:spPr>
          <a:xfrm>
            <a:off x="2414686" y="171088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230A2C5-CB0F-465B-BCC1-B8E9A21128F4}"/>
              </a:ext>
            </a:extLst>
          </p:cNvPr>
          <p:cNvSpPr txBox="1"/>
          <p:nvPr/>
        </p:nvSpPr>
        <p:spPr>
          <a:xfrm>
            <a:off x="3178015" y="2500029"/>
            <a:ext cx="5517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All genes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BD9C2DC-4369-47A6-A855-16A422306D1B}"/>
              </a:ext>
            </a:extLst>
          </p:cNvPr>
          <p:cNvSpPr txBox="1"/>
          <p:nvPr/>
        </p:nvSpPr>
        <p:spPr>
          <a:xfrm>
            <a:off x="2539920" y="2501683"/>
            <a:ext cx="726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Senescence </a:t>
            </a:r>
          </a:p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up genes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A9D117-636D-46E1-AA64-F8F6F68DFF6C}"/>
              </a:ext>
            </a:extLst>
          </p:cNvPr>
          <p:cNvSpPr txBox="1"/>
          <p:nvPr/>
        </p:nvSpPr>
        <p:spPr>
          <a:xfrm>
            <a:off x="1408395" y="2494756"/>
            <a:ext cx="5517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All genes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ED27335-2FBB-4F13-93FB-AA2CAE139F66}"/>
              </a:ext>
            </a:extLst>
          </p:cNvPr>
          <p:cNvSpPr txBox="1"/>
          <p:nvPr/>
        </p:nvSpPr>
        <p:spPr>
          <a:xfrm>
            <a:off x="770300" y="2496410"/>
            <a:ext cx="726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Senescence </a:t>
            </a:r>
          </a:p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up genes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1F826A-C892-474B-A73A-E2A3685AAB41}"/>
              </a:ext>
            </a:extLst>
          </p:cNvPr>
          <p:cNvSpPr txBox="1"/>
          <p:nvPr/>
        </p:nvSpPr>
        <p:spPr>
          <a:xfrm>
            <a:off x="3990326" y="2428478"/>
            <a:ext cx="26481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4C75675-7536-4A59-B2B2-D8B76ABEB7B2}"/>
              </a:ext>
            </a:extLst>
          </p:cNvPr>
          <p:cNvSpPr txBox="1"/>
          <p:nvPr/>
        </p:nvSpPr>
        <p:spPr>
          <a:xfrm>
            <a:off x="3994215" y="2140634"/>
            <a:ext cx="26481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E041EC-024F-4D3A-A22B-67BBAB243966}"/>
              </a:ext>
            </a:extLst>
          </p:cNvPr>
          <p:cNvSpPr txBox="1"/>
          <p:nvPr/>
        </p:nvSpPr>
        <p:spPr>
          <a:xfrm>
            <a:off x="4025953" y="1848254"/>
            <a:ext cx="2343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6AD7634-80EA-4F68-9748-9F85A1F71646}"/>
              </a:ext>
            </a:extLst>
          </p:cNvPr>
          <p:cNvSpPr txBox="1"/>
          <p:nvPr/>
        </p:nvSpPr>
        <p:spPr>
          <a:xfrm>
            <a:off x="4765838" y="2500201"/>
            <a:ext cx="5517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All genes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50AA999-69E5-4E84-B8C5-5DDEE60C045D}"/>
              </a:ext>
            </a:extLst>
          </p:cNvPr>
          <p:cNvSpPr txBox="1"/>
          <p:nvPr/>
        </p:nvSpPr>
        <p:spPr>
          <a:xfrm>
            <a:off x="4127743" y="2501855"/>
            <a:ext cx="726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Senescence </a:t>
            </a:r>
          </a:p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up genes</a:t>
            </a:r>
          </a:p>
        </p:txBody>
      </p:sp>
    </p:spTree>
    <p:extLst>
      <p:ext uri="{BB962C8B-B14F-4D97-AF65-F5344CB8AC3E}">
        <p14:creationId xmlns:p14="http://schemas.microsoft.com/office/powerpoint/2010/main" val="2149045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282</Words>
  <Application>Microsoft Macintosh PowerPoint</Application>
  <PresentationFormat>Letter Paper (8.5x11 in)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Raj</dc:creator>
  <cp:lastModifiedBy>Kumar, Raj</cp:lastModifiedBy>
  <cp:revision>16</cp:revision>
  <dcterms:created xsi:type="dcterms:W3CDTF">2018-08-13T22:54:38Z</dcterms:created>
  <dcterms:modified xsi:type="dcterms:W3CDTF">2018-12-28T18:05:33Z</dcterms:modified>
</cp:coreProperties>
</file>