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21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6" autoAdjust="0"/>
    <p:restoredTop sz="94620" autoAdjust="0"/>
  </p:normalViewPr>
  <p:slideViewPr>
    <p:cSldViewPr snapToGrid="0">
      <p:cViewPr>
        <p:scale>
          <a:sx n="160" d="100"/>
          <a:sy n="160" d="100"/>
        </p:scale>
        <p:origin x="1688" y="-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0CCCD-0DE2-41EA-99A5-A1DA61A6128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C2C9-52E5-40B7-B4E3-18E24763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8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2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40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9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7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8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2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5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42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4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6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585C0-1ADA-451A-8373-5E7A0E891620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0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C9160F5-DF66-4EFC-AF91-D01EFB3C1C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7"/>
          <a:stretch/>
        </p:blipFill>
        <p:spPr>
          <a:xfrm>
            <a:off x="2536557" y="1789232"/>
            <a:ext cx="1463043" cy="13962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54E2D96-E191-451E-B889-4100653B55E6}"/>
              </a:ext>
            </a:extLst>
          </p:cNvPr>
          <p:cNvSpPr txBox="1"/>
          <p:nvPr/>
        </p:nvSpPr>
        <p:spPr>
          <a:xfrm>
            <a:off x="1116075" y="1409998"/>
            <a:ext cx="93968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p&lt;0.0001, ANOVA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508EC0-366D-4D22-8737-A7EE88D091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3"/>
          <a:stretch/>
        </p:blipFill>
        <p:spPr>
          <a:xfrm>
            <a:off x="4083004" y="1796260"/>
            <a:ext cx="1459385" cy="14363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FEE97F-004A-4D7D-AB17-235B0F827B5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8"/>
          <a:stretch/>
        </p:blipFill>
        <p:spPr>
          <a:xfrm>
            <a:off x="867195" y="1786223"/>
            <a:ext cx="1437440" cy="135209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CA5CAE6-DF97-462D-BB3E-7EF4E7553911}"/>
              </a:ext>
            </a:extLst>
          </p:cNvPr>
          <p:cNvGrpSpPr/>
          <p:nvPr/>
        </p:nvGrpSpPr>
        <p:grpSpPr>
          <a:xfrm>
            <a:off x="1804201" y="1608732"/>
            <a:ext cx="511679" cy="218192"/>
            <a:chOff x="3312937" y="2160050"/>
            <a:chExt cx="511679" cy="218192"/>
          </a:xfrm>
        </p:grpSpPr>
        <p:sp>
          <p:nvSpPr>
            <p:cNvPr id="7" name="Left Bracket 6">
              <a:extLst>
                <a:ext uri="{FF2B5EF4-FFF2-40B4-BE49-F238E27FC236}">
                  <a16:creationId xmlns:a16="http://schemas.microsoft.com/office/drawing/2014/main" id="{A9EF2936-CAED-44CE-851D-45C4FF05642E}"/>
                </a:ext>
              </a:extLst>
            </p:cNvPr>
            <p:cNvSpPr/>
            <p:nvPr/>
          </p:nvSpPr>
          <p:spPr>
            <a:xfrm rot="5400000">
              <a:off x="3545917" y="2253704"/>
              <a:ext cx="45719" cy="203358"/>
            </a:xfrm>
            <a:prstGeom prst="leftBracket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7DFBC22-DC4C-4A95-B0E5-08521AA2F339}"/>
                </a:ext>
              </a:extLst>
            </p:cNvPr>
            <p:cNvSpPr txBox="1"/>
            <p:nvPr/>
          </p:nvSpPr>
          <p:spPr>
            <a:xfrm>
              <a:off x="3312937" y="2160050"/>
              <a:ext cx="51167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p&lt;0.001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0A13C8C-1C3A-490D-8136-4239F253E23A}"/>
              </a:ext>
            </a:extLst>
          </p:cNvPr>
          <p:cNvSpPr txBox="1"/>
          <p:nvPr/>
        </p:nvSpPr>
        <p:spPr>
          <a:xfrm>
            <a:off x="2847930" y="1396434"/>
            <a:ext cx="84029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p=0.06, ANOVA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F134BD-A2D8-4B4D-BAC9-8969B8959551}"/>
              </a:ext>
            </a:extLst>
          </p:cNvPr>
          <p:cNvSpPr txBox="1"/>
          <p:nvPr/>
        </p:nvSpPr>
        <p:spPr>
          <a:xfrm>
            <a:off x="4342855" y="1376420"/>
            <a:ext cx="93968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p&lt;0.0001, ANOVA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346B4E5-0665-4468-B1B5-0D03DBAAEB00}"/>
              </a:ext>
            </a:extLst>
          </p:cNvPr>
          <p:cNvGrpSpPr/>
          <p:nvPr/>
        </p:nvGrpSpPr>
        <p:grpSpPr>
          <a:xfrm>
            <a:off x="5051028" y="1608732"/>
            <a:ext cx="511679" cy="218192"/>
            <a:chOff x="3312937" y="2160050"/>
            <a:chExt cx="511679" cy="218192"/>
          </a:xfrm>
        </p:grpSpPr>
        <p:sp>
          <p:nvSpPr>
            <p:cNvPr id="12" name="Left Bracket 11">
              <a:extLst>
                <a:ext uri="{FF2B5EF4-FFF2-40B4-BE49-F238E27FC236}">
                  <a16:creationId xmlns:a16="http://schemas.microsoft.com/office/drawing/2014/main" id="{789A435B-0E79-47A4-AFBE-D15544B76DBA}"/>
                </a:ext>
              </a:extLst>
            </p:cNvPr>
            <p:cNvSpPr/>
            <p:nvPr/>
          </p:nvSpPr>
          <p:spPr>
            <a:xfrm rot="5400000">
              <a:off x="3545917" y="2253704"/>
              <a:ext cx="45719" cy="203358"/>
            </a:xfrm>
            <a:prstGeom prst="lef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0EEA0EC-FB67-46C8-8DE0-946223DEB50B}"/>
                </a:ext>
              </a:extLst>
            </p:cNvPr>
            <p:cNvSpPr txBox="1"/>
            <p:nvPr/>
          </p:nvSpPr>
          <p:spPr>
            <a:xfrm>
              <a:off x="3312937" y="2160050"/>
              <a:ext cx="51167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p&lt;0.001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47E48E8-8EC5-417E-97DD-A4DD76D9137E}"/>
              </a:ext>
            </a:extLst>
          </p:cNvPr>
          <p:cNvGrpSpPr/>
          <p:nvPr/>
        </p:nvGrpSpPr>
        <p:grpSpPr>
          <a:xfrm>
            <a:off x="3355176" y="1523208"/>
            <a:ext cx="524235" cy="460984"/>
            <a:chOff x="3164886" y="2115227"/>
            <a:chExt cx="524235" cy="460984"/>
          </a:xfrm>
        </p:grpSpPr>
        <p:sp>
          <p:nvSpPr>
            <p:cNvPr id="15" name="Left Bracket 14">
              <a:extLst>
                <a:ext uri="{FF2B5EF4-FFF2-40B4-BE49-F238E27FC236}">
                  <a16:creationId xmlns:a16="http://schemas.microsoft.com/office/drawing/2014/main" id="{223EBBD8-B950-421D-A90B-6F0DD3C53B9A}"/>
                </a:ext>
              </a:extLst>
            </p:cNvPr>
            <p:cNvSpPr/>
            <p:nvPr/>
          </p:nvSpPr>
          <p:spPr>
            <a:xfrm rot="5400000">
              <a:off x="3536399" y="2298401"/>
              <a:ext cx="45719" cy="203358"/>
            </a:xfrm>
            <a:prstGeom prst="leftBracket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423E3F3-CE12-4D22-A974-27D9E7C0020C}"/>
                </a:ext>
              </a:extLst>
            </p:cNvPr>
            <p:cNvSpPr txBox="1"/>
            <p:nvPr/>
          </p:nvSpPr>
          <p:spPr>
            <a:xfrm>
              <a:off x="3222327" y="2376156"/>
              <a:ext cx="46679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p=0.08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2E23A40-123F-47F4-86AC-091353577412}"/>
                </a:ext>
              </a:extLst>
            </p:cNvPr>
            <p:cNvGrpSpPr/>
            <p:nvPr/>
          </p:nvGrpSpPr>
          <p:grpSpPr>
            <a:xfrm>
              <a:off x="3164886" y="2115227"/>
              <a:ext cx="511679" cy="237388"/>
              <a:chOff x="3164298" y="2212117"/>
              <a:chExt cx="511679" cy="237388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168DCFB-4CE8-489D-ABCE-3D1DC74C8F68}"/>
                  </a:ext>
                </a:extLst>
              </p:cNvPr>
              <p:cNvSpPr txBox="1"/>
              <p:nvPr/>
            </p:nvSpPr>
            <p:spPr>
              <a:xfrm>
                <a:off x="3164298" y="2212117"/>
                <a:ext cx="511679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p=0.012</a:t>
                </a:r>
              </a:p>
            </p:txBody>
          </p:sp>
          <p:sp>
            <p:nvSpPr>
              <p:cNvPr id="19" name="Left Bracket 18">
                <a:extLst>
                  <a:ext uri="{FF2B5EF4-FFF2-40B4-BE49-F238E27FC236}">
                    <a16:creationId xmlns:a16="http://schemas.microsoft.com/office/drawing/2014/main" id="{85D7F2B9-A042-44D4-AFF9-260E4066EE1B}"/>
                  </a:ext>
                </a:extLst>
              </p:cNvPr>
              <p:cNvSpPr/>
              <p:nvPr/>
            </p:nvSpPr>
            <p:spPr>
              <a:xfrm rot="5400000">
                <a:off x="3405135" y="2197318"/>
                <a:ext cx="59528" cy="444845"/>
              </a:xfrm>
              <a:prstGeom prst="leftBracke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7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AD8692B-051C-4047-BF38-7E9B20DE39B8}"/>
              </a:ext>
            </a:extLst>
          </p:cNvPr>
          <p:cNvSpPr txBox="1"/>
          <p:nvPr/>
        </p:nvSpPr>
        <p:spPr>
          <a:xfrm>
            <a:off x="911739" y="1208622"/>
            <a:ext cx="16034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SK-MEL-119</a:t>
            </a:r>
            <a:r>
              <a:rPr lang="en-US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NRAS*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iBRAF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F652CE5-D037-4FC3-BF57-D6AD82597DC1}"/>
              </a:ext>
            </a:extLst>
          </p:cNvPr>
          <p:cNvSpPr txBox="1"/>
          <p:nvPr/>
        </p:nvSpPr>
        <p:spPr>
          <a:xfrm>
            <a:off x="2702510" y="1209087"/>
            <a:ext cx="1268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GMEL</a:t>
            </a:r>
            <a:r>
              <a:rPr lang="en-US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BRAF*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iNRAS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F0C84F-297C-403A-9953-3A961AA508CC}"/>
              </a:ext>
            </a:extLst>
          </p:cNvPr>
          <p:cNvSpPr txBox="1"/>
          <p:nvPr/>
        </p:nvSpPr>
        <p:spPr>
          <a:xfrm>
            <a:off x="4350068" y="1210026"/>
            <a:ext cx="12416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A375</a:t>
            </a:r>
            <a:r>
              <a:rPr lang="en-US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BRAF*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iNRAS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FFD0E3-DA66-442C-8B94-C817DF368A24}"/>
              </a:ext>
            </a:extLst>
          </p:cNvPr>
          <p:cNvSpPr/>
          <p:nvPr/>
        </p:nvSpPr>
        <p:spPr>
          <a:xfrm>
            <a:off x="357832" y="3086683"/>
            <a:ext cx="6142335" cy="1053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Figure S9: Immune signatures.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At the RNA level for the MHC-II cell surface receptor molecules, both SK-MEL-119</a:t>
            </a:r>
            <a:r>
              <a:rPr lang="en-US" sz="1100" baseline="30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NRAS*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and A375</a:t>
            </a:r>
            <a:r>
              <a:rPr lang="en-US" sz="1100" baseline="30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BRAF*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demonstrated significant decreases (p&lt;0.0001 for both) in HLA-DR with variable smaller level changes in HLA-A/B/C/E/F receptors. GMEL</a:t>
            </a:r>
            <a:r>
              <a:rPr lang="en-US" sz="1100" baseline="30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BRAF*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cells had a significant upregulation of the non-classical MHC class I molecule, HLA-E (p=0.012), which has been shown to be increased during replicative senescence. </a:t>
            </a:r>
            <a:endParaRPr lang="en-US" sz="1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 Box 6">
            <a:extLst>
              <a:ext uri="{FF2B5EF4-FFF2-40B4-BE49-F238E27FC236}">
                <a16:creationId xmlns:a16="http://schemas.microsoft.com/office/drawing/2014/main" id="{D0F798ED-923A-4BE1-BB86-2FC8D35F2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3023" y="1000772"/>
            <a:ext cx="762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Fig S9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623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126</Words>
  <Application>Microsoft Macintosh PowerPoint</Application>
  <PresentationFormat>Letter Paper (8.5x11 in)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Raj</dc:creator>
  <cp:lastModifiedBy>Kumar, Raj</cp:lastModifiedBy>
  <cp:revision>16</cp:revision>
  <dcterms:created xsi:type="dcterms:W3CDTF">2018-08-13T22:54:38Z</dcterms:created>
  <dcterms:modified xsi:type="dcterms:W3CDTF">2018-12-28T18:08:47Z</dcterms:modified>
</cp:coreProperties>
</file>