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C2F"/>
    <a:srgbClr val="F09252"/>
    <a:srgbClr val="FFC000"/>
    <a:srgbClr val="AFABAB"/>
    <a:srgbClr val="9DC3E6"/>
    <a:srgbClr val="007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78" autoAdjust="0"/>
    <p:restoredTop sz="94660"/>
  </p:normalViewPr>
  <p:slideViewPr>
    <p:cSldViewPr snapToGrid="0">
      <p:cViewPr varScale="1">
        <p:scale>
          <a:sx n="97" d="100"/>
          <a:sy n="97" d="100"/>
        </p:scale>
        <p:origin x="432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Sheet1!$D$13</c:f>
              <c:strCache>
                <c:ptCount val="1"/>
                <c:pt idx="0">
                  <c:v>CRT</c:v>
                </c:pt>
              </c:strCache>
            </c:strRef>
          </c:tx>
          <c:spPr>
            <a:solidFill>
              <a:srgbClr val="FFC000"/>
            </a:solid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8DA2-4D4E-99D0-F07C436034AA}"/>
              </c:ext>
            </c:extLst>
          </c:dPt>
          <c:dPt>
            <c:idx val="1"/>
            <c:invertIfNegative val="0"/>
            <c:bubble3D val="0"/>
            <c:spPr>
              <a:solidFill>
                <a:srgbClr val="9DC3E6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8DA2-4D4E-99D0-F07C436034AA}"/>
              </c:ext>
            </c:extLst>
          </c:dPt>
          <c:dPt>
            <c:idx val="2"/>
            <c:invertIfNegative val="0"/>
            <c:bubble3D val="0"/>
            <c:spPr>
              <a:solidFill>
                <a:srgbClr val="AFABAB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8DA2-4D4E-99D0-F07C436034AA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8DA2-4D4E-99D0-F07C436034AA}"/>
              </c:ext>
            </c:extLst>
          </c:dPt>
          <c:dPt>
            <c:idx val="5"/>
            <c:invertIfNegative val="0"/>
            <c:bubble3D val="0"/>
            <c:spPr>
              <a:solidFill>
                <a:srgbClr val="0070C0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8DA2-4D4E-99D0-F07C436034AA}"/>
              </c:ext>
            </c:extLst>
          </c:dPt>
          <c:dPt>
            <c:idx val="6"/>
            <c:invertIfNegative val="0"/>
            <c:bubble3D val="0"/>
            <c:spPr>
              <a:solidFill>
                <a:srgbClr val="9DC3E6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8DA2-4D4E-99D0-F07C436034AA}"/>
              </c:ext>
            </c:extLst>
          </c:dPt>
          <c:dPt>
            <c:idx val="7"/>
            <c:invertIfNegative val="0"/>
            <c:bubble3D val="0"/>
            <c:spPr>
              <a:solidFill>
                <a:srgbClr val="AFABAB"/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8DA2-4D4E-99D0-F07C436034AA}"/>
              </c:ext>
            </c:extLst>
          </c:dPt>
          <c:dPt>
            <c:idx val="8"/>
            <c:invertIfNegative val="0"/>
            <c:bubble3D val="0"/>
            <c:spPr>
              <a:solidFill>
                <a:schemeClr val="accent2">
                  <a:lumMod val="75000"/>
                </a:schemeClr>
              </a:solid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8DA2-4D4E-99D0-F07C436034AA}"/>
              </c:ext>
            </c:extLst>
          </c:dPt>
          <c:cat>
            <c:strRef>
              <c:f>Sheet1!$E$12:$M$12</c:f>
              <c:strCache>
                <c:ptCount val="9"/>
                <c:pt idx="0">
                  <c:v>1-2</c:v>
                </c:pt>
                <c:pt idx="1">
                  <c:v>3-4</c:v>
                </c:pt>
                <c:pt idx="2">
                  <c:v>5-6</c:v>
                </c:pt>
                <c:pt idx="3">
                  <c:v>7-12</c:v>
                </c:pt>
                <c:pt idx="5">
                  <c:v>1-2</c:v>
                </c:pt>
                <c:pt idx="6">
                  <c:v>3-4</c:v>
                </c:pt>
                <c:pt idx="7">
                  <c:v>5-6</c:v>
                </c:pt>
                <c:pt idx="8">
                  <c:v>7-12</c:v>
                </c:pt>
              </c:strCache>
            </c:strRef>
          </c:cat>
          <c:val>
            <c:numRef>
              <c:f>Sheet1!$E$13:$M$13</c:f>
              <c:numCache>
                <c:formatCode>0.00</c:formatCode>
                <c:ptCount val="9"/>
                <c:pt idx="0">
                  <c:v>6.696470588235294</c:v>
                </c:pt>
                <c:pt idx="1">
                  <c:v>14.549857142857144</c:v>
                </c:pt>
                <c:pt idx="2">
                  <c:v>22.781739130434783</c:v>
                </c:pt>
                <c:pt idx="3">
                  <c:v>38.88818181818182</c:v>
                </c:pt>
                <c:pt idx="5">
                  <c:v>10.83205882352941</c:v>
                </c:pt>
                <c:pt idx="6">
                  <c:v>20.861651376146789</c:v>
                </c:pt>
                <c:pt idx="7">
                  <c:v>36.182545454545455</c:v>
                </c:pt>
                <c:pt idx="8">
                  <c:v>52.538260869565214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0-8DA2-4D4E-99D0-F07C436034AA}"/>
            </c:ext>
          </c:extLst>
        </c:ser>
        <c:ser>
          <c:idx val="1"/>
          <c:order val="1"/>
          <c:tx>
            <c:strRef>
              <c:f>Sheet1!$D$14</c:f>
              <c:strCache>
                <c:ptCount val="1"/>
                <c:pt idx="0">
                  <c:v>No CRT</c:v>
                </c:pt>
              </c:strCache>
            </c:strRef>
          </c:tx>
          <c:spPr>
            <a:pattFill prst="pct30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/>
              </a:solidFill>
            </a:ln>
            <a:effectLst/>
          </c:spPr>
          <c:invertIfNegative val="0"/>
          <c:dPt>
            <c:idx val="0"/>
            <c:invertIfNegative val="0"/>
            <c:bubble3D val="0"/>
            <c:spPr>
              <a:pattFill prst="pct30">
                <a:fgClr>
                  <a:schemeClr val="bg1">
                    <a:lumMod val="85000"/>
                  </a:schemeClr>
                </a:fgClr>
                <a:bgClr>
                  <a:srgbClr val="0070C0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2-8DA2-4D4E-99D0-F07C436034AA}"/>
              </c:ext>
            </c:extLst>
          </c:dPt>
          <c:dPt>
            <c:idx val="1"/>
            <c:invertIfNegative val="0"/>
            <c:bubble3D val="0"/>
            <c:spPr>
              <a:pattFill prst="pct30">
                <a:fgClr>
                  <a:schemeClr val="bg1">
                    <a:lumMod val="85000"/>
                  </a:schemeClr>
                </a:fgClr>
                <a:bgClr>
                  <a:srgbClr val="9DC3E6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4-8DA2-4D4E-99D0-F07C436034AA}"/>
              </c:ext>
            </c:extLst>
          </c:dPt>
          <c:dPt>
            <c:idx val="2"/>
            <c:invertIfNegative val="0"/>
            <c:bubble3D val="0"/>
            <c:spPr>
              <a:pattFill prst="pct30">
                <a:fgClr>
                  <a:schemeClr val="bg1">
                    <a:lumMod val="85000"/>
                  </a:schemeClr>
                </a:fgClr>
                <a:bgClr>
                  <a:srgbClr val="AFABAB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6-8DA2-4D4E-99D0-F07C436034AA}"/>
              </c:ext>
            </c:extLst>
          </c:dPt>
          <c:dPt>
            <c:idx val="3"/>
            <c:invertIfNegative val="0"/>
            <c:bubble3D val="0"/>
            <c:spPr>
              <a:pattFill prst="pct30">
                <a:fgClr>
                  <a:schemeClr val="bg1">
                    <a:lumMod val="85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8-8DA2-4D4E-99D0-F07C436034AA}"/>
              </c:ext>
            </c:extLst>
          </c:dPt>
          <c:dPt>
            <c:idx val="5"/>
            <c:invertIfNegative val="0"/>
            <c:bubble3D val="0"/>
            <c:spPr>
              <a:pattFill prst="pct30">
                <a:fgClr>
                  <a:schemeClr val="bg1">
                    <a:lumMod val="85000"/>
                  </a:schemeClr>
                </a:fgClr>
                <a:bgClr>
                  <a:srgbClr val="0070C0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A-8DA2-4D4E-99D0-F07C436034AA}"/>
              </c:ext>
            </c:extLst>
          </c:dPt>
          <c:dPt>
            <c:idx val="6"/>
            <c:invertIfNegative val="0"/>
            <c:bubble3D val="0"/>
            <c:spPr>
              <a:pattFill prst="pct30">
                <a:fgClr>
                  <a:schemeClr val="bg1">
                    <a:lumMod val="85000"/>
                  </a:schemeClr>
                </a:fgClr>
                <a:bgClr>
                  <a:srgbClr val="9DC3E6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C-8DA2-4D4E-99D0-F07C436034AA}"/>
              </c:ext>
            </c:extLst>
          </c:dPt>
          <c:dPt>
            <c:idx val="7"/>
            <c:invertIfNegative val="0"/>
            <c:bubble3D val="0"/>
            <c:spPr>
              <a:pattFill prst="pct30">
                <a:fgClr>
                  <a:schemeClr val="bg1">
                    <a:lumMod val="85000"/>
                  </a:schemeClr>
                </a:fgClr>
                <a:bgClr>
                  <a:srgbClr val="AFABAB"/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E-8DA2-4D4E-99D0-F07C436034AA}"/>
              </c:ext>
            </c:extLst>
          </c:dPt>
          <c:dPt>
            <c:idx val="8"/>
            <c:invertIfNegative val="0"/>
            <c:bubble3D val="0"/>
            <c:spPr>
              <a:pattFill prst="pct30">
                <a:fgClr>
                  <a:schemeClr val="bg1">
                    <a:lumMod val="85000"/>
                  </a:schemeClr>
                </a:fgClr>
                <a:bgClr>
                  <a:schemeClr val="accent2">
                    <a:lumMod val="75000"/>
                  </a:schemeClr>
                </a:bgClr>
              </a:pattFill>
              <a:ln>
                <a:solidFill>
                  <a:schemeClr val="tx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20-8DA2-4D4E-99D0-F07C436034AA}"/>
              </c:ext>
            </c:extLst>
          </c:dPt>
          <c:cat>
            <c:strRef>
              <c:f>Sheet1!$E$12:$M$12</c:f>
              <c:strCache>
                <c:ptCount val="9"/>
                <c:pt idx="0">
                  <c:v>1-2</c:v>
                </c:pt>
                <c:pt idx="1">
                  <c:v>3-4</c:v>
                </c:pt>
                <c:pt idx="2">
                  <c:v>5-6</c:v>
                </c:pt>
                <c:pt idx="3">
                  <c:v>7-12</c:v>
                </c:pt>
                <c:pt idx="5">
                  <c:v>1-2</c:v>
                </c:pt>
                <c:pt idx="6">
                  <c:v>3-4</c:v>
                </c:pt>
                <c:pt idx="7">
                  <c:v>5-6</c:v>
                </c:pt>
                <c:pt idx="8">
                  <c:v>7-12</c:v>
                </c:pt>
              </c:strCache>
            </c:strRef>
          </c:cat>
          <c:val>
            <c:numRef>
              <c:f>Sheet1!$E$14:$M$14</c:f>
              <c:numCache>
                <c:formatCode>0.00</c:formatCode>
                <c:ptCount val="9"/>
                <c:pt idx="0">
                  <c:v>7.5335294117647065</c:v>
                </c:pt>
                <c:pt idx="1">
                  <c:v>7.1201428571428576</c:v>
                </c:pt>
                <c:pt idx="2">
                  <c:v>6.3282608695652165</c:v>
                </c:pt>
                <c:pt idx="3">
                  <c:v>1.8518181818181816</c:v>
                </c:pt>
                <c:pt idx="5">
                  <c:v>17.49794117647059</c:v>
                </c:pt>
                <c:pt idx="6">
                  <c:v>12.578348623853209</c:v>
                </c:pt>
                <c:pt idx="7">
                  <c:v>8.5374545454545441</c:v>
                </c:pt>
                <c:pt idx="8">
                  <c:v>5.9317391304347851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21-8DA2-4D4E-99D0-F07C436034A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5"/>
        <c:overlap val="100"/>
        <c:axId val="78629712"/>
        <c:axId val="78630104"/>
      </c:barChart>
      <c:catAx>
        <c:axId val="786297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one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t" anchorCtr="1"/>
          <a:lstStyle/>
          <a:p>
            <a:pPr>
              <a:defRPr sz="1800" b="1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8630104"/>
        <c:crosses val="autoZero"/>
        <c:auto val="1"/>
        <c:lblAlgn val="ctr"/>
        <c:lblOffset val="100"/>
        <c:noMultiLvlLbl val="0"/>
      </c:catAx>
      <c:valAx>
        <c:axId val="78630104"/>
        <c:scaling>
          <c:orientation val="minMax"/>
          <c:max val="60"/>
        </c:scaling>
        <c:delete val="0"/>
        <c:axPos val="l"/>
        <c:numFmt formatCode="0" sourceLinked="0"/>
        <c:majorTickMark val="none"/>
        <c:minorTickMark val="none"/>
        <c:tickLblPos val="nextTo"/>
        <c:spPr>
          <a:solidFill>
            <a:schemeClr val="bg1"/>
          </a:solidFill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en-US"/>
          </a:p>
        </c:txPr>
        <c:crossAx val="7862971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  <c:userShapes r:id="rId4"/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0.06432</cdr:x>
      <cdr:y>0.89824</cdr:y>
    </cdr:from>
    <cdr:to>
      <cdr:x>0.11547</cdr:x>
      <cdr:y>0.94942</cdr:y>
    </cdr:to>
    <cdr:sp macro="" textlink="">
      <cdr:nvSpPr>
        <cdr:cNvPr id="2" name="TextBox 1"/>
        <cdr:cNvSpPr txBox="1"/>
      </cdr:nvSpPr>
      <cdr:spPr>
        <a:xfrm xmlns:a="http://schemas.openxmlformats.org/drawingml/2006/main">
          <a:off x="711599" y="4814835"/>
          <a:ext cx="565936" cy="274339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pPr algn="ctr"/>
          <a:r>
            <a:rPr 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47%</a:t>
          </a:r>
        </a:p>
      </cdr:txBody>
    </cdr:sp>
  </cdr:relSizeAnchor>
  <cdr:relSizeAnchor xmlns:cdr="http://schemas.openxmlformats.org/drawingml/2006/chartDrawing">
    <cdr:from>
      <cdr:x>0.0649</cdr:x>
      <cdr:y>0.77438</cdr:y>
    </cdr:from>
    <cdr:to>
      <cdr:x>0.11605</cdr:x>
      <cdr:y>0.82555</cdr:y>
    </cdr:to>
    <cdr:sp macro="" textlink="">
      <cdr:nvSpPr>
        <cdr:cNvPr id="3" name="TextBox 1"/>
        <cdr:cNvSpPr txBox="1"/>
      </cdr:nvSpPr>
      <cdr:spPr>
        <a:xfrm xmlns:a="http://schemas.openxmlformats.org/drawingml/2006/main">
          <a:off x="718033" y="4150917"/>
          <a:ext cx="565936" cy="274286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en-US" sz="1400" b="1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rPr>
            <a:t>53%</a:t>
          </a: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DF0CBA3-138A-4E22-B075-F695836FDA64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63638"/>
            <a:ext cx="5583238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79925"/>
            <a:ext cx="5564188" cy="366553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2BDBA3-459B-4BCB-94E6-B0A65F2352E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40809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9E7-5F0A-4E7B-912A-5510F3B083BF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0580-638A-49AC-95CC-160F7BCC8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96142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9E7-5F0A-4E7B-912A-5510F3B083BF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0580-638A-49AC-95CC-160F7BCC8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37202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9E7-5F0A-4E7B-912A-5510F3B083BF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0580-638A-49AC-95CC-160F7BCC8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4697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9E7-5F0A-4E7B-912A-5510F3B083BF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0580-638A-49AC-95CC-160F7BCC8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41244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9E7-5F0A-4E7B-912A-5510F3B083BF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0580-638A-49AC-95CC-160F7BCC8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5234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9E7-5F0A-4E7B-912A-5510F3B083BF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0580-638A-49AC-95CC-160F7BCC8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13091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9E7-5F0A-4E7B-912A-5510F3B083BF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0580-638A-49AC-95CC-160F7BCC8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852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9E7-5F0A-4E7B-912A-5510F3B083BF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0580-638A-49AC-95CC-160F7BCC8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4862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9E7-5F0A-4E7B-912A-5510F3B083BF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0580-638A-49AC-95CC-160F7BCC8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84447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9E7-5F0A-4E7B-912A-5510F3B083BF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0580-638A-49AC-95CC-160F7BCC8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786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5C9E7-5F0A-4E7B-912A-5510F3B083BF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FB0580-638A-49AC-95CC-160F7BCC8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20279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5C9E7-5F0A-4E7B-912A-5510F3B083BF}" type="datetimeFigureOut">
              <a:rPr lang="en-US" smtClean="0"/>
              <a:t>2/14/2019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FB0580-638A-49AC-95CC-160F7BCC8B7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68592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49664172"/>
              </p:ext>
            </p:extLst>
          </p:nvPr>
        </p:nvGraphicFramePr>
        <p:xfrm>
          <a:off x="327598" y="770735"/>
          <a:ext cx="11612880" cy="536028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377000" y="76355"/>
            <a:ext cx="11430000" cy="58477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Supplemental Figure 2: Odds and 95% CI of impaired aerobic function and mobility by frequency of chronic health conditions and radiation status</a:t>
            </a:r>
            <a:r>
              <a:rPr lang="en-US" sz="1600" b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  <a:r>
              <a:rPr lang="en-US" sz="16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76883" y="4272955"/>
            <a:ext cx="155448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OR 7.6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(95% CI 1.0 – 57.2) 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800240" y="3630697"/>
            <a:ext cx="1554480" cy="4572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OR 12.7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(95% CI 1.7 – 93.9) 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941751" y="2983492"/>
            <a:ext cx="1645920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OR 18.9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(95% CI 2.6 – 139.7)  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71216" y="1964922"/>
            <a:ext cx="1645920" cy="4572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OR 31.6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(95% CI 4.2 – 237.9)  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6647967" y="3154845"/>
            <a:ext cx="1573394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OR 2.8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(95% CI 0.80 – 9.6)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33733" y="2725804"/>
            <a:ext cx="1554480" cy="4572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OR 3.5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(95% CI 1.0 – 12.0) 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9060188" y="1785484"/>
            <a:ext cx="1645920" cy="4572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OR 5.7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(95% CI 1.6 – 19.5)  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305631" y="574682"/>
            <a:ext cx="1645920" cy="45720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OR 9.9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charset="0"/>
              </a:rPr>
              <a:t>(95% CI 2.8 – 34.9)  </a:t>
            </a:r>
          </a:p>
        </p:txBody>
      </p:sp>
      <p:sp>
        <p:nvSpPr>
          <p:cNvPr id="16" name="TextBox 15"/>
          <p:cNvSpPr txBox="1"/>
          <p:nvPr/>
        </p:nvSpPr>
        <p:spPr>
          <a:xfrm rot="16200000">
            <a:off x="-677394" y="3141131"/>
            <a:ext cx="201168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400" b="1" kern="0" dirty="0">
                <a:solidFill>
                  <a:prstClr val="black"/>
                </a:solidFill>
                <a:latin typeface="Arial" charset="0"/>
              </a:rPr>
              <a:t>Percent Impaired (%)  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6113929" y="1398494"/>
            <a:ext cx="0" cy="43658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2203602" y="1032165"/>
            <a:ext cx="2103120" cy="365760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u="sng" kern="0" dirty="0">
                <a:solidFill>
                  <a:prstClr val="black"/>
                </a:solidFill>
                <a:latin typeface="Arial" charset="0"/>
              </a:rPr>
              <a:t>Aerobic Function</a:t>
            </a:r>
            <a:endParaRPr lang="en-US" sz="1400" b="1" u="sng" kern="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753284" y="1030379"/>
            <a:ext cx="171226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ctr"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b="1" u="sng" kern="0" dirty="0">
                <a:solidFill>
                  <a:prstClr val="black"/>
                </a:solidFill>
                <a:latin typeface="Arial" charset="0"/>
              </a:rPr>
              <a:t>Mobility </a:t>
            </a:r>
            <a:endParaRPr lang="en-US" sz="1400" b="1" u="sng" kern="0" dirty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297622" y="430223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33%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0865436" y="117360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10%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305610" y="526228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67%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3544056" y="5093427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78%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3556481" y="365617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22%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4796286" y="2450606"/>
            <a:ext cx="44435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5%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4782502" y="487064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95%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7209545" y="5217755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38%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7209545" y="411906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62%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442933" y="5024536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62%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9677015" y="2422122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19%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8460993" y="355152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38%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9677014" y="419601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81%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10919357" y="356883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90%</a:t>
            </a:r>
          </a:p>
        </p:txBody>
      </p:sp>
      <p:sp>
        <p:nvSpPr>
          <p:cNvPr id="34" name="TextBox 1"/>
          <p:cNvSpPr txBox="1"/>
          <p:nvPr/>
        </p:nvSpPr>
        <p:spPr>
          <a:xfrm>
            <a:off x="200243" y="6471383"/>
            <a:ext cx="6766560" cy="274320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baseline="30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 </a:t>
            </a:r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Adjusted for sex, age at diagnosis, educational attainment, employment, insurance status  </a:t>
            </a:r>
          </a:p>
        </p:txBody>
      </p:sp>
      <p:sp>
        <p:nvSpPr>
          <p:cNvPr id="35" name="Rectangle 34"/>
          <p:cNvSpPr>
            <a:spLocks/>
          </p:cNvSpPr>
          <p:nvPr/>
        </p:nvSpPr>
        <p:spPr bwMode="auto">
          <a:xfrm>
            <a:off x="1398431" y="6112433"/>
            <a:ext cx="228600" cy="228600"/>
          </a:xfrm>
          <a:prstGeom prst="rect">
            <a:avLst/>
          </a:prstGeom>
          <a:solidFill>
            <a:srgbClr val="0070C0"/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 ker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1608613" y="6089573"/>
            <a:ext cx="201168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00" b="1" kern="0" dirty="0">
                <a:solidFill>
                  <a:prstClr val="black"/>
                </a:solidFill>
                <a:latin typeface="Arial" charset="0"/>
              </a:rPr>
              <a:t>1-2 Chronic Conditions </a:t>
            </a:r>
          </a:p>
        </p:txBody>
      </p:sp>
      <p:sp>
        <p:nvSpPr>
          <p:cNvPr id="37" name="Rectangle 36"/>
          <p:cNvSpPr>
            <a:spLocks/>
          </p:cNvSpPr>
          <p:nvPr/>
        </p:nvSpPr>
        <p:spPr bwMode="auto">
          <a:xfrm>
            <a:off x="6241805" y="6112433"/>
            <a:ext cx="228600" cy="228600"/>
          </a:xfrm>
          <a:prstGeom prst="rect">
            <a:avLst/>
          </a:prstGeom>
          <a:solidFill>
            <a:schemeClr val="bg2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 ker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451988" y="6089573"/>
            <a:ext cx="201168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00" b="1" kern="0" dirty="0">
                <a:solidFill>
                  <a:prstClr val="black"/>
                </a:solidFill>
                <a:latin typeface="Arial" charset="0"/>
              </a:rPr>
              <a:t>5-6 Chronic Conditions </a:t>
            </a:r>
          </a:p>
        </p:txBody>
      </p:sp>
      <p:sp>
        <p:nvSpPr>
          <p:cNvPr id="39" name="Rectangle 38"/>
          <p:cNvSpPr>
            <a:spLocks/>
          </p:cNvSpPr>
          <p:nvPr/>
        </p:nvSpPr>
        <p:spPr bwMode="auto">
          <a:xfrm>
            <a:off x="8460993" y="6112433"/>
            <a:ext cx="228600" cy="228600"/>
          </a:xfrm>
          <a:prstGeom prst="rect">
            <a:avLst/>
          </a:prstGeom>
          <a:solidFill>
            <a:schemeClr val="accent2">
              <a:lumMod val="75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 ker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8671175" y="6089573"/>
            <a:ext cx="219456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00" b="1" kern="0" dirty="0">
                <a:solidFill>
                  <a:prstClr val="black"/>
                </a:solidFill>
                <a:latin typeface="Arial" charset="0"/>
              </a:rPr>
              <a:t>7-12 Chronic Conditions </a:t>
            </a:r>
          </a:p>
        </p:txBody>
      </p:sp>
      <p:sp>
        <p:nvSpPr>
          <p:cNvPr id="41" name="Rectangle 40"/>
          <p:cNvSpPr>
            <a:spLocks/>
          </p:cNvSpPr>
          <p:nvPr/>
        </p:nvSpPr>
        <p:spPr bwMode="auto">
          <a:xfrm>
            <a:off x="3800638" y="6112433"/>
            <a:ext cx="228600" cy="22860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 w="31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b="1" kern="0">
              <a:solidFill>
                <a:prstClr val="black"/>
              </a:solidFill>
              <a:latin typeface="Arial" charset="0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4010820" y="6089573"/>
            <a:ext cx="2011680" cy="274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300" b="1" kern="0" dirty="0">
                <a:solidFill>
                  <a:prstClr val="black"/>
                </a:solidFill>
                <a:latin typeface="Arial" charset="0"/>
              </a:rPr>
              <a:t>3-4 Chronic Conditions </a:t>
            </a:r>
          </a:p>
        </p:txBody>
      </p:sp>
      <p:sp>
        <p:nvSpPr>
          <p:cNvPr id="43" name="TextBox 1">
            <a:extLst>
              <a:ext uri="{FF2B5EF4-FFF2-40B4-BE49-F238E27FC236}">
                <a16:creationId xmlns:a16="http://schemas.microsoft.com/office/drawing/2014/main" id="{AC192CDB-A3AD-4229-BDCD-E3B15C7A2F7C}"/>
              </a:ext>
            </a:extLst>
          </p:cNvPr>
          <p:cNvSpPr txBox="1"/>
          <p:nvPr/>
        </p:nvSpPr>
        <p:spPr>
          <a:xfrm>
            <a:off x="8075807" y="6471383"/>
            <a:ext cx="3657600" cy="274320"/>
          </a:xfrm>
          <a:prstGeom prst="rect">
            <a:avLst/>
          </a:prstGeom>
        </p:spPr>
        <p:txBody>
          <a:bodyPr wrap="square" rtlCol="0" anchor="ctr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US" sz="12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Textured coloring indicates no CRT exposure   </a:t>
            </a:r>
          </a:p>
        </p:txBody>
      </p:sp>
    </p:spTree>
    <p:extLst>
      <p:ext uri="{BB962C8B-B14F-4D97-AF65-F5344CB8AC3E}">
        <p14:creationId xmlns:p14="http://schemas.microsoft.com/office/powerpoint/2010/main" val="298137967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177</Words>
  <Application>Microsoft Office PowerPoint</Application>
  <PresentationFormat>Widescreen</PresentationFormat>
  <Paragraphs>42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>SJCRH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Mulrooney, Daniel</dc:creator>
  <cp:lastModifiedBy>Mulrooney, Daniel</cp:lastModifiedBy>
  <cp:revision>44</cp:revision>
  <cp:lastPrinted>2018-01-19T22:19:54Z</cp:lastPrinted>
  <dcterms:created xsi:type="dcterms:W3CDTF">2017-12-01T00:46:09Z</dcterms:created>
  <dcterms:modified xsi:type="dcterms:W3CDTF">2019-02-14T21:30:00Z</dcterms:modified>
</cp:coreProperties>
</file>