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6" r:id="rId2"/>
  </p:sldIdLst>
  <p:sldSz cx="6858000" cy="9144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94">
          <p15:clr>
            <a:srgbClr val="A4A3A4"/>
          </p15:clr>
        </p15:guide>
        <p15:guide id="2" orient="horz" pos="3288">
          <p15:clr>
            <a:srgbClr val="A4A3A4"/>
          </p15:clr>
        </p15:guide>
        <p15:guide id="3" orient="horz" pos="431">
          <p15:clr>
            <a:srgbClr val="A4A3A4"/>
          </p15:clr>
        </p15:guide>
        <p15:guide id="4" pos="300">
          <p15:clr>
            <a:srgbClr val="A4A3A4"/>
          </p15:clr>
        </p15:guide>
        <p15:guide id="5" pos="957">
          <p15:clr>
            <a:srgbClr val="A4A3A4"/>
          </p15:clr>
        </p15:guide>
        <p15:guide id="6" pos="4292">
          <p15:clr>
            <a:srgbClr val="A4A3A4"/>
          </p15:clr>
        </p15:guide>
        <p15:guide id="7" pos="2976">
          <p15:clr>
            <a:srgbClr val="A4A3A4"/>
          </p15:clr>
        </p15:guide>
        <p15:guide id="8" pos="4188">
          <p15:clr>
            <a:srgbClr val="A4A3A4"/>
          </p15:clr>
        </p15:guide>
        <p15:guide id="9" orient="horz" pos="5306">
          <p15:clr>
            <a:srgbClr val="A4A3A4"/>
          </p15:clr>
        </p15:guide>
        <p15:guide id="10" orient="horz" pos="5109">
          <p15:clr>
            <a:srgbClr val="A4A3A4"/>
          </p15:clr>
        </p15:guide>
        <p15:guide id="11" orient="horz" pos="2133">
          <p15:clr>
            <a:srgbClr val="A4A3A4"/>
          </p15:clr>
        </p15:guide>
        <p15:guide id="12" pos="3884">
          <p15:clr>
            <a:srgbClr val="A4A3A4"/>
          </p15:clr>
        </p15:guide>
        <p15:guide id="13" pos="4156">
          <p15:clr>
            <a:srgbClr val="A4A3A4"/>
          </p15:clr>
        </p15:guide>
        <p15:guide id="14" pos="3067">
          <p15:clr>
            <a:srgbClr val="A4A3A4"/>
          </p15:clr>
        </p15:guide>
        <p15:guide id="15" pos="865">
          <p15:clr>
            <a:srgbClr val="A4A3A4"/>
          </p15:clr>
        </p15:guide>
        <p15:guide id="16" pos="1474">
          <p15:clr>
            <a:srgbClr val="A4A3A4"/>
          </p15:clr>
        </p15:guide>
        <p15:guide id="17" orient="horz" pos="4332">
          <p15:clr>
            <a:srgbClr val="A4A3A4"/>
          </p15:clr>
        </p15:guide>
        <p15:guide id="18" orient="horz" pos="806">
          <p15:clr>
            <a:srgbClr val="A4A3A4"/>
          </p15:clr>
        </p15:guide>
        <p15:guide id="19" orient="horz" pos="2517">
          <p15:clr>
            <a:srgbClr val="A4A3A4"/>
          </p15:clr>
        </p15:guide>
        <p15:guide id="20" orient="horz" pos="5706">
          <p15:clr>
            <a:srgbClr val="A4A3A4"/>
          </p15:clr>
        </p15:guide>
        <p15:guide id="21" orient="horz" pos="4513">
          <p15:clr>
            <a:srgbClr val="A4A3A4"/>
          </p15:clr>
        </p15:guide>
        <p15:guide id="22" orient="horz" pos="3424">
          <p15:clr>
            <a:srgbClr val="A4A3A4"/>
          </p15:clr>
        </p15:guide>
        <p15:guide id="23" pos="2795">
          <p15:clr>
            <a:srgbClr val="A4A3A4"/>
          </p15:clr>
        </p15:guide>
        <p15:guide id="24" pos="1237">
          <p15:clr>
            <a:srgbClr val="A4A3A4"/>
          </p15:clr>
        </p15:guide>
        <p15:guide id="25" pos="3113">
          <p15:clr>
            <a:srgbClr val="A4A3A4"/>
          </p15:clr>
        </p15:guide>
        <p15:guide id="26" pos="4270">
          <p15:clr>
            <a:srgbClr val="A4A3A4"/>
          </p15:clr>
        </p15:guide>
        <p15:guide id="27" pos="4052">
          <p15:clr>
            <a:srgbClr val="A4A3A4"/>
          </p15:clr>
        </p15:guide>
        <p15:guide id="28" pos="1366">
          <p15:clr>
            <a:srgbClr val="A4A3A4"/>
          </p15:clr>
        </p15:guide>
        <p15:guide id="29" pos="4201">
          <p15:clr>
            <a:srgbClr val="A4A3A4"/>
          </p15:clr>
        </p15:guide>
        <p15:guide id="30" pos="2205">
          <p15:clr>
            <a:srgbClr val="A4A3A4"/>
          </p15:clr>
        </p15:guide>
        <p15:guide id="31" pos="129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1" autoAdjust="0"/>
  </p:normalViewPr>
  <p:slideViewPr>
    <p:cSldViewPr showGuides="1">
      <p:cViewPr varScale="1">
        <p:scale>
          <a:sx n="64" d="100"/>
          <a:sy n="64" d="100"/>
        </p:scale>
        <p:origin x="2386" y="86"/>
      </p:cViewPr>
      <p:guideLst>
        <p:guide orient="horz" pos="4094"/>
        <p:guide orient="horz" pos="3288"/>
        <p:guide orient="horz" pos="431"/>
        <p:guide pos="300"/>
        <p:guide pos="957"/>
        <p:guide pos="4292"/>
        <p:guide pos="2976"/>
        <p:guide pos="4188"/>
        <p:guide orient="horz" pos="5306"/>
        <p:guide orient="horz" pos="5109"/>
        <p:guide orient="horz" pos="2133"/>
        <p:guide pos="3884"/>
        <p:guide pos="4156"/>
        <p:guide pos="3067"/>
        <p:guide pos="865"/>
        <p:guide pos="1474"/>
        <p:guide orient="horz" pos="4332"/>
        <p:guide orient="horz" pos="806"/>
        <p:guide orient="horz" pos="2517"/>
        <p:guide orient="horz" pos="5706"/>
        <p:guide orient="horz" pos="4513"/>
        <p:guide orient="horz" pos="3424"/>
        <p:guide pos="2795"/>
        <p:guide pos="1237"/>
        <p:guide pos="3113"/>
        <p:guide pos="4270"/>
        <p:guide pos="4052"/>
        <p:guide pos="1366"/>
        <p:guide pos="4201"/>
        <p:guide pos="2205"/>
        <p:guide pos="129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0B06A-B2B0-4F14-A906-037B7F2AACEC}" type="datetimeFigureOut">
              <a:rPr lang="ko-KR" altLang="en-US" smtClean="0"/>
              <a:t>2019-06-15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E9383-287F-46D5-B55D-B315AEF5A2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6216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A74122-AFC4-4EAB-9568-B35CD4EE3A38}" type="datetimeFigureOut">
              <a:rPr lang="ko-KR" altLang="en-US" smtClean="0"/>
              <a:t>2019-06-15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F03B5E-2155-4482-946F-0A34118A19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7563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E934-102B-496E-BC44-FD1013213E64}" type="datetimeFigureOut">
              <a:rPr lang="ko-KR" altLang="en-US" smtClean="0"/>
              <a:t>2019-06-15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693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E934-102B-496E-BC44-FD1013213E64}" type="datetimeFigureOut">
              <a:rPr lang="ko-KR" altLang="en-US" smtClean="0"/>
              <a:t>2019-06-15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2448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E934-102B-496E-BC44-FD1013213E64}" type="datetimeFigureOut">
              <a:rPr lang="ko-KR" altLang="en-US" smtClean="0"/>
              <a:t>2019-06-15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9907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E934-102B-496E-BC44-FD1013213E64}" type="datetimeFigureOut">
              <a:rPr lang="ko-KR" altLang="en-US" smtClean="0"/>
              <a:t>2019-06-15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8407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E934-102B-496E-BC44-FD1013213E64}" type="datetimeFigureOut">
              <a:rPr lang="ko-KR" altLang="en-US" smtClean="0"/>
              <a:t>2019-06-15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538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E934-102B-496E-BC44-FD1013213E64}" type="datetimeFigureOut">
              <a:rPr lang="ko-KR" altLang="en-US" smtClean="0"/>
              <a:t>2019-06-15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9753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E934-102B-496E-BC44-FD1013213E64}" type="datetimeFigureOut">
              <a:rPr lang="ko-KR" altLang="en-US" smtClean="0"/>
              <a:t>2019-06-15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431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E934-102B-496E-BC44-FD1013213E64}" type="datetimeFigureOut">
              <a:rPr lang="ko-KR" altLang="en-US" smtClean="0"/>
              <a:t>2019-06-15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9086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E934-102B-496E-BC44-FD1013213E64}" type="datetimeFigureOut">
              <a:rPr lang="ko-KR" altLang="en-US" smtClean="0"/>
              <a:t>2019-06-15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1196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E934-102B-496E-BC44-FD1013213E64}" type="datetimeFigureOut">
              <a:rPr lang="ko-KR" altLang="en-US" smtClean="0"/>
              <a:t>2019-06-15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5813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E934-102B-496E-BC44-FD1013213E64}" type="datetimeFigureOut">
              <a:rPr lang="ko-KR" altLang="en-US" smtClean="0"/>
              <a:t>2019-06-15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2920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5E934-102B-496E-BC44-FD1013213E64}" type="datetimeFigureOut">
              <a:rPr lang="ko-KR" altLang="en-US" smtClean="0"/>
              <a:t>2019-06-15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8DC3B-1984-4A57-8031-CDE75615F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583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18" Type="http://schemas.openxmlformats.org/officeDocument/2006/relationships/image" Target="../media/image19.jpeg"/><Relationship Id="rId26" Type="http://schemas.openxmlformats.org/officeDocument/2006/relationships/oleObject" Target="../embeddings/oleObject4.bin"/><Relationship Id="rId3" Type="http://schemas.openxmlformats.org/officeDocument/2006/relationships/image" Target="../media/image5.jpeg"/><Relationship Id="rId21" Type="http://schemas.openxmlformats.org/officeDocument/2006/relationships/image" Target="../media/image1.emf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17" Type="http://schemas.openxmlformats.org/officeDocument/2006/relationships/image" Target="../media/image18.jpeg"/><Relationship Id="rId25" Type="http://schemas.openxmlformats.org/officeDocument/2006/relationships/image" Target="../media/image3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7.jpeg"/><Relationship Id="rId20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24" Type="http://schemas.openxmlformats.org/officeDocument/2006/relationships/oleObject" Target="../embeddings/oleObject3.bin"/><Relationship Id="rId5" Type="http://schemas.openxmlformats.org/officeDocument/2006/relationships/image" Target="../media/image7.jpeg"/><Relationship Id="rId15" Type="http://schemas.openxmlformats.org/officeDocument/2006/relationships/image" Target="../media/image16.jpeg"/><Relationship Id="rId23" Type="http://schemas.openxmlformats.org/officeDocument/2006/relationships/image" Target="../media/image2.emf"/><Relationship Id="rId10" Type="http://schemas.openxmlformats.org/officeDocument/2006/relationships/image" Target="../media/image12.jpeg"/><Relationship Id="rId19" Type="http://schemas.openxmlformats.org/officeDocument/2006/relationships/image" Target="../media/image20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microsoft.com/office/2007/relationships/hdphoto" Target="../media/hdphoto1.wdp"/><Relationship Id="rId22" Type="http://schemas.openxmlformats.org/officeDocument/2006/relationships/oleObject" Target="../embeddings/oleObject2.bin"/><Relationship Id="rId27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220444" y="557419"/>
            <a:ext cx="5625044" cy="1588622"/>
            <a:chOff x="220444" y="557419"/>
            <a:chExt cx="5625044" cy="1588622"/>
          </a:xfrm>
        </p:grpSpPr>
        <p:sp>
          <p:nvSpPr>
            <p:cNvPr id="8" name="TextBox 7"/>
            <p:cNvSpPr txBox="1"/>
            <p:nvPr/>
          </p:nvSpPr>
          <p:spPr>
            <a:xfrm>
              <a:off x="220444" y="557419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25792" y="1046442"/>
              <a:ext cx="90441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TGF-</a:t>
              </a:r>
              <a:r>
                <a:rPr lang="el-GR" altLang="ko-KR" sz="700" b="1" dirty="0" smtClean="0">
                  <a:latin typeface="Arial" pitchFamily="34" charset="0"/>
                  <a:cs typeface="Arial" pitchFamily="34" charset="0"/>
                </a:rPr>
                <a:t>β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5ng/mL) 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46584" y="1045114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224487" y="1047883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36019" y="1047883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743876" y="1050665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69290" y="1047883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393359" y="1047883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157124" y="691095"/>
              <a:ext cx="91884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Arial" pitchFamily="34" charset="0"/>
                  <a:cs typeface="Arial" pitchFamily="34" charset="0"/>
                </a:rPr>
                <a:t>U0126(µ</a:t>
              </a:r>
              <a:r>
                <a:rPr lang="en-US" altLang="ko-KR" sz="800" b="1" dirty="0" err="1" smtClean="0">
                  <a:latin typeface="Arial" pitchFamily="34" charset="0"/>
                  <a:cs typeface="Arial" pitchFamily="34" charset="0"/>
                </a:rPr>
                <a:t>mol</a:t>
              </a:r>
              <a:r>
                <a:rPr lang="en-US" altLang="ko-KR" sz="800" b="1" dirty="0" smtClean="0">
                  <a:latin typeface="Arial" pitchFamily="34" charset="0"/>
                  <a:cs typeface="Arial" pitchFamily="34" charset="0"/>
                </a:rPr>
                <a:t>/L) 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42401" y="893698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01658" y="899363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4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25417" y="902328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534495" y="899363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390238" y="899363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5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228556" y="893698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7869" y="1520180"/>
              <a:ext cx="30328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FN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4287" y="1945986"/>
              <a:ext cx="50687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GAPDH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2" name="그림 21"/>
            <p:cNvPicPr preferRelativeResize="0"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2109" y="1513872"/>
              <a:ext cx="1080000" cy="18381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23" name="그림 22"/>
            <p:cNvPicPr preferRelativeResize="0"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4104" y="1293071"/>
              <a:ext cx="1080000" cy="18381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24" name="그림 23"/>
            <p:cNvPicPr preferRelativeResize="0"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4104" y="1734280"/>
              <a:ext cx="1080000" cy="18381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25" name="그림 24"/>
            <p:cNvPicPr preferRelativeResize="0"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2390" y="1956414"/>
              <a:ext cx="1080000" cy="180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26" name="TextBox 25"/>
            <p:cNvSpPr txBox="1"/>
            <p:nvPr/>
          </p:nvSpPr>
          <p:spPr>
            <a:xfrm>
              <a:off x="490886" y="1287481"/>
              <a:ext cx="62709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Procol1A1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5935" y="1728215"/>
              <a:ext cx="46839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l-GR" altLang="ko-KR" sz="700" b="1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-SMA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4" name="그림 43"/>
            <p:cNvPicPr preferRelativeResize="0"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7336" y="1513756"/>
              <a:ext cx="1080000" cy="180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45" name="그림 44"/>
            <p:cNvPicPr preferRelativeResize="0"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4535" y="1735113"/>
              <a:ext cx="1080000" cy="180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46" name="그림 45"/>
            <p:cNvPicPr preferRelativeResize="0">
              <a:picLocks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4498" y="1293540"/>
              <a:ext cx="1080000" cy="180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47" name="그림 46"/>
            <p:cNvPicPr preferRelativeResize="0">
              <a:picLocks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739" y="1955573"/>
              <a:ext cx="1080000" cy="180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50" name="그림 49"/>
            <p:cNvPicPr preferRelativeResize="0">
              <a:picLocks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1604" y="1517633"/>
              <a:ext cx="1080000" cy="180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51" name="그림 50"/>
            <p:cNvPicPr preferRelativeResize="0">
              <a:picLocks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2398" y="1735270"/>
              <a:ext cx="1080000" cy="180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52" name="그림 51"/>
            <p:cNvPicPr preferRelativeResize="0">
              <a:picLocks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0921" y="1292084"/>
              <a:ext cx="1080000" cy="180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53" name="그림 52"/>
            <p:cNvPicPr preferRelativeResize="0">
              <a:picLocks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3442" y="1956057"/>
              <a:ext cx="1080000" cy="180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54" name="그림 53"/>
            <p:cNvPicPr preferRelativeResize="0">
              <a:picLocks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8422" y="1514953"/>
              <a:ext cx="1080000" cy="180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55" name="그림 54"/>
            <p:cNvPicPr preferRelativeResize="0">
              <a:picLocks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8422" y="1734634"/>
              <a:ext cx="1080000" cy="180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56" name="그림 55"/>
            <p:cNvPicPr preferRelativeResize="0">
              <a:picLocks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7792" y="1954907"/>
              <a:ext cx="1080000" cy="180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57" name="그림 56"/>
            <p:cNvPicPr preferRelativeResize="0">
              <a:picLocks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7792" y="1293638"/>
              <a:ext cx="1080000" cy="180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59" name="TextBox 58"/>
            <p:cNvSpPr txBox="1"/>
            <p:nvPr/>
          </p:nvSpPr>
          <p:spPr>
            <a:xfrm>
              <a:off x="4706362" y="1047264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884265" y="1046858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595797" y="1046858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403654" y="1049640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229068" y="1046858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059487" y="1046858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732789" y="689765"/>
              <a:ext cx="109196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Arial" pitchFamily="34" charset="0"/>
                  <a:cs typeface="Arial" pitchFamily="34" charset="0"/>
                </a:rPr>
                <a:t>LY294002(µ</a:t>
              </a:r>
              <a:r>
                <a:rPr lang="en-US" altLang="ko-KR" sz="800" b="1" dirty="0" err="1" smtClean="0">
                  <a:latin typeface="Arial" pitchFamily="34" charset="0"/>
                  <a:cs typeface="Arial" pitchFamily="34" charset="0"/>
                </a:rPr>
                <a:t>mol</a:t>
              </a:r>
              <a:r>
                <a:rPr lang="en-US" altLang="ko-KR" sz="800" b="1" dirty="0" smtClean="0">
                  <a:latin typeface="Arial" pitchFamily="34" charset="0"/>
                  <a:cs typeface="Arial" pitchFamily="34" charset="0"/>
                </a:rPr>
                <a:t>/L) 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702179" y="905373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561436" y="903087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385195" y="904925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226077" y="903087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5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050016" y="903087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1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888334" y="905373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515143" y="683568"/>
              <a:ext cx="11031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Arial" pitchFamily="34" charset="0"/>
                  <a:cs typeface="Arial" pitchFamily="34" charset="0"/>
                </a:rPr>
                <a:t>SB203580(µ</a:t>
              </a:r>
              <a:r>
                <a:rPr lang="en-US" altLang="ko-KR" sz="800" b="1" dirty="0" err="1" smtClean="0">
                  <a:latin typeface="Arial" pitchFamily="34" charset="0"/>
                  <a:cs typeface="Arial" pitchFamily="34" charset="0"/>
                </a:rPr>
                <a:t>mol</a:t>
              </a:r>
              <a:r>
                <a:rPr lang="en-US" altLang="ko-KR" sz="800" b="1" dirty="0" smtClean="0">
                  <a:latin typeface="Arial" pitchFamily="34" charset="0"/>
                  <a:cs typeface="Arial" pitchFamily="34" charset="0"/>
                </a:rPr>
                <a:t>/L) 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2296971" y="683568"/>
              <a:ext cx="10983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Arial" pitchFamily="34" charset="0"/>
                  <a:cs typeface="Arial" pitchFamily="34" charset="0"/>
                </a:rPr>
                <a:t>SP600125(µ</a:t>
              </a:r>
              <a:r>
                <a:rPr lang="en-US" altLang="ko-KR" sz="800" b="1" dirty="0" err="1" smtClean="0">
                  <a:latin typeface="Arial" pitchFamily="34" charset="0"/>
                  <a:cs typeface="Arial" pitchFamily="34" charset="0"/>
                </a:rPr>
                <a:t>mol</a:t>
              </a:r>
              <a:r>
                <a:rPr lang="en-US" altLang="ko-KR" sz="800" b="1" dirty="0" smtClean="0">
                  <a:latin typeface="Arial" pitchFamily="34" charset="0"/>
                  <a:cs typeface="Arial" pitchFamily="34" charset="0"/>
                </a:rPr>
                <a:t>/L) </a:t>
              </a:r>
              <a:endParaRPr lang="ko-KR" alt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2258070" y="1047156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435973" y="1049925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147505" y="1049925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955362" y="1049532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780776" y="1049925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611195" y="1049925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253887" y="908440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113144" y="905027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4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936903" y="901168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2745981" y="905027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601724" y="905027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5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440042" y="908440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3474255" y="1045106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652158" y="1047875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4363690" y="1051050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4171547" y="1050657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3996961" y="1047875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3827380" y="1047875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3470072" y="900040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4329329" y="904578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4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4153088" y="900719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962166" y="904578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3817909" y="904578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5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3656227" y="900040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8" name="그룹 27"/>
          <p:cNvGrpSpPr/>
          <p:nvPr/>
        </p:nvGrpSpPr>
        <p:grpSpPr>
          <a:xfrm>
            <a:off x="206673" y="2555776"/>
            <a:ext cx="5348862" cy="5906043"/>
            <a:chOff x="206673" y="2555776"/>
            <a:chExt cx="5348862" cy="5906043"/>
          </a:xfrm>
        </p:grpSpPr>
        <p:sp>
          <p:nvSpPr>
            <p:cNvPr id="98" name="TextBox 97"/>
            <p:cNvSpPr txBox="1"/>
            <p:nvPr/>
          </p:nvSpPr>
          <p:spPr>
            <a:xfrm>
              <a:off x="206673" y="2555776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>
                  <a:latin typeface="Arial" pitchFamily="34" charset="0"/>
                  <a:cs typeface="Arial" pitchFamily="34" charset="0"/>
                </a:rPr>
                <a:t>B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99" name="개체 9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485476456"/>
                </p:ext>
              </p:extLst>
            </p:nvPr>
          </p:nvGraphicFramePr>
          <p:xfrm>
            <a:off x="869864" y="2601227"/>
            <a:ext cx="4680000" cy="126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748" name="Prism Project" r:id="rId20" imgW="9648000" imgH="3636000" progId="Prism5.Document">
                    <p:embed/>
                  </p:oleObj>
                </mc:Choice>
                <mc:Fallback>
                  <p:oleObj name="Prism Project" r:id="rId20" imgW="9648000" imgH="3636000" progId="Prism5.Document">
                    <p:embed/>
                    <p:pic>
                      <p:nvPicPr>
                        <p:cNvPr id="0" name="개체 1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9864" y="2601227"/>
                          <a:ext cx="4680000" cy="126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1" name="개체 10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70201692"/>
                </p:ext>
              </p:extLst>
            </p:nvPr>
          </p:nvGraphicFramePr>
          <p:xfrm>
            <a:off x="875535" y="5508104"/>
            <a:ext cx="4680000" cy="126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749" name="Prism Project" r:id="rId22" imgW="9648000" imgH="3636000" progId="Prism5.Document">
                    <p:embed/>
                  </p:oleObj>
                </mc:Choice>
                <mc:Fallback>
                  <p:oleObj name="Prism Project" r:id="rId22" imgW="9648000" imgH="3636000" progId="Prism5.Document">
                    <p:embed/>
                    <p:pic>
                      <p:nvPicPr>
                        <p:cNvPr id="0" name="개체 1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75535" y="5508104"/>
                          <a:ext cx="4680000" cy="126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" name="개체 10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69091947"/>
                </p:ext>
              </p:extLst>
            </p:nvPr>
          </p:nvGraphicFramePr>
          <p:xfrm>
            <a:off x="871756" y="7020272"/>
            <a:ext cx="4680000" cy="126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750" name="Prism Project" r:id="rId24" imgW="9648000" imgH="3636000" progId="Prism5.Document">
                    <p:embed/>
                  </p:oleObj>
                </mc:Choice>
                <mc:Fallback>
                  <p:oleObj name="Prism Project" r:id="rId24" imgW="9648000" imgH="3636000" progId="Prism5.Document">
                    <p:embed/>
                    <p:pic>
                      <p:nvPicPr>
                        <p:cNvPr id="0" name="개체 1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71756" y="7020272"/>
                          <a:ext cx="4680000" cy="126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7" name="TextBox 116"/>
            <p:cNvSpPr txBox="1"/>
            <p:nvPr/>
          </p:nvSpPr>
          <p:spPr>
            <a:xfrm>
              <a:off x="698458" y="3832559"/>
              <a:ext cx="90441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TGF-</a:t>
              </a:r>
              <a:r>
                <a:rPr lang="el-GR" altLang="ko-KR" sz="700" b="1" dirty="0" smtClean="0">
                  <a:latin typeface="Arial" pitchFamily="34" charset="0"/>
                  <a:cs typeface="Arial" pitchFamily="34" charset="0"/>
                </a:rPr>
                <a:t>β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5ng/mL) 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458476" y="3826728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584035" y="3831773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2141921" y="3831773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2003336" y="3830105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854096" y="3831773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1720821" y="3831773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454293" y="3687542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2121796" y="3697641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4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1978053" y="3696583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1832949" y="3697641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719976" y="3697641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5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1595516" y="3687542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788693" y="3695077"/>
              <a:ext cx="78052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U0126(µ</a:t>
              </a:r>
              <a:r>
                <a:rPr lang="en-US" altLang="ko-KR" sz="700" b="1" dirty="0" err="1" smtClean="0">
                  <a:latin typeface="Arial" pitchFamily="34" charset="0"/>
                  <a:cs typeface="Arial" pitchFamily="34" charset="0"/>
                </a:rPr>
                <a:t>mol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/L) 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706921" y="5293081"/>
              <a:ext cx="90441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TGF-</a:t>
              </a:r>
              <a:r>
                <a:rPr lang="el-GR" altLang="ko-KR" sz="700" b="1" dirty="0" smtClean="0">
                  <a:latin typeface="Arial" pitchFamily="34" charset="0"/>
                  <a:cs typeface="Arial" pitchFamily="34" charset="0"/>
                </a:rPr>
                <a:t>β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5ng/mL) 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631581" y="5155599"/>
              <a:ext cx="97975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SP600125(µ</a:t>
              </a:r>
              <a:r>
                <a:rPr lang="en-US" altLang="ko-KR" sz="700" b="1" dirty="0" err="1" smtClean="0">
                  <a:latin typeface="Arial" pitchFamily="34" charset="0"/>
                  <a:cs typeface="Arial" pitchFamily="34" charset="0"/>
                </a:rPr>
                <a:t>mol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/L) 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1" name="TextBox 230"/>
            <p:cNvSpPr txBox="1"/>
            <p:nvPr/>
          </p:nvSpPr>
          <p:spPr>
            <a:xfrm>
              <a:off x="697346" y="6746889"/>
              <a:ext cx="90441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TGF-</a:t>
              </a:r>
              <a:r>
                <a:rPr lang="el-GR" altLang="ko-KR" sz="700" b="1" dirty="0" smtClean="0">
                  <a:latin typeface="Arial" pitchFamily="34" charset="0"/>
                  <a:cs typeface="Arial" pitchFamily="34" charset="0"/>
                </a:rPr>
                <a:t>β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5ng/mL) 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" name="TextBox 243"/>
            <p:cNvSpPr txBox="1"/>
            <p:nvPr/>
          </p:nvSpPr>
          <p:spPr>
            <a:xfrm>
              <a:off x="617196" y="6609407"/>
              <a:ext cx="98456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SB203580(µ</a:t>
              </a:r>
              <a:r>
                <a:rPr lang="en-US" altLang="ko-KR" sz="700" b="1" dirty="0" err="1" smtClean="0">
                  <a:latin typeface="Arial" pitchFamily="34" charset="0"/>
                  <a:cs typeface="Arial" pitchFamily="34" charset="0"/>
                </a:rPr>
                <a:t>mol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/L) 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9" name="TextBox 268"/>
            <p:cNvSpPr txBox="1"/>
            <p:nvPr/>
          </p:nvSpPr>
          <p:spPr>
            <a:xfrm>
              <a:off x="703328" y="8259949"/>
              <a:ext cx="90441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TGF-</a:t>
              </a:r>
              <a:r>
                <a:rPr lang="el-GR" altLang="ko-KR" sz="700" b="1" dirty="0" smtClean="0">
                  <a:latin typeface="Arial" pitchFamily="34" charset="0"/>
                  <a:cs typeface="Arial" pitchFamily="34" charset="0"/>
                </a:rPr>
                <a:t>β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5ng/mL) 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2" name="TextBox 281"/>
            <p:cNvSpPr txBox="1"/>
            <p:nvPr/>
          </p:nvSpPr>
          <p:spPr>
            <a:xfrm>
              <a:off x="632796" y="8122467"/>
              <a:ext cx="974947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LY294002(µ</a:t>
              </a:r>
              <a:r>
                <a:rPr lang="en-US" altLang="ko-KR" sz="700" b="1" dirty="0" err="1" smtClean="0">
                  <a:latin typeface="Arial" pitchFamily="34" charset="0"/>
                  <a:cs typeface="Arial" pitchFamily="34" charset="0"/>
                </a:rPr>
                <a:t>mol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/L) 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" name="TextBox 311"/>
            <p:cNvSpPr txBox="1"/>
            <p:nvPr/>
          </p:nvSpPr>
          <p:spPr>
            <a:xfrm>
              <a:off x="1845977" y="3354688"/>
              <a:ext cx="27443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Times New Roman"/>
                  <a:cs typeface="Times New Roman"/>
                </a:rPr>
                <a:t>**</a:t>
              </a:r>
              <a:endParaRPr lang="ko-KR" altLang="en-US" sz="7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8" name="TextBox 327"/>
            <p:cNvSpPr txBox="1"/>
            <p:nvPr/>
          </p:nvSpPr>
          <p:spPr>
            <a:xfrm>
              <a:off x="1575816" y="2674379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#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" name="TextBox 347"/>
            <p:cNvSpPr txBox="1"/>
            <p:nvPr/>
          </p:nvSpPr>
          <p:spPr>
            <a:xfrm>
              <a:off x="2107334" y="3483449"/>
              <a:ext cx="31931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Times New Roman"/>
                  <a:cs typeface="Times New Roman"/>
                </a:rPr>
                <a:t>***</a:t>
              </a:r>
              <a:endParaRPr lang="ko-KR" altLang="en-US" sz="7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9" name="TextBox 348"/>
            <p:cNvSpPr txBox="1"/>
            <p:nvPr/>
          </p:nvSpPr>
          <p:spPr>
            <a:xfrm>
              <a:off x="1970851" y="3475529"/>
              <a:ext cx="31931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Times New Roman"/>
                  <a:cs typeface="Times New Roman"/>
                </a:rPr>
                <a:t>***</a:t>
              </a:r>
              <a:endParaRPr lang="ko-KR" altLang="en-US" sz="7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" name="TextBox 306"/>
            <p:cNvSpPr txBox="1"/>
            <p:nvPr/>
          </p:nvSpPr>
          <p:spPr>
            <a:xfrm>
              <a:off x="4545620" y="3829198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" name="TextBox 307"/>
            <p:cNvSpPr txBox="1"/>
            <p:nvPr/>
          </p:nvSpPr>
          <p:spPr>
            <a:xfrm>
              <a:off x="4665241" y="3828633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" name="TextBox 308"/>
            <p:cNvSpPr txBox="1"/>
            <p:nvPr/>
          </p:nvSpPr>
          <p:spPr>
            <a:xfrm>
              <a:off x="5234351" y="3833396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" name="TextBox 309"/>
            <p:cNvSpPr txBox="1"/>
            <p:nvPr/>
          </p:nvSpPr>
          <p:spPr>
            <a:xfrm>
              <a:off x="5096418" y="3831313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" name="TextBox 310"/>
            <p:cNvSpPr txBox="1"/>
            <p:nvPr/>
          </p:nvSpPr>
          <p:spPr>
            <a:xfrm>
              <a:off x="4947178" y="3828633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" name="TextBox 312"/>
            <p:cNvSpPr txBox="1"/>
            <p:nvPr/>
          </p:nvSpPr>
          <p:spPr>
            <a:xfrm>
              <a:off x="4807965" y="3828633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" name="TextBox 313"/>
            <p:cNvSpPr txBox="1"/>
            <p:nvPr/>
          </p:nvSpPr>
          <p:spPr>
            <a:xfrm>
              <a:off x="4541437" y="3690012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5" name="TextBox 314"/>
            <p:cNvSpPr txBox="1"/>
            <p:nvPr/>
          </p:nvSpPr>
          <p:spPr>
            <a:xfrm>
              <a:off x="5214226" y="3701325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4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" name="TextBox 315"/>
            <p:cNvSpPr txBox="1"/>
            <p:nvPr/>
          </p:nvSpPr>
          <p:spPr>
            <a:xfrm>
              <a:off x="5071135" y="3701755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7" name="TextBox 346"/>
            <p:cNvSpPr txBox="1"/>
            <p:nvPr/>
          </p:nvSpPr>
          <p:spPr>
            <a:xfrm>
              <a:off x="4926031" y="3701325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0" name="TextBox 349"/>
            <p:cNvSpPr txBox="1"/>
            <p:nvPr/>
          </p:nvSpPr>
          <p:spPr>
            <a:xfrm>
              <a:off x="4807120" y="3701325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5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1" name="TextBox 350"/>
            <p:cNvSpPr txBox="1"/>
            <p:nvPr/>
          </p:nvSpPr>
          <p:spPr>
            <a:xfrm>
              <a:off x="4676722" y="3690012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2" name="TextBox 351"/>
            <p:cNvSpPr txBox="1"/>
            <p:nvPr/>
          </p:nvSpPr>
          <p:spPr>
            <a:xfrm>
              <a:off x="3006156" y="3826618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TextBox 352"/>
            <p:cNvSpPr txBox="1"/>
            <p:nvPr/>
          </p:nvSpPr>
          <p:spPr>
            <a:xfrm>
              <a:off x="3125777" y="3831663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4" name="TextBox 353"/>
            <p:cNvSpPr txBox="1"/>
            <p:nvPr/>
          </p:nvSpPr>
          <p:spPr>
            <a:xfrm>
              <a:off x="3689601" y="3831663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5" name="TextBox 354"/>
            <p:cNvSpPr txBox="1"/>
            <p:nvPr/>
          </p:nvSpPr>
          <p:spPr>
            <a:xfrm>
              <a:off x="3551016" y="3829995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6" name="TextBox 355"/>
            <p:cNvSpPr txBox="1"/>
            <p:nvPr/>
          </p:nvSpPr>
          <p:spPr>
            <a:xfrm>
              <a:off x="3401776" y="3831663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7" name="TextBox 356"/>
            <p:cNvSpPr txBox="1"/>
            <p:nvPr/>
          </p:nvSpPr>
          <p:spPr>
            <a:xfrm>
              <a:off x="3268501" y="3831663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" name="TextBox 357"/>
            <p:cNvSpPr txBox="1"/>
            <p:nvPr/>
          </p:nvSpPr>
          <p:spPr>
            <a:xfrm>
              <a:off x="3001973" y="3687432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" name="TextBox 358"/>
            <p:cNvSpPr txBox="1"/>
            <p:nvPr/>
          </p:nvSpPr>
          <p:spPr>
            <a:xfrm>
              <a:off x="3669476" y="3697531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4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0" name="TextBox 359"/>
            <p:cNvSpPr txBox="1"/>
            <p:nvPr/>
          </p:nvSpPr>
          <p:spPr>
            <a:xfrm>
              <a:off x="3525733" y="3696473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1" name="TextBox 360"/>
            <p:cNvSpPr txBox="1"/>
            <p:nvPr/>
          </p:nvSpPr>
          <p:spPr>
            <a:xfrm>
              <a:off x="3380629" y="3697531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2" name="TextBox 361"/>
            <p:cNvSpPr txBox="1"/>
            <p:nvPr/>
          </p:nvSpPr>
          <p:spPr>
            <a:xfrm>
              <a:off x="3267656" y="3697531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5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3" name="TextBox 362"/>
            <p:cNvSpPr txBox="1"/>
            <p:nvPr/>
          </p:nvSpPr>
          <p:spPr>
            <a:xfrm>
              <a:off x="3131320" y="3687432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5" name="TextBox 364"/>
            <p:cNvSpPr txBox="1"/>
            <p:nvPr/>
          </p:nvSpPr>
          <p:spPr>
            <a:xfrm>
              <a:off x="3113800" y="2672496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#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6" name="TextBox 365"/>
            <p:cNvSpPr txBox="1"/>
            <p:nvPr/>
          </p:nvSpPr>
          <p:spPr>
            <a:xfrm>
              <a:off x="3643404" y="3408545"/>
              <a:ext cx="31931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Times New Roman"/>
                  <a:cs typeface="Times New Roman"/>
                </a:rPr>
                <a:t>***</a:t>
              </a:r>
              <a:endParaRPr lang="ko-KR" altLang="en-US" sz="7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7" name="TextBox 366"/>
            <p:cNvSpPr txBox="1"/>
            <p:nvPr/>
          </p:nvSpPr>
          <p:spPr>
            <a:xfrm>
              <a:off x="3522161" y="3373329"/>
              <a:ext cx="27443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Times New Roman"/>
                  <a:cs typeface="Times New Roman"/>
                </a:rPr>
                <a:t>**</a:t>
              </a:r>
              <a:endParaRPr lang="ko-KR" altLang="en-US" sz="7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8" name="TextBox 367"/>
            <p:cNvSpPr txBox="1"/>
            <p:nvPr/>
          </p:nvSpPr>
          <p:spPr>
            <a:xfrm>
              <a:off x="4661438" y="2760567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#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9" name="TextBox 368"/>
            <p:cNvSpPr txBox="1"/>
            <p:nvPr/>
          </p:nvSpPr>
          <p:spPr>
            <a:xfrm>
              <a:off x="5233224" y="3220568"/>
              <a:ext cx="22955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Times New Roman"/>
                  <a:cs typeface="Times New Roman"/>
                </a:rPr>
                <a:t>*</a:t>
              </a:r>
              <a:endParaRPr lang="ko-KR" altLang="en-US" sz="700" dirty="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2" name="개체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45183843"/>
                </p:ext>
              </p:extLst>
            </p:nvPr>
          </p:nvGraphicFramePr>
          <p:xfrm>
            <a:off x="869938" y="4049455"/>
            <a:ext cx="4679950" cy="1260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751" name="Prism Project" r:id="rId26" imgW="9648000" imgH="3636000" progId="Prism5.Document">
                    <p:embed/>
                  </p:oleObj>
                </mc:Choice>
                <mc:Fallback>
                  <p:oleObj name="Prism Project" r:id="rId26" imgW="9648000" imgH="3636000" progId="Prism5.Document">
                    <p:embed/>
                    <p:pic>
                      <p:nvPicPr>
                        <p:cNvPr id="0" name="개체 1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9938" y="4049455"/>
                          <a:ext cx="4679950" cy="1260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0" name="TextBox 369"/>
            <p:cNvSpPr txBox="1"/>
            <p:nvPr/>
          </p:nvSpPr>
          <p:spPr>
            <a:xfrm>
              <a:off x="2138400" y="4850546"/>
              <a:ext cx="22955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Times New Roman"/>
                  <a:cs typeface="Times New Roman"/>
                </a:rPr>
                <a:t>*</a:t>
              </a:r>
              <a:endParaRPr lang="ko-KR" altLang="en-US" sz="7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1" name="TextBox 370"/>
            <p:cNvSpPr txBox="1"/>
            <p:nvPr/>
          </p:nvSpPr>
          <p:spPr>
            <a:xfrm>
              <a:off x="1578856" y="4164628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#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3" name="TextBox 372"/>
            <p:cNvSpPr txBox="1"/>
            <p:nvPr/>
          </p:nvSpPr>
          <p:spPr>
            <a:xfrm>
              <a:off x="3126455" y="4157804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#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4" name="TextBox 373"/>
            <p:cNvSpPr txBox="1"/>
            <p:nvPr/>
          </p:nvSpPr>
          <p:spPr>
            <a:xfrm>
              <a:off x="5230536" y="4724223"/>
              <a:ext cx="22955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Times New Roman"/>
                  <a:cs typeface="Times New Roman"/>
                </a:rPr>
                <a:t>*</a:t>
              </a:r>
              <a:endParaRPr lang="ko-KR" altLang="en-US" sz="7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5" name="TextBox 374"/>
            <p:cNvSpPr txBox="1"/>
            <p:nvPr/>
          </p:nvSpPr>
          <p:spPr>
            <a:xfrm>
              <a:off x="4662713" y="4214040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#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TextBox 375"/>
            <p:cNvSpPr txBox="1"/>
            <p:nvPr/>
          </p:nvSpPr>
          <p:spPr>
            <a:xfrm>
              <a:off x="1582466" y="5809784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#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TextBox 376"/>
            <p:cNvSpPr txBox="1"/>
            <p:nvPr/>
          </p:nvSpPr>
          <p:spPr>
            <a:xfrm>
              <a:off x="2122042" y="6244888"/>
              <a:ext cx="27443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Times New Roman"/>
                  <a:cs typeface="Times New Roman"/>
                </a:rPr>
                <a:t>**</a:t>
              </a:r>
              <a:endParaRPr lang="ko-KR" altLang="en-US" sz="7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8" name="TextBox 377"/>
            <p:cNvSpPr txBox="1"/>
            <p:nvPr/>
          </p:nvSpPr>
          <p:spPr>
            <a:xfrm>
              <a:off x="3122102" y="5802225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#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9" name="TextBox 378"/>
            <p:cNvSpPr txBox="1"/>
            <p:nvPr/>
          </p:nvSpPr>
          <p:spPr>
            <a:xfrm>
              <a:off x="3387970" y="6169087"/>
              <a:ext cx="27443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Times New Roman"/>
                  <a:cs typeface="Times New Roman"/>
                </a:rPr>
                <a:t>**</a:t>
              </a:r>
              <a:endParaRPr lang="ko-KR" altLang="en-US" sz="7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0" name="TextBox 379"/>
            <p:cNvSpPr txBox="1"/>
            <p:nvPr/>
          </p:nvSpPr>
          <p:spPr>
            <a:xfrm>
              <a:off x="3644802" y="6377577"/>
              <a:ext cx="31931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Times New Roman"/>
                  <a:cs typeface="Times New Roman"/>
                </a:rPr>
                <a:t>***</a:t>
              </a:r>
              <a:endParaRPr lang="ko-KR" altLang="en-US" sz="7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1" name="TextBox 380"/>
            <p:cNvSpPr txBox="1"/>
            <p:nvPr/>
          </p:nvSpPr>
          <p:spPr>
            <a:xfrm>
              <a:off x="3503318" y="6249262"/>
              <a:ext cx="31931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Times New Roman"/>
                  <a:cs typeface="Times New Roman"/>
                </a:rPr>
                <a:t>***</a:t>
              </a:r>
              <a:endParaRPr lang="ko-KR" altLang="en-US" sz="7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2" name="TextBox 381"/>
            <p:cNvSpPr txBox="1"/>
            <p:nvPr/>
          </p:nvSpPr>
          <p:spPr>
            <a:xfrm>
              <a:off x="4671970" y="5635416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#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3" name="TextBox 382"/>
            <p:cNvSpPr txBox="1"/>
            <p:nvPr/>
          </p:nvSpPr>
          <p:spPr>
            <a:xfrm>
              <a:off x="5074760" y="5874968"/>
              <a:ext cx="27443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Times New Roman"/>
                  <a:cs typeface="Times New Roman"/>
                </a:rPr>
                <a:t>**</a:t>
              </a:r>
              <a:endParaRPr lang="ko-KR" altLang="en-US" sz="7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4" name="TextBox 383"/>
            <p:cNvSpPr txBox="1"/>
            <p:nvPr/>
          </p:nvSpPr>
          <p:spPr>
            <a:xfrm>
              <a:off x="5191908" y="6052369"/>
              <a:ext cx="31931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Times New Roman"/>
                  <a:cs typeface="Times New Roman"/>
                </a:rPr>
                <a:t>***</a:t>
              </a:r>
              <a:endParaRPr lang="ko-KR" altLang="en-US" sz="7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5" name="TextBox 384"/>
            <p:cNvSpPr txBox="1"/>
            <p:nvPr/>
          </p:nvSpPr>
          <p:spPr>
            <a:xfrm>
              <a:off x="2139304" y="7740352"/>
              <a:ext cx="22955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Times New Roman"/>
                  <a:cs typeface="Times New Roman"/>
                </a:rPr>
                <a:t>*</a:t>
              </a:r>
              <a:endParaRPr lang="ko-KR" altLang="en-US" sz="7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6" name="TextBox 385"/>
            <p:cNvSpPr txBox="1"/>
            <p:nvPr/>
          </p:nvSpPr>
          <p:spPr>
            <a:xfrm>
              <a:off x="1574206" y="7190412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#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7" name="TextBox 386"/>
            <p:cNvSpPr txBox="1"/>
            <p:nvPr/>
          </p:nvSpPr>
          <p:spPr>
            <a:xfrm>
              <a:off x="3121978" y="7204117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#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8" name="TextBox 387"/>
            <p:cNvSpPr txBox="1"/>
            <p:nvPr/>
          </p:nvSpPr>
          <p:spPr>
            <a:xfrm>
              <a:off x="3644204" y="7792321"/>
              <a:ext cx="31931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Times New Roman"/>
                  <a:cs typeface="Times New Roman"/>
                </a:rPr>
                <a:t>***</a:t>
              </a:r>
              <a:endParaRPr lang="ko-KR" altLang="en-US" sz="7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9" name="TextBox 388"/>
            <p:cNvSpPr txBox="1"/>
            <p:nvPr/>
          </p:nvSpPr>
          <p:spPr>
            <a:xfrm>
              <a:off x="3517960" y="7712988"/>
              <a:ext cx="27443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Times New Roman"/>
                  <a:cs typeface="Times New Roman"/>
                </a:rPr>
                <a:t>**</a:t>
              </a:r>
              <a:endParaRPr lang="ko-KR" altLang="en-US" sz="7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0" name="TextBox 389"/>
            <p:cNvSpPr txBox="1"/>
            <p:nvPr/>
          </p:nvSpPr>
          <p:spPr>
            <a:xfrm>
              <a:off x="4671446" y="7174084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#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1" name="TextBox 390"/>
            <p:cNvSpPr txBox="1"/>
            <p:nvPr/>
          </p:nvSpPr>
          <p:spPr>
            <a:xfrm>
              <a:off x="5191090" y="7610485"/>
              <a:ext cx="31931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Times New Roman"/>
                  <a:cs typeface="Times New Roman"/>
                </a:rPr>
                <a:t>***</a:t>
              </a:r>
              <a:endParaRPr lang="ko-KR" altLang="en-US" sz="7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2" name="TextBox 391"/>
            <p:cNvSpPr txBox="1"/>
            <p:nvPr/>
          </p:nvSpPr>
          <p:spPr>
            <a:xfrm>
              <a:off x="5049606" y="7476560"/>
              <a:ext cx="31931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Times New Roman"/>
                  <a:cs typeface="Times New Roman"/>
                </a:rPr>
                <a:t>***</a:t>
              </a:r>
              <a:endParaRPr lang="ko-KR" altLang="en-US" sz="7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4" name="TextBox 393"/>
            <p:cNvSpPr txBox="1"/>
            <p:nvPr/>
          </p:nvSpPr>
          <p:spPr>
            <a:xfrm>
              <a:off x="1456229" y="5291784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5" name="TextBox 394"/>
            <p:cNvSpPr txBox="1"/>
            <p:nvPr/>
          </p:nvSpPr>
          <p:spPr>
            <a:xfrm>
              <a:off x="1581788" y="5296829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6" name="TextBox 395"/>
            <p:cNvSpPr txBox="1"/>
            <p:nvPr/>
          </p:nvSpPr>
          <p:spPr>
            <a:xfrm>
              <a:off x="2139674" y="5296829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7" name="TextBox 396"/>
            <p:cNvSpPr txBox="1"/>
            <p:nvPr/>
          </p:nvSpPr>
          <p:spPr>
            <a:xfrm>
              <a:off x="2001089" y="5299663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" name="TextBox 397"/>
            <p:cNvSpPr txBox="1"/>
            <p:nvPr/>
          </p:nvSpPr>
          <p:spPr>
            <a:xfrm>
              <a:off x="1857787" y="5296829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9" name="TextBox 398"/>
            <p:cNvSpPr txBox="1"/>
            <p:nvPr/>
          </p:nvSpPr>
          <p:spPr>
            <a:xfrm>
              <a:off x="1724512" y="5296829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0" name="TextBox 399"/>
            <p:cNvSpPr txBox="1"/>
            <p:nvPr/>
          </p:nvSpPr>
          <p:spPr>
            <a:xfrm>
              <a:off x="1452046" y="5152598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1" name="TextBox 400"/>
            <p:cNvSpPr txBox="1"/>
            <p:nvPr/>
          </p:nvSpPr>
          <p:spPr>
            <a:xfrm>
              <a:off x="2119549" y="5157934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4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2" name="TextBox 401"/>
            <p:cNvSpPr txBox="1"/>
            <p:nvPr/>
          </p:nvSpPr>
          <p:spPr>
            <a:xfrm>
              <a:off x="1975806" y="5159578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3" name="TextBox 402"/>
            <p:cNvSpPr txBox="1"/>
            <p:nvPr/>
          </p:nvSpPr>
          <p:spPr>
            <a:xfrm>
              <a:off x="1836640" y="5157934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4" name="TextBox 403"/>
            <p:cNvSpPr txBox="1"/>
            <p:nvPr/>
          </p:nvSpPr>
          <p:spPr>
            <a:xfrm>
              <a:off x="1723667" y="5157934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5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5" name="TextBox 404"/>
            <p:cNvSpPr txBox="1"/>
            <p:nvPr/>
          </p:nvSpPr>
          <p:spPr>
            <a:xfrm>
              <a:off x="1593269" y="5152598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" name="TextBox 405"/>
            <p:cNvSpPr txBox="1"/>
            <p:nvPr/>
          </p:nvSpPr>
          <p:spPr>
            <a:xfrm>
              <a:off x="4543373" y="5294254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7" name="TextBox 406"/>
            <p:cNvSpPr txBox="1"/>
            <p:nvPr/>
          </p:nvSpPr>
          <p:spPr>
            <a:xfrm>
              <a:off x="4668932" y="5298452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8" name="TextBox 407"/>
            <p:cNvSpPr txBox="1"/>
            <p:nvPr/>
          </p:nvSpPr>
          <p:spPr>
            <a:xfrm>
              <a:off x="5232104" y="5298452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9" name="TextBox 408"/>
            <p:cNvSpPr txBox="1"/>
            <p:nvPr/>
          </p:nvSpPr>
          <p:spPr>
            <a:xfrm>
              <a:off x="5088233" y="5296630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" name="TextBox 409"/>
            <p:cNvSpPr txBox="1"/>
            <p:nvPr/>
          </p:nvSpPr>
          <p:spPr>
            <a:xfrm>
              <a:off x="4944931" y="5298452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" name="TextBox 410"/>
            <p:cNvSpPr txBox="1"/>
            <p:nvPr/>
          </p:nvSpPr>
          <p:spPr>
            <a:xfrm>
              <a:off x="4811656" y="5298452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" name="TextBox 411"/>
            <p:cNvSpPr txBox="1"/>
            <p:nvPr/>
          </p:nvSpPr>
          <p:spPr>
            <a:xfrm>
              <a:off x="4539190" y="5155068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3" name="TextBox 412"/>
            <p:cNvSpPr txBox="1"/>
            <p:nvPr/>
          </p:nvSpPr>
          <p:spPr>
            <a:xfrm>
              <a:off x="5211979" y="5159557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4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" name="TextBox 413"/>
            <p:cNvSpPr txBox="1"/>
            <p:nvPr/>
          </p:nvSpPr>
          <p:spPr>
            <a:xfrm>
              <a:off x="5062950" y="5157285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5" name="TextBox 414"/>
            <p:cNvSpPr txBox="1"/>
            <p:nvPr/>
          </p:nvSpPr>
          <p:spPr>
            <a:xfrm>
              <a:off x="4923784" y="5159557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6" name="TextBox 415"/>
            <p:cNvSpPr txBox="1"/>
            <p:nvPr/>
          </p:nvSpPr>
          <p:spPr>
            <a:xfrm>
              <a:off x="4810811" y="5159557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5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7" name="TextBox 416"/>
            <p:cNvSpPr txBox="1"/>
            <p:nvPr/>
          </p:nvSpPr>
          <p:spPr>
            <a:xfrm>
              <a:off x="4680413" y="5155068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8" name="TextBox 417"/>
            <p:cNvSpPr txBox="1"/>
            <p:nvPr/>
          </p:nvSpPr>
          <p:spPr>
            <a:xfrm>
              <a:off x="3003909" y="5291674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9" name="TextBox 418"/>
            <p:cNvSpPr txBox="1"/>
            <p:nvPr/>
          </p:nvSpPr>
          <p:spPr>
            <a:xfrm>
              <a:off x="3129468" y="5296719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" name="TextBox 419"/>
            <p:cNvSpPr txBox="1"/>
            <p:nvPr/>
          </p:nvSpPr>
          <p:spPr>
            <a:xfrm>
              <a:off x="3687354" y="5296719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1" name="TextBox 420"/>
            <p:cNvSpPr txBox="1"/>
            <p:nvPr/>
          </p:nvSpPr>
          <p:spPr>
            <a:xfrm>
              <a:off x="3548769" y="5299553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" name="TextBox 421"/>
            <p:cNvSpPr txBox="1"/>
            <p:nvPr/>
          </p:nvSpPr>
          <p:spPr>
            <a:xfrm>
              <a:off x="3405467" y="5296719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3" name="TextBox 422"/>
            <p:cNvSpPr txBox="1"/>
            <p:nvPr/>
          </p:nvSpPr>
          <p:spPr>
            <a:xfrm>
              <a:off x="3272192" y="5296719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4" name="TextBox 423"/>
            <p:cNvSpPr txBox="1"/>
            <p:nvPr/>
          </p:nvSpPr>
          <p:spPr>
            <a:xfrm>
              <a:off x="2999726" y="5152488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5" name="TextBox 424"/>
            <p:cNvSpPr txBox="1"/>
            <p:nvPr/>
          </p:nvSpPr>
          <p:spPr>
            <a:xfrm>
              <a:off x="3667229" y="5157824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4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6" name="TextBox 425"/>
            <p:cNvSpPr txBox="1"/>
            <p:nvPr/>
          </p:nvSpPr>
          <p:spPr>
            <a:xfrm>
              <a:off x="3523486" y="5159468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7" name="TextBox 426"/>
            <p:cNvSpPr txBox="1"/>
            <p:nvPr/>
          </p:nvSpPr>
          <p:spPr>
            <a:xfrm>
              <a:off x="3384320" y="5157824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8" name="TextBox 427"/>
            <p:cNvSpPr txBox="1"/>
            <p:nvPr/>
          </p:nvSpPr>
          <p:spPr>
            <a:xfrm>
              <a:off x="3271347" y="5157824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5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9" name="TextBox 428"/>
            <p:cNvSpPr txBox="1"/>
            <p:nvPr/>
          </p:nvSpPr>
          <p:spPr>
            <a:xfrm>
              <a:off x="3140949" y="5152488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0" name="TextBox 429"/>
            <p:cNvSpPr txBox="1"/>
            <p:nvPr/>
          </p:nvSpPr>
          <p:spPr>
            <a:xfrm>
              <a:off x="1455588" y="6737554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1" name="TextBox 430"/>
            <p:cNvSpPr txBox="1"/>
            <p:nvPr/>
          </p:nvSpPr>
          <p:spPr>
            <a:xfrm>
              <a:off x="1581147" y="6748209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2" name="TextBox 431"/>
            <p:cNvSpPr txBox="1"/>
            <p:nvPr/>
          </p:nvSpPr>
          <p:spPr>
            <a:xfrm>
              <a:off x="2139033" y="6748209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3" name="TextBox 432"/>
            <p:cNvSpPr txBox="1"/>
            <p:nvPr/>
          </p:nvSpPr>
          <p:spPr>
            <a:xfrm>
              <a:off x="2000448" y="6751043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4" name="TextBox 433"/>
            <p:cNvSpPr txBox="1"/>
            <p:nvPr/>
          </p:nvSpPr>
          <p:spPr>
            <a:xfrm>
              <a:off x="1857146" y="6748209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5" name="TextBox 434"/>
            <p:cNvSpPr txBox="1"/>
            <p:nvPr/>
          </p:nvSpPr>
          <p:spPr>
            <a:xfrm>
              <a:off x="1723871" y="6748209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6" name="TextBox 435"/>
            <p:cNvSpPr txBox="1"/>
            <p:nvPr/>
          </p:nvSpPr>
          <p:spPr>
            <a:xfrm>
              <a:off x="1451405" y="6603978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7" name="TextBox 436"/>
            <p:cNvSpPr txBox="1"/>
            <p:nvPr/>
          </p:nvSpPr>
          <p:spPr>
            <a:xfrm>
              <a:off x="2123671" y="6614077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4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8" name="TextBox 437"/>
            <p:cNvSpPr txBox="1"/>
            <p:nvPr/>
          </p:nvSpPr>
          <p:spPr>
            <a:xfrm>
              <a:off x="1979928" y="6610958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9" name="TextBox 438"/>
            <p:cNvSpPr txBox="1"/>
            <p:nvPr/>
          </p:nvSpPr>
          <p:spPr>
            <a:xfrm>
              <a:off x="1835999" y="6614077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0" name="TextBox 439"/>
            <p:cNvSpPr txBox="1"/>
            <p:nvPr/>
          </p:nvSpPr>
          <p:spPr>
            <a:xfrm>
              <a:off x="1723026" y="6614077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5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1" name="TextBox 440"/>
            <p:cNvSpPr txBox="1"/>
            <p:nvPr/>
          </p:nvSpPr>
          <p:spPr>
            <a:xfrm>
              <a:off x="1592628" y="6603978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2" name="TextBox 441"/>
            <p:cNvSpPr txBox="1"/>
            <p:nvPr/>
          </p:nvSpPr>
          <p:spPr>
            <a:xfrm>
              <a:off x="4542732" y="6734414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3" name="TextBox 442"/>
            <p:cNvSpPr txBox="1"/>
            <p:nvPr/>
          </p:nvSpPr>
          <p:spPr>
            <a:xfrm>
              <a:off x="4668291" y="6749832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4" name="TextBox 443"/>
            <p:cNvSpPr txBox="1"/>
            <p:nvPr/>
          </p:nvSpPr>
          <p:spPr>
            <a:xfrm>
              <a:off x="5231463" y="6749832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5" name="TextBox 444"/>
            <p:cNvSpPr txBox="1"/>
            <p:nvPr/>
          </p:nvSpPr>
          <p:spPr>
            <a:xfrm>
              <a:off x="5087592" y="6748010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6" name="TextBox 445"/>
            <p:cNvSpPr txBox="1"/>
            <p:nvPr/>
          </p:nvSpPr>
          <p:spPr>
            <a:xfrm>
              <a:off x="4944290" y="6749832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7" name="TextBox 446"/>
            <p:cNvSpPr txBox="1"/>
            <p:nvPr/>
          </p:nvSpPr>
          <p:spPr>
            <a:xfrm>
              <a:off x="4811015" y="6749832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8" name="TextBox 447"/>
            <p:cNvSpPr txBox="1"/>
            <p:nvPr/>
          </p:nvSpPr>
          <p:spPr>
            <a:xfrm>
              <a:off x="4538549" y="6606448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9" name="TextBox 448"/>
            <p:cNvSpPr txBox="1"/>
            <p:nvPr/>
          </p:nvSpPr>
          <p:spPr>
            <a:xfrm>
              <a:off x="5216101" y="6610937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4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0" name="TextBox 449"/>
            <p:cNvSpPr txBox="1"/>
            <p:nvPr/>
          </p:nvSpPr>
          <p:spPr>
            <a:xfrm>
              <a:off x="5076598" y="6613428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1" name="TextBox 450"/>
            <p:cNvSpPr txBox="1"/>
            <p:nvPr/>
          </p:nvSpPr>
          <p:spPr>
            <a:xfrm>
              <a:off x="4923143" y="6610937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2" name="TextBox 451"/>
            <p:cNvSpPr txBox="1"/>
            <p:nvPr/>
          </p:nvSpPr>
          <p:spPr>
            <a:xfrm>
              <a:off x="4810170" y="6610937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5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3" name="TextBox 452"/>
            <p:cNvSpPr txBox="1"/>
            <p:nvPr/>
          </p:nvSpPr>
          <p:spPr>
            <a:xfrm>
              <a:off x="4679772" y="6606448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4" name="TextBox 453"/>
            <p:cNvSpPr txBox="1"/>
            <p:nvPr/>
          </p:nvSpPr>
          <p:spPr>
            <a:xfrm>
              <a:off x="3003268" y="6737444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5" name="TextBox 454"/>
            <p:cNvSpPr txBox="1"/>
            <p:nvPr/>
          </p:nvSpPr>
          <p:spPr>
            <a:xfrm>
              <a:off x="3128827" y="6748099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6" name="TextBox 455"/>
            <p:cNvSpPr txBox="1"/>
            <p:nvPr/>
          </p:nvSpPr>
          <p:spPr>
            <a:xfrm>
              <a:off x="3691999" y="6748099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7" name="TextBox 456"/>
            <p:cNvSpPr txBox="1"/>
            <p:nvPr/>
          </p:nvSpPr>
          <p:spPr>
            <a:xfrm>
              <a:off x="3548128" y="6750933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8" name="TextBox 457"/>
            <p:cNvSpPr txBox="1"/>
            <p:nvPr/>
          </p:nvSpPr>
          <p:spPr>
            <a:xfrm>
              <a:off x="3404826" y="6748099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9" name="TextBox 458"/>
            <p:cNvSpPr txBox="1"/>
            <p:nvPr/>
          </p:nvSpPr>
          <p:spPr>
            <a:xfrm>
              <a:off x="3271551" y="6748099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0" name="TextBox 459"/>
            <p:cNvSpPr txBox="1"/>
            <p:nvPr/>
          </p:nvSpPr>
          <p:spPr>
            <a:xfrm>
              <a:off x="2999085" y="6603868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1" name="TextBox 460"/>
            <p:cNvSpPr txBox="1"/>
            <p:nvPr/>
          </p:nvSpPr>
          <p:spPr>
            <a:xfrm>
              <a:off x="3671874" y="6613967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4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2" name="TextBox 461"/>
            <p:cNvSpPr txBox="1"/>
            <p:nvPr/>
          </p:nvSpPr>
          <p:spPr>
            <a:xfrm>
              <a:off x="3522845" y="6610848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3" name="TextBox 462"/>
            <p:cNvSpPr txBox="1"/>
            <p:nvPr/>
          </p:nvSpPr>
          <p:spPr>
            <a:xfrm>
              <a:off x="3383679" y="6613967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4" name="TextBox 463"/>
            <p:cNvSpPr txBox="1"/>
            <p:nvPr/>
          </p:nvSpPr>
          <p:spPr>
            <a:xfrm>
              <a:off x="3270706" y="6613967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5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5" name="TextBox 464"/>
            <p:cNvSpPr txBox="1"/>
            <p:nvPr/>
          </p:nvSpPr>
          <p:spPr>
            <a:xfrm>
              <a:off x="3140308" y="6603868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6" name="TextBox 465"/>
            <p:cNvSpPr txBox="1"/>
            <p:nvPr/>
          </p:nvSpPr>
          <p:spPr>
            <a:xfrm>
              <a:off x="1449697" y="8249722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7" name="TextBox 466"/>
            <p:cNvSpPr txBox="1"/>
            <p:nvPr/>
          </p:nvSpPr>
          <p:spPr>
            <a:xfrm>
              <a:off x="1575256" y="8260377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8" name="TextBox 467"/>
            <p:cNvSpPr txBox="1"/>
            <p:nvPr/>
          </p:nvSpPr>
          <p:spPr>
            <a:xfrm>
              <a:off x="2138428" y="8260377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9" name="TextBox 468"/>
            <p:cNvSpPr txBox="1"/>
            <p:nvPr/>
          </p:nvSpPr>
          <p:spPr>
            <a:xfrm>
              <a:off x="1994557" y="8258448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0" name="TextBox 469"/>
            <p:cNvSpPr txBox="1"/>
            <p:nvPr/>
          </p:nvSpPr>
          <p:spPr>
            <a:xfrm>
              <a:off x="1851255" y="8260377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1" name="TextBox 470"/>
            <p:cNvSpPr txBox="1"/>
            <p:nvPr/>
          </p:nvSpPr>
          <p:spPr>
            <a:xfrm>
              <a:off x="1717980" y="8260377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2" name="TextBox 471"/>
            <p:cNvSpPr txBox="1"/>
            <p:nvPr/>
          </p:nvSpPr>
          <p:spPr>
            <a:xfrm>
              <a:off x="1445514" y="8116146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3" name="TextBox 472"/>
            <p:cNvSpPr txBox="1"/>
            <p:nvPr/>
          </p:nvSpPr>
          <p:spPr>
            <a:xfrm>
              <a:off x="2118303" y="8125921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4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4" name="TextBox 473"/>
            <p:cNvSpPr txBox="1"/>
            <p:nvPr/>
          </p:nvSpPr>
          <p:spPr>
            <a:xfrm>
              <a:off x="1974037" y="8127889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5" name="TextBox 474"/>
            <p:cNvSpPr txBox="1"/>
            <p:nvPr/>
          </p:nvSpPr>
          <p:spPr>
            <a:xfrm>
              <a:off x="1830108" y="8126245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6" name="TextBox 475"/>
            <p:cNvSpPr txBox="1"/>
            <p:nvPr/>
          </p:nvSpPr>
          <p:spPr>
            <a:xfrm>
              <a:off x="1717135" y="8126245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5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7" name="TextBox 476"/>
            <p:cNvSpPr txBox="1"/>
            <p:nvPr/>
          </p:nvSpPr>
          <p:spPr>
            <a:xfrm>
              <a:off x="1586737" y="8116146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8" name="TextBox 477"/>
            <p:cNvSpPr txBox="1"/>
            <p:nvPr/>
          </p:nvSpPr>
          <p:spPr>
            <a:xfrm>
              <a:off x="4536841" y="8246582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9" name="TextBox 478"/>
            <p:cNvSpPr txBox="1"/>
            <p:nvPr/>
          </p:nvSpPr>
          <p:spPr>
            <a:xfrm>
              <a:off x="4662400" y="8261764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0" name="TextBox 479"/>
            <p:cNvSpPr txBox="1"/>
            <p:nvPr/>
          </p:nvSpPr>
          <p:spPr>
            <a:xfrm>
              <a:off x="5230858" y="8261764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1" name="TextBox 480"/>
            <p:cNvSpPr txBox="1"/>
            <p:nvPr/>
          </p:nvSpPr>
          <p:spPr>
            <a:xfrm>
              <a:off x="5081701" y="8259942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2" name="TextBox 481"/>
            <p:cNvSpPr txBox="1"/>
            <p:nvPr/>
          </p:nvSpPr>
          <p:spPr>
            <a:xfrm>
              <a:off x="4938399" y="8261764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3" name="TextBox 482"/>
            <p:cNvSpPr txBox="1"/>
            <p:nvPr/>
          </p:nvSpPr>
          <p:spPr>
            <a:xfrm>
              <a:off x="4805124" y="8261764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4" name="TextBox 483"/>
            <p:cNvSpPr txBox="1"/>
            <p:nvPr/>
          </p:nvSpPr>
          <p:spPr>
            <a:xfrm>
              <a:off x="4532658" y="8118616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5" name="TextBox 484"/>
            <p:cNvSpPr txBox="1"/>
            <p:nvPr/>
          </p:nvSpPr>
          <p:spPr>
            <a:xfrm>
              <a:off x="5215496" y="8127868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4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6" name="TextBox 485"/>
            <p:cNvSpPr txBox="1"/>
            <p:nvPr/>
          </p:nvSpPr>
          <p:spPr>
            <a:xfrm>
              <a:off x="5065944" y="8124749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7" name="TextBox 486"/>
            <p:cNvSpPr txBox="1"/>
            <p:nvPr/>
          </p:nvSpPr>
          <p:spPr>
            <a:xfrm>
              <a:off x="4917252" y="8127868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8" name="TextBox 487"/>
            <p:cNvSpPr txBox="1"/>
            <p:nvPr/>
          </p:nvSpPr>
          <p:spPr>
            <a:xfrm>
              <a:off x="4804279" y="8127868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5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9" name="TextBox 488"/>
            <p:cNvSpPr txBox="1"/>
            <p:nvPr/>
          </p:nvSpPr>
          <p:spPr>
            <a:xfrm>
              <a:off x="4673881" y="8118616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0" name="TextBox 489"/>
            <p:cNvSpPr txBox="1"/>
            <p:nvPr/>
          </p:nvSpPr>
          <p:spPr>
            <a:xfrm>
              <a:off x="2997377" y="8249612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1" name="TextBox 490"/>
            <p:cNvSpPr txBox="1"/>
            <p:nvPr/>
          </p:nvSpPr>
          <p:spPr>
            <a:xfrm>
              <a:off x="3122936" y="8260267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2" name="TextBox 491"/>
            <p:cNvSpPr txBox="1"/>
            <p:nvPr/>
          </p:nvSpPr>
          <p:spPr>
            <a:xfrm>
              <a:off x="3686108" y="8260267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3" name="TextBox 492"/>
            <p:cNvSpPr txBox="1"/>
            <p:nvPr/>
          </p:nvSpPr>
          <p:spPr>
            <a:xfrm>
              <a:off x="3542237" y="8258338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4" name="TextBox 493"/>
            <p:cNvSpPr txBox="1"/>
            <p:nvPr/>
          </p:nvSpPr>
          <p:spPr>
            <a:xfrm>
              <a:off x="3398935" y="8260267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5" name="TextBox 494"/>
            <p:cNvSpPr txBox="1"/>
            <p:nvPr/>
          </p:nvSpPr>
          <p:spPr>
            <a:xfrm>
              <a:off x="3265660" y="8260267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6" name="TextBox 495"/>
            <p:cNvSpPr txBox="1"/>
            <p:nvPr/>
          </p:nvSpPr>
          <p:spPr>
            <a:xfrm>
              <a:off x="2993194" y="8116036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7" name="TextBox 496"/>
            <p:cNvSpPr txBox="1"/>
            <p:nvPr/>
          </p:nvSpPr>
          <p:spPr>
            <a:xfrm>
              <a:off x="3665983" y="8125288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4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8" name="TextBox 497"/>
            <p:cNvSpPr txBox="1"/>
            <p:nvPr/>
          </p:nvSpPr>
          <p:spPr>
            <a:xfrm>
              <a:off x="3521717" y="8127779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9" name="TextBox 498"/>
            <p:cNvSpPr txBox="1"/>
            <p:nvPr/>
          </p:nvSpPr>
          <p:spPr>
            <a:xfrm>
              <a:off x="3377788" y="8126135"/>
              <a:ext cx="2840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0" name="TextBox 499"/>
            <p:cNvSpPr txBox="1"/>
            <p:nvPr/>
          </p:nvSpPr>
          <p:spPr>
            <a:xfrm>
              <a:off x="3264815" y="8126135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latin typeface="Arial" pitchFamily="34" charset="0"/>
                  <a:cs typeface="Arial" pitchFamily="34" charset="0"/>
                </a:rPr>
                <a:t>5</a:t>
              </a:r>
              <a:endParaRPr lang="ko-KR" altLang="en-US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1" name="TextBox 500"/>
            <p:cNvSpPr txBox="1"/>
            <p:nvPr/>
          </p:nvSpPr>
          <p:spPr>
            <a:xfrm>
              <a:off x="3134417" y="8116036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180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3734</TotalTime>
  <Words>266</Words>
  <Application>Microsoft Office PowerPoint</Application>
  <PresentationFormat>화면 슬라이드 쇼(4:3)</PresentationFormat>
  <Paragraphs>242</Paragraphs>
  <Slides>1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Times New Roman</vt:lpstr>
      <vt:lpstr>Office 테마</vt:lpstr>
      <vt:lpstr>Prism Project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user</cp:lastModifiedBy>
  <cp:revision>473</cp:revision>
  <cp:lastPrinted>2019-05-29T04:39:50Z</cp:lastPrinted>
  <dcterms:created xsi:type="dcterms:W3CDTF">2019-05-10T05:38:40Z</dcterms:created>
  <dcterms:modified xsi:type="dcterms:W3CDTF">2019-06-15T21:25:16Z</dcterms:modified>
</cp:coreProperties>
</file>