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tiff" ContentType="image/tiff"/>
  <Default Extension="avi" ContentType="video/avi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Layouts/slideLayout7.xml" ContentType="application/vnd.openxmlformats-officedocument.presentationml.slideLayout+xml"/>
  <Override PartName="/ppt/theme/theme3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4.xml" ContentType="application/vnd.openxmlformats-officedocument.theme+xml"/>
  <Override PartName="/ppt/slideLayouts/slideLayout11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7" r:id="rId3"/>
    <p:sldMasterId id="2147483659" r:id="rId4"/>
    <p:sldMasterId id="2147483661" r:id="rId5"/>
  </p:sldMasterIdLst>
  <p:notesMasterIdLst>
    <p:notesMasterId r:id="rId17"/>
  </p:notesMasterIdLst>
  <p:handoutMasterIdLst>
    <p:handoutMasterId r:id="rId18"/>
  </p:handoutMasterIdLst>
  <p:sldIdLst>
    <p:sldId id="260" r:id="rId6"/>
    <p:sldId id="262" r:id="rId7"/>
    <p:sldId id="263" r:id="rId8"/>
    <p:sldId id="264" r:id="rId9"/>
    <p:sldId id="271" r:id="rId10"/>
    <p:sldId id="272" r:id="rId11"/>
    <p:sldId id="265" r:id="rId12"/>
    <p:sldId id="266" r:id="rId13"/>
    <p:sldId id="267" r:id="rId14"/>
    <p:sldId id="269" r:id="rId15"/>
    <p:sldId id="270" r:id="rId16"/>
  </p:sldIdLst>
  <p:sldSz cx="9144000" cy="5143500" type="screen16x9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1586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155" autoAdjust="0"/>
    <p:restoredTop sz="94660"/>
  </p:normalViewPr>
  <p:slideViewPr>
    <p:cSldViewPr snapToGrid="0" showGuides="1">
      <p:cViewPr>
        <p:scale>
          <a:sx n="161" d="100"/>
          <a:sy n="161" d="100"/>
        </p:scale>
        <p:origin x="-342" y="-24"/>
      </p:cViewPr>
      <p:guideLst>
        <p:guide orient="horz" pos="688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3" d="100"/>
          <a:sy n="83" d="100"/>
        </p:scale>
        <p:origin x="-2940" y="-96"/>
      </p:cViewPr>
      <p:guideLst>
        <p:guide orient="horz" pos="2928"/>
        <p:guide pos="220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21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10" Type="http://schemas.openxmlformats.org/officeDocument/2006/relationships/slide" Target="slides/slide5.xml"/><Relationship Id="rId19" Type="http://schemas.openxmlformats.org/officeDocument/2006/relationships/presProps" Target="presProps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4639FB0-39F5-41DC-A730-340B093679A6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1D4F330C-850E-4FAD-93BC-E73DCB05A9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629912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D63934EE-7861-4237-B38A-3686382B821B}" type="datetimeFigureOut">
              <a:rPr lang="en-GB" smtClean="0"/>
              <a:t>20/06/2019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06400" y="696913"/>
            <a:ext cx="61976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2E9B95CF-6F46-4D8B-9098-48A8CA4753E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07176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13150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04847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B95CF-6F46-4D8B-9098-48A8CA4753EE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109711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imple cov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1115616" y="3507854"/>
            <a:ext cx="6120680" cy="360040"/>
          </a:xfrm>
        </p:spPr>
        <p:txBody>
          <a:bodyPr tIns="0" bIns="0" anchor="ctr"/>
          <a:lstStyle>
            <a:lvl1pPr marL="95250" indent="0">
              <a:defRPr baseline="0"/>
            </a:lvl1pPr>
          </a:lstStyle>
          <a:p>
            <a:r>
              <a:rPr lang="en-US" dirty="0" smtClean="0"/>
              <a:t>Article Title</a:t>
            </a:r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0" hasCustomPrompt="1"/>
          </p:nvPr>
        </p:nvSpPr>
        <p:spPr>
          <a:xfrm>
            <a:off x="1115616" y="4515966"/>
            <a:ext cx="6119812" cy="287338"/>
          </a:xfrm>
        </p:spPr>
        <p:txBody>
          <a:bodyPr anchor="ctr">
            <a:normAutofit/>
          </a:bodyPr>
          <a:lstStyle>
            <a:lvl1pPr marL="0" indent="0">
              <a:buNone/>
              <a:defRPr sz="1200">
                <a:solidFill>
                  <a:srgbClr val="E1586E"/>
                </a:solidFill>
              </a:defRPr>
            </a:lvl1pPr>
          </a:lstStyle>
          <a:p>
            <a:pPr lvl="0"/>
            <a:r>
              <a:rPr lang="en-US" dirty="0" smtClean="0"/>
              <a:t>Article Reference</a:t>
            </a:r>
            <a:endParaRPr lang="en-GB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1" hasCustomPrompt="1"/>
          </p:nvPr>
        </p:nvSpPr>
        <p:spPr>
          <a:xfrm>
            <a:off x="1115616" y="4011910"/>
            <a:ext cx="6119812" cy="360363"/>
          </a:xfrm>
        </p:spPr>
        <p:txBody>
          <a:bodyPr anchor="ctr">
            <a:normAutofit/>
          </a:bodyPr>
          <a:lstStyle>
            <a:lvl1pPr marL="0" indent="0">
              <a:buNone/>
              <a:defRPr sz="1200" baseline="0"/>
            </a:lvl1pPr>
          </a:lstStyle>
          <a:p>
            <a:pPr lvl="0"/>
            <a:r>
              <a:rPr lang="en-GB" dirty="0" smtClean="0"/>
              <a:t>Month and year of presentation (e.g. ‘October 2017’)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90629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out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3312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58940904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ntro conten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1069232"/>
          </a:xfrm>
        </p:spPr>
        <p:txBody>
          <a:bodyPr>
            <a:normAutofit/>
          </a:bodyPr>
          <a:lstStyle>
            <a:lvl1pPr>
              <a:defRPr sz="3200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419224"/>
            <a:ext cx="6553200" cy="29527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0031780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2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‹#›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</p:nvPr>
        </p:nvSpPr>
        <p:spPr>
          <a:xfrm>
            <a:off x="972000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4"/>
          </p:nvPr>
        </p:nvSpPr>
        <p:spPr>
          <a:xfrm>
            <a:off x="4716016" y="1224000"/>
            <a:ext cx="3456434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001305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668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160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66160143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Main content 3 column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3443336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5965377" y="2787774"/>
            <a:ext cx="2206800" cy="1604226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7" name="Picture Placeholder 6"/>
          <p:cNvSpPr>
            <a:spLocks noGrp="1"/>
          </p:cNvSpPr>
          <p:nvPr>
            <p:ph type="pic" sz="quarter" idx="15"/>
          </p:nvPr>
        </p:nvSpPr>
        <p:spPr>
          <a:xfrm>
            <a:off x="971550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1" name="Picture Placeholder 6"/>
          <p:cNvSpPr>
            <a:spLocks noGrp="1"/>
          </p:cNvSpPr>
          <p:nvPr>
            <p:ph type="pic" sz="quarter" idx="16"/>
          </p:nvPr>
        </p:nvSpPr>
        <p:spPr>
          <a:xfrm>
            <a:off x="3430724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sp>
        <p:nvSpPr>
          <p:cNvPr id="12" name="Picture Placeholder 6"/>
          <p:cNvSpPr>
            <a:spLocks noGrp="1"/>
          </p:cNvSpPr>
          <p:nvPr>
            <p:ph type="pic" sz="quarter" idx="17"/>
          </p:nvPr>
        </p:nvSpPr>
        <p:spPr>
          <a:xfrm>
            <a:off x="5940152" y="1275606"/>
            <a:ext cx="2232025" cy="1439863"/>
          </a:xfrm>
        </p:spPr>
        <p:txBody>
          <a:bodyPr/>
          <a:lstStyle/>
          <a:p>
            <a:endParaRPr lang="en-GB"/>
          </a:p>
        </p:txBody>
      </p:sp>
      <p:cxnSp>
        <p:nvCxnSpPr>
          <p:cNvPr id="13" name="Straight Connector 12"/>
          <p:cNvCxnSpPr/>
          <p:nvPr userDrawn="1"/>
        </p:nvCxnSpPr>
        <p:spPr>
          <a:xfrm>
            <a:off x="3321576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/>
          <p:nvPr userDrawn="1"/>
        </p:nvCxnSpPr>
        <p:spPr>
          <a:xfrm>
            <a:off x="5796552" y="1597546"/>
            <a:ext cx="0" cy="2520280"/>
          </a:xfrm>
          <a:prstGeom prst="line">
            <a:avLst/>
          </a:prstGeom>
          <a:ln>
            <a:solidFill>
              <a:srgbClr val="E1586E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1759042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50/50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4716000" y="1224000"/>
            <a:ext cx="3457575" cy="3168000"/>
          </a:xfrm>
        </p:spPr>
        <p:txBody>
          <a:bodyPr/>
          <a:lstStyle/>
          <a:p>
            <a:endParaRPr lang="en-GB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971550" y="1224000"/>
            <a:ext cx="3456000" cy="31680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88799170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ain content 34/66 text image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12"/>
          </p:nvPr>
        </p:nvSpPr>
        <p:spPr>
          <a:xfrm>
            <a:off x="971550" y="1224000"/>
            <a:ext cx="2206800" cy="3168000"/>
          </a:xfrm>
        </p:spPr>
        <p:txBody>
          <a:bodyPr tIns="0" bIns="0"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10" name="Picture Placeholder 9"/>
          <p:cNvSpPr>
            <a:spLocks noGrp="1"/>
          </p:cNvSpPr>
          <p:nvPr>
            <p:ph type="pic" sz="quarter" idx="14"/>
          </p:nvPr>
        </p:nvSpPr>
        <p:spPr>
          <a:xfrm>
            <a:off x="3466800" y="1224000"/>
            <a:ext cx="4701600" cy="3168000"/>
          </a:xfrm>
        </p:spPr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88070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ock colour divider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2"/>
          </p:nvPr>
        </p:nvSpPr>
        <p:spPr>
          <a:xfrm>
            <a:off x="250824" y="1296000"/>
            <a:ext cx="8640000" cy="2880000"/>
          </a:xfrm>
        </p:spPr>
        <p:txBody>
          <a:bodyPr/>
          <a:lstStyle>
            <a:lvl1pPr>
              <a:defRPr b="0" i="1"/>
            </a:lvl1pPr>
            <a:lvl2pPr>
              <a:defRPr i="1"/>
            </a:lvl2pPr>
            <a:lvl3pPr>
              <a:defRPr b="1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932345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fixed url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0000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7083172" y="4320000"/>
            <a:ext cx="1809308" cy="288000"/>
          </a:xfrm>
          <a:prstGeom prst="rect">
            <a:avLst/>
          </a:prstGeom>
          <a:solidFill>
            <a:schemeClr val="tx2"/>
          </a:solidFill>
        </p:spPr>
        <p:txBody>
          <a:bodyPr wrap="square" rtlCol="0">
            <a:spAutoFit/>
          </a:bodyPr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u="none" kern="1200" dirty="0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academic.oup.com/</a:t>
            </a:r>
            <a:r>
              <a:rPr lang="en-US" sz="1200" b="1" u="none" kern="1200" dirty="0" err="1" smtClean="0">
                <a:solidFill>
                  <a:schemeClr val="bg1"/>
                </a:solidFill>
                <a:effectLst/>
                <a:latin typeface="+mn-lt"/>
                <a:ea typeface="+mn-ea"/>
                <a:cs typeface="+mn-cs"/>
              </a:rPr>
              <a:t>ehjcr</a:t>
            </a:r>
            <a:endParaRPr lang="en-GB" sz="1200" b="1" u="none" kern="1200" dirty="0" smtClean="0">
              <a:solidFill>
                <a:schemeClr val="bg1"/>
              </a:solidFill>
              <a:effectLst/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3102650491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4" grpId="0" animBg="1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divider with text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1"/>
          </p:nvPr>
        </p:nvSpPr>
        <p:spPr>
          <a:xfrm>
            <a:off x="251520" y="1296000"/>
            <a:ext cx="8640000" cy="2881313"/>
          </a:xfrm>
          <a:noFill/>
        </p:spPr>
        <p:txBody>
          <a:bodyPr/>
          <a:lstStyle/>
          <a:p>
            <a:endParaRPr lang="en-GB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12"/>
          </p:nvPr>
        </p:nvSpPr>
        <p:spPr>
          <a:xfrm>
            <a:off x="6012000" y="4320000"/>
            <a:ext cx="2881015" cy="288925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94017741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 animBg="1">
        <p:tmplLst>
          <p:tmpl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1">
            <p:tnLst>
              <p:par>
                <p:cTn presetID="2" presetClass="entr" presetSubtype="2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1+#ppt_w/2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 additive="base">
                        <p:cTn dur="500" fill="hold"/>
                        <p:tgtEl>
                          <p:spTgt spid="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7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0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4.png"/><Relationship Id="rId4" Type="http://schemas.openxmlformats.org/officeDocument/2006/relationships/theme" Target="../theme/theme4.xml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5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2000" y="252000"/>
            <a:ext cx="8640000" cy="3077522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15616" y="3420000"/>
            <a:ext cx="6120680" cy="72008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15616" y="4227934"/>
            <a:ext cx="6120680" cy="23042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000" y="4248000"/>
            <a:ext cx="1440000" cy="656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1690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sldNum="0" hdr="0" ftr="0" dt="0"/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7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200151"/>
            <a:ext cx="7200800" cy="31680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marL="92075" indent="0" algn="l">
              <a:defRPr sz="1000">
                <a:solidFill>
                  <a:srgbClr val="E1586E"/>
                </a:solidFill>
              </a:defRPr>
            </a:lvl1pPr>
          </a:lstStyle>
          <a:p>
            <a:r>
              <a:rPr lang="en-GB" dirty="0" smtClean="0"/>
              <a:t>Article Reference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4478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71" r:id="rId3"/>
    <p:sldLayoutId id="2147483654" r:id="rId4"/>
    <p:sldLayoutId id="2147483653" r:id="rId5"/>
  </p:sldLayoutIdLst>
  <p:transition spd="med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2000" y="1296000"/>
            <a:ext cx="8640480" cy="2880000"/>
          </a:xfrm>
          <a:prstGeom prst="rect">
            <a:avLst/>
          </a:prstGeom>
          <a:solidFill>
            <a:schemeClr val="tx2"/>
          </a:solidFill>
        </p:spPr>
        <p:txBody>
          <a:bodyPr vert="horz" lIns="0" tIns="0" rIns="0" bIns="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4781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</p:sldLayoutIdLst>
  <p:transition spd="med">
    <p:push dir="u"/>
  </p:transition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ctr" defTabSz="914400" rtl="0" eaLnBrk="1" latinLnBrk="0" hangingPunct="1">
        <a:spcBef>
          <a:spcPts val="600"/>
        </a:spcBef>
        <a:buFontTx/>
        <a:buNone/>
        <a:defRPr sz="28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ctr" defTabSz="914400" rtl="0" eaLnBrk="1" latinLnBrk="0" hangingPunct="1">
        <a:spcBef>
          <a:spcPts val="600"/>
        </a:spcBef>
        <a:buFontTx/>
        <a:buNone/>
        <a:tabLst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600" kern="1200">
          <a:solidFill>
            <a:schemeClr val="bg1"/>
          </a:solidFill>
          <a:latin typeface="+mn-lt"/>
          <a:ea typeface="+mn-ea"/>
          <a:cs typeface="+mn-cs"/>
        </a:defRPr>
      </a:lvl4pPr>
      <a:lvl5pPr marL="0" indent="0" algn="ctr" defTabSz="914400" rtl="0" eaLnBrk="1" latinLnBrk="0" hangingPunct="1">
        <a:spcBef>
          <a:spcPts val="600"/>
        </a:spcBef>
        <a:buClr>
          <a:schemeClr val="tx2"/>
        </a:buClr>
        <a:buFontTx/>
        <a:buNone/>
        <a:defRPr sz="14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5"/>
            <a:ext cx="6552728" cy="857250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1203598"/>
            <a:ext cx="3600400" cy="291479"/>
          </a:xfrm>
          <a:prstGeom prst="rect">
            <a:avLst/>
          </a:prstGeom>
          <a:solidFill>
            <a:schemeClr val="tx2"/>
          </a:solidFill>
        </p:spPr>
        <p:txBody>
          <a:bodyPr vert="horz" lIns="72000" tIns="72000" rIns="72000" bIns="72000" rtlCol="0" anchor="ctr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79600" y="259200"/>
            <a:ext cx="1105766" cy="50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64878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0" r:id="rId1"/>
    <p:sldLayoutId id="2147483660" r:id="rId2"/>
    <p:sldLayoutId id="2147483669" r:id="rId3"/>
  </p:sldLayoutIdLst>
  <p:transition spd="med">
    <p:push dir="u"/>
  </p:transition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r" defTabSz="914400" rtl="0" eaLnBrk="1" latinLnBrk="0" hangingPunct="1">
        <a:spcBef>
          <a:spcPts val="0"/>
        </a:spcBef>
        <a:buFontTx/>
        <a:buNone/>
        <a:defRPr sz="1200" b="1" kern="1200">
          <a:solidFill>
            <a:schemeClr val="bg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4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4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997223"/>
          </a:xfrm>
          <a:prstGeom prst="rect">
            <a:avLst/>
          </a:prstGeom>
        </p:spPr>
        <p:txBody>
          <a:bodyPr vert="horz" lIns="0" tIns="45720" rIns="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1600" y="1419621"/>
            <a:ext cx="6480720" cy="2948529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71600" y="4803998"/>
            <a:ext cx="7200800" cy="274637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l">
              <a:defRPr sz="700">
                <a:solidFill>
                  <a:schemeClr val="bg2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04" y="4803998"/>
            <a:ext cx="432048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1">
                <a:solidFill>
                  <a:schemeClr val="tx1"/>
                </a:solidFill>
              </a:defRPr>
            </a:lvl1pPr>
          </a:lstStyle>
          <a:p>
            <a:fld id="{20C15474-9A8A-469E-9DC0-A1D69AB524A6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8000" y="2736000"/>
            <a:ext cx="1079999" cy="15827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299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hf hdr="0" dt="0"/>
  <p:txStyles>
    <p:titleStyle>
      <a:lvl1pPr algn="l" defTabSz="914400" rtl="0" eaLnBrk="1" latinLnBrk="0" hangingPunct="1">
        <a:lnSpc>
          <a:spcPct val="80000"/>
        </a:lnSpc>
        <a:spcBef>
          <a:spcPct val="0"/>
        </a:spcBef>
        <a:buNone/>
        <a:defRPr sz="36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600"/>
        </a:spcBef>
        <a:buFontTx/>
        <a:buNone/>
        <a:defRPr sz="24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600"/>
        </a:spcBef>
        <a:buFontTx/>
        <a:buNone/>
        <a:tabLst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360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648000" indent="-144000" algn="l" defTabSz="914400" rtl="0" eaLnBrk="1" latinLnBrk="0" hangingPunct="1">
        <a:spcBef>
          <a:spcPts val="600"/>
        </a:spcBef>
        <a:buClr>
          <a:schemeClr val="tx2"/>
        </a:buClr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tiff"/><Relationship Id="rId2" Type="http://schemas.openxmlformats.org/officeDocument/2006/relationships/image" Target="../media/image6.tif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tiff"/><Relationship Id="rId4" Type="http://schemas.openxmlformats.org/officeDocument/2006/relationships/image" Target="../media/image8.tif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.xml"/><Relationship Id="rId13" Type="http://schemas.openxmlformats.org/officeDocument/2006/relationships/image" Target="../media/image16.tiff"/><Relationship Id="rId3" Type="http://schemas.microsoft.com/office/2007/relationships/media" Target="../media/media2.avi"/><Relationship Id="rId7" Type="http://schemas.openxmlformats.org/officeDocument/2006/relationships/slideLayout" Target="../slideLayouts/slideLayout3.xml"/><Relationship Id="rId12" Type="http://schemas.openxmlformats.org/officeDocument/2006/relationships/image" Target="../media/image15.jpeg"/><Relationship Id="rId2" Type="http://schemas.openxmlformats.org/officeDocument/2006/relationships/video" Target="../media/media1.avi"/><Relationship Id="rId1" Type="http://schemas.microsoft.com/office/2007/relationships/media" Target="../media/media1.avi"/><Relationship Id="rId6" Type="http://schemas.openxmlformats.org/officeDocument/2006/relationships/video" Target="../media/media3.avi"/><Relationship Id="rId11" Type="http://schemas.openxmlformats.org/officeDocument/2006/relationships/image" Target="../media/image14.png"/><Relationship Id="rId5" Type="http://schemas.microsoft.com/office/2007/relationships/media" Target="../media/media3.avi"/><Relationship Id="rId10" Type="http://schemas.openxmlformats.org/officeDocument/2006/relationships/image" Target="../media/image13.png"/><Relationship Id="rId4" Type="http://schemas.openxmlformats.org/officeDocument/2006/relationships/video" Target="../media/media2.avi"/><Relationship Id="rId9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tiff"/><Relationship Id="rId2" Type="http://schemas.openxmlformats.org/officeDocument/2006/relationships/image" Target="../media/image17.tiff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15616" y="3655772"/>
            <a:ext cx="7053472" cy="36004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1600" dirty="0" smtClean="0"/>
              <a:t/>
            </a:r>
            <a:br>
              <a:rPr lang="en-US" sz="1600" dirty="0" smtClean="0"/>
            </a:br>
            <a:r>
              <a:rPr lang="en-US" sz="1400" dirty="0"/>
              <a:t>Case Report of Histoplasma capsulatum Prosthetic Valve Endocarditis – An Extremely Rare Presentation with Characteristic Findings </a:t>
            </a:r>
            <a:r>
              <a:rPr lang="en-US" sz="1400" dirty="0" smtClean="0"/>
              <a:t>(EHJ-CR-D-18-00167)</a:t>
            </a:r>
            <a:r>
              <a:rPr lang="en-US" dirty="0"/>
              <a:t/>
            </a:r>
            <a:br>
              <a:rPr lang="en-US" dirty="0"/>
            </a:br>
            <a:endParaRPr lang="en-GB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pPr algn="ctr"/>
            <a:r>
              <a:rPr lang="en-GB" b="1" dirty="0" smtClean="0">
                <a:latin typeface="+mj-lt"/>
              </a:rPr>
              <a:t>June 2019</a:t>
            </a:r>
            <a:endParaRPr lang="en-GB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089892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600" y="206374"/>
            <a:ext cx="6552728" cy="587002"/>
          </a:xfrm>
        </p:spPr>
        <p:txBody>
          <a:bodyPr anchor="t"/>
          <a:lstStyle/>
          <a:p>
            <a:r>
              <a:rPr lang="en-GB" b="0" dirty="0"/>
              <a:t>Learning Points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10</a:t>
            </a:fld>
            <a:endParaRPr lang="en-GB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2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i="1" dirty="0" smtClean="0"/>
              <a:t>Histoplasma </a:t>
            </a:r>
            <a:r>
              <a:rPr lang="en-US" sz="1600" b="0" i="1" dirty="0"/>
              <a:t>capsulatum </a:t>
            </a:r>
            <a:r>
              <a:rPr lang="en-US" sz="1600" b="0" dirty="0" smtClean="0"/>
              <a:t>is a rare </a:t>
            </a:r>
            <a:r>
              <a:rPr lang="en-US" sz="1600" b="0" dirty="0"/>
              <a:t>causative agent of </a:t>
            </a:r>
            <a:r>
              <a:rPr lang="en-US" sz="1600" b="0" dirty="0" smtClean="0"/>
              <a:t>prosthetic valve endocarditis with non-specific symptoms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dirty="0" smtClean="0"/>
              <a:t>High index of suspicion, recognition, appropriate diagnostic testing and early treatment(medical and surgical) are critical components to prevent adverse outcomes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600" b="0" i="1" dirty="0" smtClean="0"/>
              <a:t>Histoplasma capsulatum </a:t>
            </a:r>
            <a:r>
              <a:rPr lang="en-US" sz="1600" b="0" dirty="0" smtClean="0"/>
              <a:t>IE is uniformly </a:t>
            </a:r>
            <a:r>
              <a:rPr lang="en-US" sz="1600" b="0" dirty="0"/>
              <a:t>fatal without early treatment</a:t>
            </a:r>
          </a:p>
          <a:p>
            <a:endParaRPr lang="en-US" sz="2000" dirty="0"/>
          </a:p>
        </p:txBody>
      </p:sp>
      <p:sp>
        <p:nvSpPr>
          <p:cNvPr id="3" name="Rectangle 2"/>
          <p:cNvSpPr/>
          <p:nvPr/>
        </p:nvSpPr>
        <p:spPr>
          <a:xfrm>
            <a:off x="665876" y="4929706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EHJ-CR-D-18-00167</a:t>
            </a:r>
          </a:p>
        </p:txBody>
      </p:sp>
    </p:spTree>
    <p:extLst>
      <p:ext uri="{BB962C8B-B14F-4D97-AF65-F5344CB8AC3E}">
        <p14:creationId xmlns:p14="http://schemas.microsoft.com/office/powerpoint/2010/main" val="147005088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8776" y="206375"/>
            <a:ext cx="6705552" cy="857250"/>
          </a:xfrm>
        </p:spPr>
        <p:txBody>
          <a:bodyPr anchor="t">
            <a:normAutofit/>
          </a:bodyPr>
          <a:lstStyle/>
          <a:p>
            <a:r>
              <a:rPr lang="en-GB" sz="3200" b="0" dirty="0" smtClean="0"/>
              <a:t>References</a:t>
            </a:r>
            <a:endParaRPr lang="en-GB" sz="3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11</a:t>
            </a:fld>
            <a:endParaRPr lang="en-GB" dirty="0"/>
          </a:p>
        </p:txBody>
      </p:sp>
      <p:sp>
        <p:nvSpPr>
          <p:cNvPr id="6" name="Rectangle 5"/>
          <p:cNvSpPr/>
          <p:nvPr/>
        </p:nvSpPr>
        <p:spPr>
          <a:xfrm>
            <a:off x="705221" y="711390"/>
            <a:ext cx="7745505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en-US" sz="1500" dirty="0" smtClean="0"/>
              <a:t>Baddour </a:t>
            </a:r>
            <a:r>
              <a:rPr lang="en-US" sz="1500" dirty="0"/>
              <a:t>LM, Wilson WR, Bayer AS, Fowler VG, </a:t>
            </a:r>
            <a:r>
              <a:rPr lang="en-US" sz="1500" dirty="0" err="1"/>
              <a:t>Tleyjeh</a:t>
            </a:r>
            <a:r>
              <a:rPr lang="en-US" sz="1500" dirty="0"/>
              <a:t> IM, </a:t>
            </a:r>
            <a:r>
              <a:rPr lang="en-US" sz="1500" dirty="0" err="1"/>
              <a:t>Rybak</a:t>
            </a:r>
            <a:r>
              <a:rPr lang="en-US" sz="1500" dirty="0"/>
              <a:t> MJ, et al. Infective endocarditis in adults: diagnosis, antimicrobial therapy, and management of complications. A scientific statement for healthcare professionals from the American Heart Association. Circulation. 2015; 132:1435–86.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 smtClean="0"/>
              <a:t>Kauffman </a:t>
            </a:r>
            <a:r>
              <a:rPr lang="en-US" sz="1500" dirty="0"/>
              <a:t>CA. Histoplasmosis: a Clinical and Laboratory Update. Clinical Microbiology Reviews. 2007;20(1):115-132.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 smtClean="0"/>
              <a:t>Bhatti </a:t>
            </a:r>
            <a:r>
              <a:rPr lang="en-US" sz="1500" dirty="0"/>
              <a:t>S, </a:t>
            </a:r>
            <a:r>
              <a:rPr lang="en-US" sz="1500" dirty="0" err="1"/>
              <a:t>Vilenski</a:t>
            </a:r>
            <a:r>
              <a:rPr lang="en-US" sz="1500" dirty="0"/>
              <a:t> L, Tight R, </a:t>
            </a:r>
            <a:r>
              <a:rPr lang="en-US" sz="1500" dirty="0" err="1"/>
              <a:t>Smego</a:t>
            </a:r>
            <a:r>
              <a:rPr lang="en-US" sz="1500" dirty="0"/>
              <a:t> RA Jr. Histoplasma endocarditis: clinical and mycologic features and outcomes. Journal of Infection 51 2005. 2–9.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 smtClean="0"/>
              <a:t>Boland </a:t>
            </a:r>
            <a:r>
              <a:rPr lang="en-US" sz="1500" dirty="0"/>
              <a:t>JM, Chung HH, Robberts FJ, Wilson WR, </a:t>
            </a:r>
            <a:r>
              <a:rPr lang="en-US" sz="1500" dirty="0" err="1"/>
              <a:t>Steckelberg</a:t>
            </a:r>
            <a:r>
              <a:rPr lang="en-US" sz="1500" dirty="0"/>
              <a:t> JM, Baddour LM, et al. Fungal prosthetic valve endocarditis: Mayo Clinic experience with a clinicopathological analysis. Mycoses. 2011; 54:354–360.     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 smtClean="0"/>
              <a:t>Riddell </a:t>
            </a:r>
            <a:r>
              <a:rPr lang="en-US" sz="1500" dirty="0"/>
              <a:t>J, Kauffman CA, Smith JA, </a:t>
            </a:r>
            <a:r>
              <a:rPr lang="en-US" sz="1500" dirty="0" err="1"/>
              <a:t>Assi</a:t>
            </a:r>
            <a:r>
              <a:rPr lang="en-US" sz="1500" dirty="0"/>
              <a:t> M, Blue S, </a:t>
            </a:r>
            <a:r>
              <a:rPr lang="en-US" sz="1500" dirty="0" err="1"/>
              <a:t>Buitrago</a:t>
            </a:r>
            <a:r>
              <a:rPr lang="en-US" sz="1500" dirty="0"/>
              <a:t> MI, et al. Histoplasma capsulatum Endocarditis: Multicenter Case Series with Review of Current Diagnostic Techniques and Treatment. Medicine. 2014; 93(5):186-193. 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 err="1" smtClean="0"/>
              <a:t>Pierotti</a:t>
            </a:r>
            <a:r>
              <a:rPr lang="en-US" sz="1500" dirty="0" smtClean="0"/>
              <a:t> </a:t>
            </a:r>
            <a:r>
              <a:rPr lang="en-US" sz="1500" dirty="0"/>
              <a:t>LC, Baddour LM. Fungal endocarditis, 1995–2000. Chest. 2002; 122:302–310.</a:t>
            </a:r>
          </a:p>
          <a:p>
            <a:pPr marL="342900" indent="-342900">
              <a:buFont typeface="+mj-lt"/>
              <a:buAutoNum type="arabicPeriod"/>
            </a:pPr>
            <a:r>
              <a:rPr lang="en-US" sz="1500" dirty="0" smtClean="0"/>
              <a:t>Prendergast </a:t>
            </a:r>
            <a:r>
              <a:rPr lang="en-US" sz="1500" dirty="0"/>
              <a:t>BD. The changing face of infective endocarditis Heart 2006;92:879-885.</a:t>
            </a:r>
          </a:p>
          <a:p>
            <a:pPr marL="342900" indent="-342900">
              <a:buFont typeface="+mj-lt"/>
              <a:buAutoNum type="arabicPeriod"/>
            </a:pPr>
            <a:endParaRPr lang="en-US" dirty="0"/>
          </a:p>
        </p:txBody>
      </p:sp>
      <p:sp>
        <p:nvSpPr>
          <p:cNvPr id="3" name="Rectangle 2"/>
          <p:cNvSpPr/>
          <p:nvPr/>
        </p:nvSpPr>
        <p:spPr>
          <a:xfrm>
            <a:off x="663925" y="4925495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 smtClean="0"/>
              <a:t>EHJ-CR-D-18-00167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29896290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200" b="0" dirty="0" smtClean="0"/>
              <a:t>Introduction</a:t>
            </a:r>
            <a:endParaRPr lang="en-GB" sz="3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2</a:t>
            </a:fld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2"/>
          </p:nvPr>
        </p:nvSpPr>
        <p:spPr>
          <a:xfrm>
            <a:off x="790514" y="735900"/>
            <a:ext cx="7120521" cy="3800704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/>
              <a:t>Fungi are the causative agents in approximately 5 to 7 % of all prosthetic valve </a:t>
            </a:r>
            <a:r>
              <a:rPr lang="en-US" sz="2100" dirty="0" smtClean="0"/>
              <a:t>endocarditis (1)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i="1" dirty="0" smtClean="0"/>
              <a:t>Histoplasma </a:t>
            </a:r>
            <a:r>
              <a:rPr lang="en-US" sz="2100" i="1" dirty="0"/>
              <a:t>capsulatum</a:t>
            </a:r>
            <a:r>
              <a:rPr lang="en-US" sz="2100" dirty="0"/>
              <a:t> is a rare cause of </a:t>
            </a:r>
            <a:r>
              <a:rPr lang="en-US" sz="2100" dirty="0" smtClean="0"/>
              <a:t>endocarditis (1, 2) </a:t>
            </a:r>
          </a:p>
          <a:p>
            <a:pPr marL="702900" lvl="3" indent="-342900"/>
            <a:r>
              <a:rPr lang="en-US" dirty="0" smtClean="0"/>
              <a:t>non-specific symptoms and clinical findings</a:t>
            </a:r>
          </a:p>
          <a:p>
            <a:pPr marL="702900" lvl="3" indent="-342900"/>
            <a:r>
              <a:rPr lang="en-US" dirty="0" smtClean="0"/>
              <a:t>diagnosis </a:t>
            </a:r>
            <a:r>
              <a:rPr lang="en-US" dirty="0"/>
              <a:t>is often </a:t>
            </a:r>
            <a:r>
              <a:rPr lang="en-US" dirty="0" smtClean="0"/>
              <a:t>delayed </a:t>
            </a:r>
            <a:r>
              <a:rPr lang="en-US" dirty="0"/>
              <a:t>with symptoms present </a:t>
            </a:r>
            <a:r>
              <a:rPr lang="en-US" dirty="0" smtClean="0"/>
              <a:t>for median </a:t>
            </a:r>
            <a:r>
              <a:rPr lang="en-US" dirty="0"/>
              <a:t>7 </a:t>
            </a:r>
            <a:r>
              <a:rPr lang="en-US" dirty="0" smtClean="0"/>
              <a:t>weeks</a:t>
            </a:r>
          </a:p>
          <a:p>
            <a:pPr marL="702900" lvl="3" indent="-342900"/>
            <a:r>
              <a:rPr lang="en-US" dirty="0"/>
              <a:t>c</a:t>
            </a:r>
            <a:r>
              <a:rPr lang="en-US" dirty="0" smtClean="0"/>
              <a:t>hallenges in diagnostic test variances and blood culture yield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2100" dirty="0" smtClean="0"/>
              <a:t>We report a rare case of </a:t>
            </a:r>
            <a:r>
              <a:rPr lang="en-US" sz="2100" i="1" dirty="0" smtClean="0"/>
              <a:t>H. capsulatum </a:t>
            </a:r>
            <a:r>
              <a:rPr lang="en-US" sz="2100" dirty="0" smtClean="0"/>
              <a:t>endocarditis involving an aortic valve bioprosthesis six years after cardiac surgery in a 65-year old male</a:t>
            </a:r>
            <a:endParaRPr lang="en-US" sz="2100" dirty="0"/>
          </a:p>
        </p:txBody>
      </p:sp>
      <p:sp>
        <p:nvSpPr>
          <p:cNvPr id="5" name="Rectangle 4"/>
          <p:cNvSpPr/>
          <p:nvPr/>
        </p:nvSpPr>
        <p:spPr>
          <a:xfrm>
            <a:off x="671777" y="4943193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EHJ-CR-D-18-00167</a:t>
            </a:r>
          </a:p>
        </p:txBody>
      </p:sp>
    </p:spTree>
    <p:extLst>
      <p:ext uri="{BB962C8B-B14F-4D97-AF65-F5344CB8AC3E}">
        <p14:creationId xmlns:p14="http://schemas.microsoft.com/office/powerpoint/2010/main" val="2079782646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b="0" dirty="0" smtClean="0"/>
              <a:t>History and Examination Findings</a:t>
            </a: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3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65-year </a:t>
            </a:r>
            <a:r>
              <a:rPr lang="en-US" sz="1400" dirty="0"/>
              <a:t>old male </a:t>
            </a:r>
            <a:r>
              <a:rPr lang="en-US" sz="1400" dirty="0" smtClean="0"/>
              <a:t>with 4-month history of subjective fevers, sweats, and 20-pound </a:t>
            </a:r>
            <a:r>
              <a:rPr lang="en-US" sz="1400" dirty="0"/>
              <a:t>weight </a:t>
            </a:r>
            <a:r>
              <a:rPr lang="en-US" sz="1400" dirty="0" smtClean="0"/>
              <a:t>loss</a:t>
            </a:r>
            <a:r>
              <a:rPr lang="en-US" sz="1400" dirty="0"/>
              <a:t> 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 smtClean="0"/>
              <a:t>Medical </a:t>
            </a:r>
            <a:r>
              <a:rPr lang="en-US" sz="1400" dirty="0"/>
              <a:t>history </a:t>
            </a:r>
            <a:endParaRPr lang="en-US" sz="1400" dirty="0" smtClean="0"/>
          </a:p>
          <a:p>
            <a:pPr marL="702900" lvl="3" indent="-342900"/>
            <a:r>
              <a:rPr lang="en-US" sz="1200" dirty="0" smtClean="0"/>
              <a:t>Bicuspid aortic </a:t>
            </a:r>
            <a:r>
              <a:rPr lang="en-US" sz="1200" dirty="0"/>
              <a:t>valve - underwent </a:t>
            </a:r>
            <a:r>
              <a:rPr lang="en-US" sz="1200" dirty="0" smtClean="0"/>
              <a:t> </a:t>
            </a:r>
            <a:r>
              <a:rPr lang="en-US" sz="1200" dirty="0"/>
              <a:t>bioprosthetic aortic valve replacement about 6 years </a:t>
            </a:r>
            <a:r>
              <a:rPr lang="en-US" sz="1200" dirty="0" smtClean="0"/>
              <a:t>prior to presentation</a:t>
            </a:r>
          </a:p>
          <a:p>
            <a:pPr marL="702900" lvl="3" indent="-342900"/>
            <a:r>
              <a:rPr lang="en-US" sz="1200" dirty="0" smtClean="0"/>
              <a:t>Non-obstructive </a:t>
            </a:r>
            <a:r>
              <a:rPr lang="en-US" sz="1200" dirty="0"/>
              <a:t>coronary artery </a:t>
            </a:r>
            <a:r>
              <a:rPr lang="en-US" sz="1200" dirty="0" smtClean="0"/>
              <a:t>disease</a:t>
            </a:r>
          </a:p>
          <a:p>
            <a:pPr marL="702900" lvl="3" indent="-342900"/>
            <a:r>
              <a:rPr lang="en-US" sz="1200" dirty="0" smtClean="0"/>
              <a:t>Diabetes mellitus type II</a:t>
            </a:r>
          </a:p>
          <a:p>
            <a:pPr marL="702900" lvl="3" indent="-342900"/>
            <a:r>
              <a:rPr lang="en-US" sz="1200" dirty="0" smtClean="0"/>
              <a:t>Chronic </a:t>
            </a:r>
            <a:r>
              <a:rPr lang="en-US" sz="1200" dirty="0"/>
              <a:t>obstructive pulmonary </a:t>
            </a:r>
            <a:r>
              <a:rPr lang="en-US" sz="1200" dirty="0" smtClean="0"/>
              <a:t>disease</a:t>
            </a:r>
          </a:p>
          <a:p>
            <a:pPr marL="702900" lvl="3" indent="-342900"/>
            <a:r>
              <a:rPr lang="en-US" sz="1200" dirty="0" smtClean="0"/>
              <a:t>Chronic </a:t>
            </a:r>
            <a:r>
              <a:rPr lang="en-US" sz="1200" dirty="0"/>
              <a:t>liver </a:t>
            </a:r>
            <a:r>
              <a:rPr lang="en-US" sz="1200" dirty="0" smtClean="0"/>
              <a:t>disease </a:t>
            </a:r>
          </a:p>
          <a:p>
            <a:pPr marL="702900" lvl="3" indent="-342900"/>
            <a:r>
              <a:rPr lang="en-US" sz="1200" dirty="0" smtClean="0"/>
              <a:t>History of cerebrovascular </a:t>
            </a:r>
            <a:r>
              <a:rPr lang="en-US" sz="1200" dirty="0"/>
              <a:t>accident with residual </a:t>
            </a:r>
            <a:r>
              <a:rPr lang="en-US" sz="1200" dirty="0" smtClean="0"/>
              <a:t>deficits</a:t>
            </a:r>
          </a:p>
          <a:p>
            <a:pPr marL="702900" lvl="3" indent="-342900"/>
            <a:r>
              <a:rPr lang="en-US" sz="1200" dirty="0" smtClean="0"/>
              <a:t>Medical non-compliance</a:t>
            </a:r>
          </a:p>
          <a:p>
            <a:pPr lvl="0"/>
            <a:endParaRPr lang="en-US" dirty="0">
              <a:solidFill>
                <a:srgbClr val="080808"/>
              </a:solidFill>
            </a:endParaRPr>
          </a:p>
          <a:p>
            <a:pPr lvl="3" indent="0">
              <a:buNone/>
            </a:pPr>
            <a:endParaRPr lang="en-GB" sz="1200" dirty="0"/>
          </a:p>
        </p:txBody>
      </p:sp>
      <p:sp>
        <p:nvSpPr>
          <p:cNvPr id="9" name="Content Placeholder 4"/>
          <p:cNvSpPr txBox="1">
            <a:spLocks/>
          </p:cNvSpPr>
          <p:nvPr/>
        </p:nvSpPr>
        <p:spPr>
          <a:xfrm>
            <a:off x="4719917" y="1241930"/>
            <a:ext cx="3691217" cy="3363688"/>
          </a:xfrm>
          <a:prstGeom prst="rect">
            <a:avLst/>
          </a:prstGeom>
        </p:spPr>
        <p:txBody>
          <a:bodyPr vert="horz" lIns="0" tIns="0" rIns="0" bIns="0" rtlCol="0">
            <a:normAutofit fontScale="47500" lnSpcReduction="20000"/>
          </a:bodyPr>
          <a:lstStyle>
            <a:lvl1pPr marL="0" indent="0" algn="l" defTabSz="914400" rtl="0" eaLnBrk="1" latinLnBrk="0" hangingPunct="1">
              <a:spcBef>
                <a:spcPts val="600"/>
              </a:spcBef>
              <a:buFontTx/>
              <a:buNone/>
              <a:defRPr sz="20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0" indent="0" algn="l" defTabSz="914400" rtl="0" eaLnBrk="1" latinLnBrk="0" hangingPunct="1">
              <a:spcBef>
                <a:spcPts val="600"/>
              </a:spcBef>
              <a:buFontTx/>
              <a:buNone/>
              <a:tabLst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360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648000" indent="-144000" algn="l" defTabSz="914400" rtl="0" eaLnBrk="1" latinLnBrk="0" hangingPunct="1">
              <a:spcBef>
                <a:spcPts val="600"/>
              </a:spcBef>
              <a:buClr>
                <a:schemeClr val="tx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14300" lvl="1" indent="-114300">
              <a:buFont typeface="Arial" panose="020B0604020202020204" pitchFamily="34" charset="0"/>
              <a:buChar char="•"/>
            </a:pPr>
            <a:r>
              <a:rPr lang="en-US" sz="2900" b="1" dirty="0" smtClean="0"/>
              <a:t>Physical examination</a:t>
            </a:r>
          </a:p>
          <a:p>
            <a:endParaRPr lang="en-US" sz="2500" b="0" dirty="0" smtClean="0"/>
          </a:p>
          <a:p>
            <a:r>
              <a:rPr lang="en-US" sz="2500" b="0" dirty="0" smtClean="0"/>
              <a:t>VS</a:t>
            </a:r>
            <a:r>
              <a:rPr lang="en-US" sz="2500" b="0" dirty="0"/>
              <a:t>: Tc </a:t>
            </a:r>
            <a:r>
              <a:rPr lang="en-US" sz="2500" b="0" dirty="0" smtClean="0"/>
              <a:t>37.3 C  </a:t>
            </a:r>
            <a:r>
              <a:rPr lang="en-US" sz="2500" b="0" dirty="0"/>
              <a:t>HR </a:t>
            </a:r>
            <a:r>
              <a:rPr lang="en-US" sz="2500" b="0" dirty="0" smtClean="0"/>
              <a:t>88  BP 124/78  RR 18  </a:t>
            </a:r>
            <a:r>
              <a:rPr lang="en-US" sz="2500" b="0" dirty="0"/>
              <a:t>O</a:t>
            </a:r>
            <a:r>
              <a:rPr lang="en-US" sz="2500" b="0" baseline="-25000" dirty="0"/>
              <a:t>2</a:t>
            </a:r>
            <a:r>
              <a:rPr lang="en-US" sz="2500" b="0" dirty="0"/>
              <a:t> </a:t>
            </a:r>
            <a:r>
              <a:rPr lang="en-US" sz="2500" b="0" dirty="0" smtClean="0"/>
              <a:t>98% </a:t>
            </a:r>
            <a:r>
              <a:rPr lang="en-US" sz="2500" b="0" dirty="0"/>
              <a:t>on RA</a:t>
            </a:r>
            <a:endParaRPr lang="en-US" sz="2500" b="0" baseline="-25000" dirty="0"/>
          </a:p>
          <a:p>
            <a:r>
              <a:rPr lang="en-US" sz="2500" b="0" dirty="0"/>
              <a:t>Gen: </a:t>
            </a:r>
            <a:r>
              <a:rPr lang="en-US" sz="2500" b="0" dirty="0" smtClean="0"/>
              <a:t>Appeared chronically ill; cachectic with </a:t>
            </a:r>
            <a:r>
              <a:rPr lang="en-US" sz="2500" b="0" dirty="0"/>
              <a:t>temporal </a:t>
            </a:r>
            <a:r>
              <a:rPr lang="en-US" sz="2500" b="0" dirty="0" smtClean="0"/>
              <a:t>wasting</a:t>
            </a:r>
          </a:p>
          <a:p>
            <a:r>
              <a:rPr lang="en-US" sz="2500" b="0" dirty="0"/>
              <a:t>Neuro: </a:t>
            </a:r>
            <a:r>
              <a:rPr lang="en-US" sz="2500" b="0" dirty="0" smtClean="0"/>
              <a:t>disoriented and unable to follow command, no localizing signs</a:t>
            </a:r>
          </a:p>
          <a:p>
            <a:r>
              <a:rPr lang="en-US" sz="2500" b="0" dirty="0"/>
              <a:t>Skin: W</a:t>
            </a:r>
            <a:r>
              <a:rPr lang="en-US" sz="2500" b="0" dirty="0" smtClean="0"/>
              <a:t>ell </a:t>
            </a:r>
            <a:r>
              <a:rPr lang="en-US" sz="2500" b="0" dirty="0"/>
              <a:t>healed midline </a:t>
            </a:r>
            <a:r>
              <a:rPr lang="en-US" sz="2500" b="0" dirty="0" smtClean="0"/>
              <a:t>sternotomy </a:t>
            </a:r>
          </a:p>
          <a:p>
            <a:r>
              <a:rPr lang="en-US" sz="2500" b="0" dirty="0" smtClean="0"/>
              <a:t>Oral: Dry </a:t>
            </a:r>
            <a:r>
              <a:rPr lang="en-US" sz="2500" b="0" dirty="0"/>
              <a:t>mucous </a:t>
            </a:r>
            <a:r>
              <a:rPr lang="en-US" sz="2500" b="0" dirty="0" smtClean="0"/>
              <a:t>membranes, upper </a:t>
            </a:r>
            <a:r>
              <a:rPr lang="en-US" sz="2500" b="0" dirty="0"/>
              <a:t>mouth is </a:t>
            </a:r>
            <a:r>
              <a:rPr lang="en-US" sz="2500" b="0" dirty="0" smtClean="0"/>
              <a:t>edentulous, multiple decayed and fractured teeth in lower jaw</a:t>
            </a:r>
          </a:p>
          <a:p>
            <a:r>
              <a:rPr lang="en-US" sz="2500" b="0" dirty="0" smtClean="0"/>
              <a:t>CV: Normal first and second heart sound, regular </a:t>
            </a:r>
            <a:r>
              <a:rPr lang="en-US" sz="2500" b="0" dirty="0"/>
              <a:t>rate and </a:t>
            </a:r>
            <a:r>
              <a:rPr lang="en-US" sz="2500" b="0" dirty="0" smtClean="0"/>
              <a:t>rhythm,</a:t>
            </a:r>
            <a:r>
              <a:rPr lang="en-US" sz="2500" b="0" dirty="0"/>
              <a:t> </a:t>
            </a:r>
            <a:r>
              <a:rPr lang="en-US" sz="2500" b="0" dirty="0" smtClean="0"/>
              <a:t>3/6 late-peaking </a:t>
            </a:r>
            <a:r>
              <a:rPr lang="en-US" sz="2500" b="0" dirty="0"/>
              <a:t>systolic ejection murmur heard at the upper sternal border radiating to the carotids bilaterally</a:t>
            </a:r>
          </a:p>
          <a:p>
            <a:r>
              <a:rPr lang="en-US" sz="2500" b="0" dirty="0"/>
              <a:t>Abdomen: Soft</a:t>
            </a:r>
            <a:r>
              <a:rPr lang="en-US" sz="2500" b="0" dirty="0" smtClean="0"/>
              <a:t>, non-tender, normoactive bowel sounds; no guarding or rebound</a:t>
            </a:r>
            <a:endParaRPr lang="en-US" sz="2500" b="0" dirty="0"/>
          </a:p>
          <a:p>
            <a:r>
              <a:rPr lang="en-US" sz="2500" b="0" dirty="0" smtClean="0"/>
              <a:t>Extremities: No lower extremity edema; </a:t>
            </a:r>
            <a:r>
              <a:rPr lang="en-US" sz="2500" b="0" dirty="0"/>
              <a:t>dusky appearance of multiple toes on the dorsum of the right foot </a:t>
            </a:r>
          </a:p>
          <a:p>
            <a:pPr marL="174625" lvl="3" indent="0">
              <a:buNone/>
            </a:pPr>
            <a:endParaRPr lang="en-US" sz="1400" dirty="0" smtClean="0"/>
          </a:p>
          <a:p>
            <a:endParaRPr lang="en-US" dirty="0" smtClean="0">
              <a:solidFill>
                <a:srgbClr val="080808"/>
              </a:solidFill>
            </a:endParaRPr>
          </a:p>
          <a:p>
            <a:pPr lvl="3" indent="0">
              <a:buFont typeface="Arial" panose="020B0604020202020204" pitchFamily="34" charset="0"/>
              <a:buNone/>
            </a:pPr>
            <a:endParaRPr lang="en-GB" sz="1200" dirty="0"/>
          </a:p>
        </p:txBody>
      </p:sp>
      <p:sp>
        <p:nvSpPr>
          <p:cNvPr id="3" name="Rectangle 2"/>
          <p:cNvSpPr/>
          <p:nvPr/>
        </p:nvSpPr>
        <p:spPr>
          <a:xfrm>
            <a:off x="713071" y="4915284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EHJ-CR-D-18-00167</a:t>
            </a:r>
          </a:p>
        </p:txBody>
      </p:sp>
    </p:spTree>
    <p:extLst>
      <p:ext uri="{BB962C8B-B14F-4D97-AF65-F5344CB8AC3E}">
        <p14:creationId xmlns:p14="http://schemas.microsoft.com/office/powerpoint/2010/main" val="288333463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678" y="65182"/>
            <a:ext cx="6552728" cy="436264"/>
          </a:xfrm>
        </p:spPr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600" b="0" dirty="0"/>
              <a:t/>
            </a:r>
            <a:br>
              <a:rPr lang="en-GB" sz="3600" b="0" dirty="0"/>
            </a:br>
            <a:r>
              <a:rPr lang="en-GB" sz="1600" b="0" dirty="0" smtClean="0"/>
              <a:t>Investigations</a:t>
            </a:r>
            <a:endParaRPr lang="en-GB" sz="16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4</a:t>
            </a:fld>
            <a:endParaRPr lang="en-GB" dirty="0"/>
          </a:p>
        </p:txBody>
      </p:sp>
      <p:graphicFrame>
        <p:nvGraphicFramePr>
          <p:cNvPr id="19" name="Content Placeholder 18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1860100085"/>
              </p:ext>
            </p:extLst>
          </p:nvPr>
        </p:nvGraphicFramePr>
        <p:xfrm>
          <a:off x="236772" y="804013"/>
          <a:ext cx="2648012" cy="373868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38070"/>
                <a:gridCol w="1609942"/>
              </a:tblGrid>
              <a:tr h="312426"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Labs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Patient</a:t>
                      </a:r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’s </a:t>
                      </a:r>
                      <a:r>
                        <a:rPr lang="en-US" sz="1200" b="0" dirty="0" smtClean="0">
                          <a:solidFill>
                            <a:schemeClr val="tx1"/>
                          </a:solidFill>
                        </a:rPr>
                        <a:t>Value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</a:rPr>
                        <a:t>(Reference range)</a:t>
                      </a:r>
                      <a:endParaRPr lang="en-US" sz="1200" b="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Hemoglobin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10.8 gm/dL   (Ref: 13.2 - 16.6 g/dL)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Leukocytes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5.9 x 10</a:t>
                      </a:r>
                      <a:r>
                        <a:rPr lang="en-US" sz="600" b="1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/L    (Ref: 3.4 - 9.6 x10</a:t>
                      </a:r>
                      <a:r>
                        <a:rPr lang="en-US" sz="600" b="1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/L)</a:t>
                      </a:r>
                      <a:endParaRPr lang="en-US" sz="600" b="1" baseline="300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Platelets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80,000            (Ref: 135 - 317 x10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600" b="1" baseline="30000" dirty="0" smtClean="0">
                          <a:solidFill>
                            <a:schemeClr val="tx1"/>
                          </a:solidFill>
                        </a:rPr>
                        <a:t>9</a:t>
                      </a:r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/L)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Calcium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15.8 mg/dL   (Ref: 8.8 - 10.2 mg/dL)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Serum Creatinine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2.0 mg/dL     (baseline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 1 mg/dL)  </a:t>
                      </a:r>
                    </a:p>
                    <a:p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                       </a:t>
                      </a:r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(Ref: 0.74 - 1.35 mg/dL)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NT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-</a:t>
                      </a:r>
                      <a:r>
                        <a:rPr lang="en-US" sz="600" b="1" baseline="0" dirty="0" err="1" smtClean="0">
                          <a:solidFill>
                            <a:schemeClr val="tx1"/>
                          </a:solidFill>
                        </a:rPr>
                        <a:t>proBNP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7000 pg/mL  (Ref: &lt;=104 pg/mL)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Troponin T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0.253 ng/mL  (Ref: &lt;=0.010 ng/mL)</a:t>
                      </a:r>
                      <a:endParaRPr 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ESR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67 mm/hr     (Ref: 0-22 mm/hr)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CRP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101 mg/L       (Ref: &lt;=4.9 mg/L)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31124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Ferritin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1143 mcg/L  (Ref: 24 - 336 mcg/L)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3196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Histoplasma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 Urine Antigen (Day 3)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5.89 ng/mL </a:t>
                      </a:r>
                      <a:r>
                        <a:rPr lang="en-US" sz="600" b="1" kern="1200" baseline="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sz="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(Ref: </a:t>
                      </a:r>
                      <a:r>
                        <a:rPr lang="en-US" sz="600" b="1" u="sng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&lt;</a:t>
                      </a:r>
                      <a:r>
                        <a:rPr lang="en-US" sz="600" b="1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0.10ng/mL) </a:t>
                      </a:r>
                      <a:endParaRPr 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63196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Histoplasma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 Serum Antigen (Day 5)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18.17 ng/mL  (Ref: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0.00 - 0.10  ng/mL)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200661"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Histoplasma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 Culture</a:t>
                      </a:r>
                      <a:endParaRPr lang="en-US" sz="6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sz="600" b="1" dirty="0" smtClean="0">
                          <a:solidFill>
                            <a:schemeClr val="tx1"/>
                          </a:solidFill>
                        </a:rPr>
                        <a:t>Positive after 253 hours (Ref:</a:t>
                      </a:r>
                      <a:r>
                        <a:rPr lang="en-US" sz="600" b="1" baseline="0" dirty="0" smtClean="0">
                          <a:solidFill>
                            <a:schemeClr val="tx1"/>
                          </a:solidFill>
                        </a:rPr>
                        <a:t> Negative)</a:t>
                      </a:r>
                      <a:endParaRPr lang="en-US" sz="600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075" name="Rectangle 3074"/>
          <p:cNvSpPr/>
          <p:nvPr/>
        </p:nvSpPr>
        <p:spPr>
          <a:xfrm>
            <a:off x="6840312" y="1269841"/>
            <a:ext cx="1067783" cy="392415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600" dirty="0" smtClean="0"/>
              <a:t>Fig 2. CT Head: Remote </a:t>
            </a:r>
            <a:r>
              <a:rPr lang="en-US" sz="600" dirty="0"/>
              <a:t>infarcts involving the left parietal lobe </a:t>
            </a:r>
            <a:r>
              <a:rPr lang="en-US" sz="600" dirty="0" smtClean="0"/>
              <a:t>(white arrow)</a:t>
            </a:r>
            <a:r>
              <a:rPr lang="en-US" sz="750" dirty="0" smtClean="0"/>
              <a:t>.</a:t>
            </a:r>
            <a:endParaRPr lang="en-US" sz="750" dirty="0"/>
          </a:p>
        </p:txBody>
      </p:sp>
      <p:sp>
        <p:nvSpPr>
          <p:cNvPr id="36" name="Rectangle 35"/>
          <p:cNvSpPr/>
          <p:nvPr/>
        </p:nvSpPr>
        <p:spPr>
          <a:xfrm>
            <a:off x="7863840" y="2651760"/>
            <a:ext cx="554539" cy="184665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pPr algn="just">
              <a:tabLst>
                <a:tab pos="58738" algn="l"/>
              </a:tabLst>
            </a:pPr>
            <a:r>
              <a:rPr lang="en-US" sz="600" dirty="0" smtClean="0"/>
              <a:t>Fig 3. </a:t>
            </a:r>
          </a:p>
          <a:p>
            <a:pPr algn="just"/>
            <a:r>
              <a:rPr lang="en-US" sz="600" dirty="0" smtClean="0"/>
              <a:t>CT Abdomen: Moderately enlarged spleen with new(arrow) wedge-shaped region of </a:t>
            </a:r>
            <a:r>
              <a:rPr lang="en-US" sz="600" dirty="0"/>
              <a:t>abnormal </a:t>
            </a:r>
            <a:r>
              <a:rPr lang="en-US" sz="600" dirty="0" smtClean="0"/>
              <a:t>low attenuation </a:t>
            </a:r>
            <a:r>
              <a:rPr lang="en-US" sz="600" dirty="0"/>
              <a:t>involving </a:t>
            </a:r>
            <a:r>
              <a:rPr lang="en-US" sz="600" dirty="0" smtClean="0"/>
              <a:t> 50</a:t>
            </a:r>
            <a:r>
              <a:rPr lang="en-US" sz="600" dirty="0"/>
              <a:t>% of the spleen, consistent with </a:t>
            </a:r>
            <a:r>
              <a:rPr lang="en-US" sz="600" dirty="0" smtClean="0"/>
              <a:t>an infarct.</a:t>
            </a:r>
            <a:endParaRPr lang="en-US" sz="600" dirty="0"/>
          </a:p>
        </p:txBody>
      </p:sp>
      <p:sp>
        <p:nvSpPr>
          <p:cNvPr id="39" name="Rectangle 38"/>
          <p:cNvSpPr/>
          <p:nvPr/>
        </p:nvSpPr>
        <p:spPr>
          <a:xfrm>
            <a:off x="2960392" y="2362265"/>
            <a:ext cx="2206625" cy="27432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600" dirty="0" smtClean="0"/>
              <a:t>Fig 1. Lower extremity photograph: Dusky appearance concerning for embolic phenomenon.</a:t>
            </a:r>
            <a:endParaRPr lang="en-US" sz="600" dirty="0"/>
          </a:p>
        </p:txBody>
      </p:sp>
      <p:pic>
        <p:nvPicPr>
          <p:cNvPr id="3" name="Picture 2" descr="\\mfad.mfroot.org\rchdept\mssexchange\Pickup\Adigun,Rosalyn\Adigun3862294\2017-10-17-1-1.tif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783" t="28900" b="31341"/>
          <a:stretch/>
        </p:blipFill>
        <p:spPr bwMode="auto">
          <a:xfrm>
            <a:off x="2957471" y="765726"/>
            <a:ext cx="2203704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7573"/>
          <a:stretch/>
        </p:blipFill>
        <p:spPr bwMode="auto">
          <a:xfrm rot="1329728">
            <a:off x="3822099" y="1099229"/>
            <a:ext cx="273899" cy="5708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\\mfad.mfroot.org\rchdept\mssexchange\Pickup\Adigun,Rosalyn\Adigun3862294\2017-10-17-1-2.tif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7471" y="2681167"/>
            <a:ext cx="2203704" cy="155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\\mfad.mfroot.org\rchdept\mssexchange\Pickup\Adigun,Rosalyn\Adigun3862296\2017-10-12-2-13.tif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51" t="2179" r="3391" b="1642"/>
          <a:stretch/>
        </p:blipFill>
        <p:spPr bwMode="auto">
          <a:xfrm>
            <a:off x="5380212" y="747856"/>
            <a:ext cx="1445353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6" name="Straight Arrow Connector 25"/>
          <p:cNvCxnSpPr/>
          <p:nvPr/>
        </p:nvCxnSpPr>
        <p:spPr>
          <a:xfrm flipV="1">
            <a:off x="6544118" y="1700632"/>
            <a:ext cx="0" cy="209308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2798" y="3412807"/>
            <a:ext cx="476250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1" name="Picture 7" descr="\\mfad.mfroot.org\rchdept\mssexchange\Pickup\Adigun,Rosalyn\Adigun3862297\2017-09-23-2-44.tif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968" b="14839"/>
          <a:stretch/>
        </p:blipFill>
        <p:spPr bwMode="auto">
          <a:xfrm>
            <a:off x="5380212" y="2591435"/>
            <a:ext cx="2455752" cy="1920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206"/>
          <a:stretch/>
        </p:blipFill>
        <p:spPr bwMode="auto">
          <a:xfrm rot="21070392">
            <a:off x="7243453" y="3618020"/>
            <a:ext cx="274320" cy="4656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Rectangle 4"/>
          <p:cNvSpPr/>
          <p:nvPr/>
        </p:nvSpPr>
        <p:spPr>
          <a:xfrm>
            <a:off x="724870" y="4913696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EHJ-CR-D-18-00167</a:t>
            </a:r>
          </a:p>
        </p:txBody>
      </p:sp>
    </p:spTree>
    <p:extLst>
      <p:ext uri="{BB962C8B-B14F-4D97-AF65-F5344CB8AC3E}">
        <p14:creationId xmlns:p14="http://schemas.microsoft.com/office/powerpoint/2010/main" val="149728198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8159" y="46109"/>
            <a:ext cx="7443058" cy="645074"/>
          </a:xfrm>
        </p:spPr>
        <p:txBody>
          <a:bodyPr>
            <a:normAutofit fontScale="90000"/>
          </a:bodyPr>
          <a:lstStyle/>
          <a:p>
            <a:r>
              <a:rPr lang="en-GB" sz="3200" b="0" dirty="0"/>
              <a:t>Case </a:t>
            </a:r>
            <a:r>
              <a:rPr lang="en-GB" sz="3200" b="0" dirty="0" smtClean="0"/>
              <a:t>Presentation</a:t>
            </a:r>
            <a:br>
              <a:rPr lang="en-GB" sz="3200" b="0" dirty="0" smtClean="0"/>
            </a:br>
            <a:r>
              <a:rPr lang="en-GB" sz="2000" b="0" dirty="0" smtClean="0"/>
              <a:t>Investigations</a:t>
            </a:r>
            <a:endParaRPr lang="en-US" sz="20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5</a:t>
            </a:fld>
            <a:endParaRPr lang="en-GB" dirty="0"/>
          </a:p>
        </p:txBody>
      </p:sp>
      <p:sp>
        <p:nvSpPr>
          <p:cNvPr id="19" name="Rectangle 18"/>
          <p:cNvSpPr/>
          <p:nvPr/>
        </p:nvSpPr>
        <p:spPr>
          <a:xfrm>
            <a:off x="5622113" y="3257910"/>
            <a:ext cx="2815831" cy="29238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>
            <a:spAutoFit/>
          </a:bodyPr>
          <a:lstStyle/>
          <a:p>
            <a:r>
              <a:rPr lang="en-US" sz="650" dirty="0" smtClean="0"/>
              <a:t>Fig 5. Panorex showing periapical </a:t>
            </a:r>
            <a:r>
              <a:rPr lang="en-US" sz="650" dirty="0"/>
              <a:t>lucency about tooth 21 suspicious for abscess. </a:t>
            </a:r>
          </a:p>
        </p:txBody>
      </p:sp>
      <p:sp>
        <p:nvSpPr>
          <p:cNvPr id="27" name="Rectangle 26"/>
          <p:cNvSpPr/>
          <p:nvPr/>
        </p:nvSpPr>
        <p:spPr>
          <a:xfrm>
            <a:off x="395103" y="2475662"/>
            <a:ext cx="5120640" cy="32918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wrap="square" anchor="ctr" anchorCtr="0">
            <a:spAutoFit/>
          </a:bodyPr>
          <a:lstStyle/>
          <a:p>
            <a:r>
              <a:rPr lang="en-US" sz="650" dirty="0" smtClean="0"/>
              <a:t>Fig 4. TEE of the bioprosthetic valve showing:  </a:t>
            </a:r>
            <a:r>
              <a:rPr lang="en-US" sz="650" b="1" dirty="0" smtClean="0"/>
              <a:t>a ) </a:t>
            </a:r>
            <a:r>
              <a:rPr lang="en-US" sz="650" dirty="0"/>
              <a:t>B</a:t>
            </a:r>
            <a:r>
              <a:rPr lang="en-US" sz="650" dirty="0" smtClean="0"/>
              <a:t>ulky </a:t>
            </a:r>
            <a:r>
              <a:rPr lang="en-US" sz="650" dirty="0"/>
              <a:t>thickening of the prosthetic aortic valve </a:t>
            </a:r>
            <a:r>
              <a:rPr lang="en-US" sz="650" dirty="0" smtClean="0"/>
              <a:t>leaflets in short axis  </a:t>
            </a:r>
            <a:r>
              <a:rPr lang="en-US" sz="650" b="1" dirty="0" smtClean="0"/>
              <a:t>b) </a:t>
            </a:r>
            <a:r>
              <a:rPr lang="en-US" sz="650" dirty="0" smtClean="0"/>
              <a:t>Aortic valve in long axis view showing bulky thickening and echolucency of the aortic root concerning for abscess (arrow)  </a:t>
            </a:r>
            <a:r>
              <a:rPr lang="en-US" sz="650" b="1" dirty="0" smtClean="0"/>
              <a:t>c&amp;d) </a:t>
            </a:r>
            <a:r>
              <a:rPr lang="en-US" sz="650" dirty="0" smtClean="0"/>
              <a:t>Colorflow  assessment and Doppler </a:t>
            </a:r>
            <a:r>
              <a:rPr lang="en-US" sz="650" dirty="0"/>
              <a:t>profile of aortic valve  prosthesis </a:t>
            </a:r>
            <a:r>
              <a:rPr lang="en-US" sz="650" dirty="0" smtClean="0"/>
              <a:t>showing severe stenosis.</a:t>
            </a:r>
            <a:endParaRPr lang="en-US" sz="650" dirty="0"/>
          </a:p>
        </p:txBody>
      </p:sp>
      <p:sp>
        <p:nvSpPr>
          <p:cNvPr id="32" name="TextBox 31"/>
          <p:cNvSpPr txBox="1"/>
          <p:nvPr/>
        </p:nvSpPr>
        <p:spPr>
          <a:xfrm>
            <a:off x="12787" y="2106330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3042872" y="2106330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b</a:t>
            </a:r>
            <a:endParaRPr lang="en-US" dirty="0"/>
          </a:p>
        </p:txBody>
      </p:sp>
      <p:sp>
        <p:nvSpPr>
          <p:cNvPr id="34" name="TextBox 33"/>
          <p:cNvSpPr txBox="1"/>
          <p:nvPr/>
        </p:nvSpPr>
        <p:spPr>
          <a:xfrm>
            <a:off x="-37228" y="4107686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en-US" dirty="0"/>
          </a:p>
        </p:txBody>
      </p:sp>
      <p:sp>
        <p:nvSpPr>
          <p:cNvPr id="35" name="TextBox 34"/>
          <p:cNvSpPr txBox="1"/>
          <p:nvPr/>
        </p:nvSpPr>
        <p:spPr>
          <a:xfrm>
            <a:off x="2962467" y="4107686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en-US" dirty="0"/>
          </a:p>
        </p:txBody>
      </p:sp>
      <p:pic>
        <p:nvPicPr>
          <p:cNvPr id="18" name="PS8-437-149_10-14-17_71_10-40.avi">
            <a:hlinkClick r:id="" action="ppaction://media"/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9"/>
          <a:stretch>
            <a:fillRect/>
          </a:stretch>
        </p:blipFill>
        <p:spPr>
          <a:xfrm>
            <a:off x="395103" y="732602"/>
            <a:ext cx="2194560" cy="1645920"/>
          </a:xfrm>
          <a:prstGeom prst="rect">
            <a:avLst/>
          </a:prstGeom>
        </p:spPr>
      </p:pic>
      <p:pic>
        <p:nvPicPr>
          <p:cNvPr id="20" name="PS8-437-149_10-14-17_24.avi">
            <a:hlinkClick r:id="" action="ppaction://media"/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10"/>
          <a:stretch>
            <a:fillRect/>
          </a:stretch>
        </p:blipFill>
        <p:spPr>
          <a:xfrm>
            <a:off x="3327265" y="732602"/>
            <a:ext cx="2194560" cy="1645920"/>
          </a:xfrm>
          <a:prstGeom prst="rect">
            <a:avLst/>
          </a:prstGeom>
        </p:spPr>
      </p:pic>
      <p:cxnSp>
        <p:nvCxnSpPr>
          <p:cNvPr id="24" name="Straight Arrow Connector 23"/>
          <p:cNvCxnSpPr/>
          <p:nvPr/>
        </p:nvCxnSpPr>
        <p:spPr>
          <a:xfrm rot="600000">
            <a:off x="4448362" y="959525"/>
            <a:ext cx="0" cy="274320"/>
          </a:xfrm>
          <a:prstGeom prst="straightConnector1">
            <a:avLst/>
          </a:prstGeom>
          <a:ln w="38100">
            <a:solidFill>
              <a:schemeClr val="bg1"/>
            </a:solidFill>
            <a:tailEnd type="arrow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pic>
        <p:nvPicPr>
          <p:cNvPr id="23" name="PS8-437-149_10-14-17_28_1-30.avi">
            <a:hlinkClick r:id="" action="ppaction://media"/>
          </p:cNvPr>
          <p:cNvPicPr>
            <a:picLocks noGrp="1" noChangeAspect="1"/>
          </p:cNvPicPr>
          <p:nvPr>
            <p:ph sz="quarter" idx="14"/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>
          <a:blip r:embed="rId11"/>
          <a:stretch>
            <a:fillRect/>
          </a:stretch>
        </p:blipFill>
        <p:spPr>
          <a:xfrm>
            <a:off x="395104" y="2881059"/>
            <a:ext cx="2315371" cy="1737360"/>
          </a:xfrm>
        </p:spPr>
      </p:pic>
      <p:pic>
        <p:nvPicPr>
          <p:cNvPr id="25" name="Picture 24"/>
          <p:cNvPicPr>
            <a:picLocks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21183" y="2886703"/>
            <a:ext cx="2194560" cy="1737360"/>
          </a:xfrm>
          <a:prstGeom prst="rect">
            <a:avLst/>
          </a:prstGeom>
        </p:spPr>
      </p:pic>
      <p:pic>
        <p:nvPicPr>
          <p:cNvPr id="2050" name="Picture 2" descr="\\mfad.mfroot.org\rchdept\mssexchange\Pickup\Adigun,Rosalyn\Adigun3862298\2017-10-15-946-946.ti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22114" y="1789862"/>
            <a:ext cx="2815831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21" name="Straight Arrow Connector 20"/>
          <p:cNvCxnSpPr/>
          <p:nvPr/>
        </p:nvCxnSpPr>
        <p:spPr>
          <a:xfrm flipH="1" flipV="1">
            <a:off x="7567669" y="2733565"/>
            <a:ext cx="91440" cy="182880"/>
          </a:xfrm>
          <a:prstGeom prst="straightConnector1">
            <a:avLst/>
          </a:prstGeom>
          <a:ln>
            <a:solidFill>
              <a:schemeClr val="bg1"/>
            </a:solidFill>
            <a:tailEnd type="arrow"/>
          </a:ln>
        </p:spPr>
        <p:style>
          <a:lnRef idx="2">
            <a:schemeClr val="accent6"/>
          </a:lnRef>
          <a:fillRef idx="0">
            <a:schemeClr val="accent6"/>
          </a:fillRef>
          <a:effectRef idx="1">
            <a:schemeClr val="accent6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713071" y="4925495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EHJ-CR-D-18-00167</a:t>
            </a:r>
          </a:p>
        </p:txBody>
      </p:sp>
    </p:spTree>
    <p:extLst>
      <p:ext uri="{BB962C8B-B14F-4D97-AF65-F5344CB8AC3E}">
        <p14:creationId xmlns:p14="http://schemas.microsoft.com/office/powerpoint/2010/main" val="290298652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80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080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760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840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736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18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  <p:video>
              <p:cMediaNode vol="80000">
                <p:cTn id="19" repeatCount="indefinite" fill="hold" display="0">
                  <p:stCondLst>
                    <p:cond delay="indefinite"/>
                  </p:stCondLst>
                </p:cTn>
                <p:tgtEl>
                  <p:spTgt spid="23"/>
                </p:tgtEl>
              </p:cMediaNode>
            </p:vide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24" dur="1" fill="hold"/>
                                        <p:tgtEl>
                                          <p:spTgt spid="2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video>
              <p:cMediaNode vol="80000">
                <p:cTn id="25" repeatCount="indefinite" fill="hold" display="0">
                  <p:stCondLst>
                    <p:cond delay="indefinite"/>
                  </p:stCondLst>
                </p:cTn>
                <p:tgtEl>
                  <p:spTgt spid="20"/>
                </p:tgtEl>
              </p:cMediaNode>
            </p:vide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2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30" dur="1" fill="hold"/>
                                        <p:tgtEl>
                                          <p:spTgt spid="2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8804" y="206375"/>
            <a:ext cx="6552728" cy="857250"/>
          </a:xfrm>
        </p:spPr>
        <p:txBody>
          <a:bodyPr/>
          <a:lstStyle/>
          <a:p>
            <a:r>
              <a:rPr lang="en-US" sz="2900" dirty="0"/>
              <a:t>Case Presentation</a:t>
            </a:r>
            <a:r>
              <a:rPr lang="en-US" dirty="0"/>
              <a:t/>
            </a:r>
            <a:br>
              <a:rPr lang="en-US" dirty="0"/>
            </a:br>
            <a:r>
              <a:rPr lang="en-US" sz="1800" b="0" dirty="0"/>
              <a:t>Investigations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pPr/>
              <a:t>6</a:t>
            </a:fld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898804" y="4065848"/>
            <a:ext cx="2467902" cy="392415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 anchor="ctr">
            <a:spAutoFit/>
          </a:bodyPr>
          <a:lstStyle/>
          <a:p>
            <a:r>
              <a:rPr lang="en-US" sz="650" dirty="0" smtClean="0"/>
              <a:t>Fig 6a. CT showing distal left main and proximal LAD with severe disease and extensively calcified. Distal LAD does not have adequate targets for bypass.</a:t>
            </a:r>
            <a:endParaRPr lang="en-US" sz="650" dirty="0"/>
          </a:p>
        </p:txBody>
      </p:sp>
      <p:sp>
        <p:nvSpPr>
          <p:cNvPr id="6" name="TextBox 5"/>
          <p:cNvSpPr txBox="1"/>
          <p:nvPr/>
        </p:nvSpPr>
        <p:spPr>
          <a:xfrm>
            <a:off x="5755998" y="3965821"/>
            <a:ext cx="2468879" cy="492443"/>
          </a:xfrm>
          <a:prstGeom prst="rect">
            <a:avLst/>
          </a:prstGeom>
          <a:ln w="12700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US" sz="650" dirty="0" smtClean="0"/>
              <a:t>Fig 6b. CT showing extensive vegetations, primarily on the aortic side of the bioprosthetic aortic valve with no definite perivalvular extension. PET </a:t>
            </a:r>
            <a:r>
              <a:rPr lang="en-US" sz="650" dirty="0"/>
              <a:t>images </a:t>
            </a:r>
            <a:r>
              <a:rPr lang="en-US" sz="650" dirty="0" smtClean="0"/>
              <a:t>(not shown) showed </a:t>
            </a:r>
            <a:r>
              <a:rPr lang="en-US" sz="650" dirty="0"/>
              <a:t>a focal area of increased </a:t>
            </a:r>
            <a:r>
              <a:rPr lang="en-US" sz="650" dirty="0" smtClean="0"/>
              <a:t>uptake concerning </a:t>
            </a:r>
            <a:r>
              <a:rPr lang="en-US" sz="650" dirty="0"/>
              <a:t>for an abscess posterior to the valve.</a:t>
            </a:r>
          </a:p>
        </p:txBody>
      </p:sp>
      <p:pic>
        <p:nvPicPr>
          <p:cNvPr id="3074" name="Picture 2" descr="\\mfad.mfroot.org\rchdept\mssexchange\Pickup\Adigun,Rosalyn\Adigun3862299\2017-10-18-7000-2.tif"/>
          <p:cNvPicPr>
            <a:picLocks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82" t="1855"/>
          <a:stretch/>
        </p:blipFill>
        <p:spPr bwMode="auto">
          <a:xfrm>
            <a:off x="898804" y="1044184"/>
            <a:ext cx="2467902" cy="295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\\mfad.mfroot.org\rchdept\mssexchange\Pickup\Adigun,Rosalyn\Adigun3862300\2017-10-18-0-1-9.tif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55998" y="934679"/>
            <a:ext cx="2468880" cy="2953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Rectangle 2"/>
          <p:cNvSpPr/>
          <p:nvPr/>
        </p:nvSpPr>
        <p:spPr>
          <a:xfrm>
            <a:off x="683575" y="4945249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EHJ-CR-D-18-00167</a:t>
            </a:r>
          </a:p>
        </p:txBody>
      </p:sp>
    </p:spTree>
    <p:extLst>
      <p:ext uri="{BB962C8B-B14F-4D97-AF65-F5344CB8AC3E}">
        <p14:creationId xmlns:p14="http://schemas.microsoft.com/office/powerpoint/2010/main" val="4419099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 fontScale="90000"/>
          </a:bodyPr>
          <a:lstStyle/>
          <a:p>
            <a:r>
              <a:rPr lang="en-GB" sz="3600" b="0" dirty="0" smtClean="0"/>
              <a:t>Case Presentation</a:t>
            </a:r>
            <a:r>
              <a:rPr lang="en-GB" sz="3200" b="0" dirty="0" smtClean="0"/>
              <a:t/>
            </a:r>
            <a:br>
              <a:rPr lang="en-GB" sz="3200" b="0" dirty="0" smtClean="0"/>
            </a:br>
            <a:r>
              <a:rPr lang="en-GB" sz="2200" b="0" dirty="0" smtClean="0"/>
              <a:t>Management</a:t>
            </a: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7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2000" y="1102976"/>
            <a:ext cx="7405518" cy="3354723"/>
          </a:xfrm>
        </p:spPr>
        <p:txBody>
          <a:bodyPr>
            <a:norm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b="0" dirty="0" smtClean="0"/>
              <a:t>Broad spectrum antibiotics started after initial echocardiogram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1700" b="0" dirty="0" smtClean="0"/>
              <a:t>After</a:t>
            </a:r>
            <a:r>
              <a:rPr lang="en-US" sz="1700" b="0" dirty="0" smtClean="0"/>
              <a:t> dental panorex, the patient underwent extraction of his remaining teeth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0" dirty="0" smtClean="0"/>
              <a:t>On Day 5, urine </a:t>
            </a:r>
            <a:r>
              <a:rPr lang="en-US" sz="1700" b="0" i="1" dirty="0" smtClean="0"/>
              <a:t>Histoplasma</a:t>
            </a:r>
            <a:r>
              <a:rPr lang="en-US" sz="1700" b="0" dirty="0" smtClean="0"/>
              <a:t> antigen was positive and the patient was initiated on IV liposomal Amphotericin B </a:t>
            </a:r>
          </a:p>
          <a:p>
            <a:pPr marL="702900" lvl="3" indent="-342900">
              <a:buClrTx/>
            </a:pPr>
            <a:r>
              <a:rPr lang="en-US" sz="1500" dirty="0"/>
              <a:t>D</a:t>
            </a:r>
            <a:r>
              <a:rPr lang="en-US" sz="1500" dirty="0" smtClean="0"/>
              <a:t>eveloped progressively worsening kidney injury after 2 days of therapy</a:t>
            </a:r>
            <a:endParaRPr lang="en-US" sz="15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0" dirty="0" smtClean="0"/>
              <a:t>Cardiovascular Surgery consult was obtained for surgical intervention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0" dirty="0" smtClean="0"/>
              <a:t>Coronary CTA obtained for operative planning revealed extensive vegetations on the aortic side of the valve; extensive coronary calcification with severe distal left main and proximal LAD disease, and poor distal targets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1700" b="0" dirty="0" smtClean="0"/>
              <a:t>After discussion with the family, the </a:t>
            </a:r>
            <a:r>
              <a:rPr lang="en-US" sz="1700" b="0" dirty="0"/>
              <a:t>patient was transitioned to comfort measures </a:t>
            </a:r>
            <a:endParaRPr lang="en-US" sz="17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sz="1800" b="0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b="0" dirty="0"/>
          </a:p>
        </p:txBody>
      </p:sp>
      <p:sp>
        <p:nvSpPr>
          <p:cNvPr id="3" name="Rectangle 2"/>
          <p:cNvSpPr/>
          <p:nvPr/>
        </p:nvSpPr>
        <p:spPr>
          <a:xfrm>
            <a:off x="665876" y="4920156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EHJ-CR-D-18-00167</a:t>
            </a:r>
          </a:p>
        </p:txBody>
      </p:sp>
    </p:spTree>
    <p:extLst>
      <p:ext uri="{BB962C8B-B14F-4D97-AF65-F5344CB8AC3E}">
        <p14:creationId xmlns:p14="http://schemas.microsoft.com/office/powerpoint/2010/main" val="294681809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600" b="0" dirty="0" smtClean="0">
                <a:solidFill>
                  <a:schemeClr val="tx1"/>
                </a:solidFill>
              </a:rPr>
              <a:t>Discussion</a:t>
            </a:r>
            <a:r>
              <a:rPr lang="en-GB" sz="3600" b="0" dirty="0" smtClean="0"/>
              <a:t/>
            </a:r>
            <a:br>
              <a:rPr lang="en-GB" sz="3600" b="0" dirty="0" smtClean="0"/>
            </a:br>
            <a:endParaRPr lang="en-GB" sz="22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8</a:t>
            </a:fld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2"/>
          </p:nvPr>
        </p:nvSpPr>
        <p:spPr>
          <a:xfrm>
            <a:off x="773206" y="813548"/>
            <a:ext cx="7066430" cy="3677769"/>
          </a:xfrm>
          <a:ln>
            <a:noFill/>
          </a:ln>
        </p:spPr>
        <p:txBody>
          <a:bodyPr>
            <a:normAutofit fontScale="85000"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1900" b="0" dirty="0" smtClean="0"/>
          </a:p>
          <a:p>
            <a:pPr marL="347472" indent="-285750">
              <a:buFont typeface="Arial" panose="020B0604020202020204" pitchFamily="34" charset="0"/>
              <a:buChar char="•"/>
            </a:pPr>
            <a:r>
              <a:rPr lang="en-US" sz="1900" b="0" dirty="0" smtClean="0"/>
              <a:t>The </a:t>
            </a:r>
            <a:r>
              <a:rPr lang="en-US" sz="1900" b="0" dirty="0"/>
              <a:t>clinical manifestations of infective endocarditis (IE) are highly </a:t>
            </a:r>
            <a:r>
              <a:rPr lang="en-US" sz="1900" b="0" dirty="0" smtClean="0"/>
              <a:t>variable (3)</a:t>
            </a:r>
          </a:p>
          <a:p>
            <a:pPr marL="346075" indent="285750">
              <a:buFont typeface="Arial" panose="020B0604020202020204" pitchFamily="34" charset="0"/>
              <a:buChar char="•"/>
            </a:pPr>
            <a:r>
              <a:rPr lang="en-US" sz="1600" b="0" dirty="0" smtClean="0"/>
              <a:t>Acute, subacute, or chronic features with nonspecific symptoms</a:t>
            </a:r>
          </a:p>
          <a:p>
            <a:pPr marL="347472" indent="-285750">
              <a:buFont typeface="Arial" panose="020B0604020202020204" pitchFamily="34" charset="0"/>
              <a:buChar char="•"/>
            </a:pPr>
            <a:r>
              <a:rPr lang="en-US" sz="1900" b="0" dirty="0" smtClean="0"/>
              <a:t>Echocardiography </a:t>
            </a:r>
            <a:r>
              <a:rPr lang="en-US" sz="1900" b="0" dirty="0"/>
              <a:t>is central to </a:t>
            </a:r>
            <a:r>
              <a:rPr lang="en-US" sz="1900" b="0" dirty="0" smtClean="0"/>
              <a:t>the </a:t>
            </a:r>
            <a:r>
              <a:rPr lang="en-US" sz="1900" b="0" dirty="0"/>
              <a:t>diagnosis and management of patients with </a:t>
            </a:r>
            <a:r>
              <a:rPr lang="en-US" sz="1900" b="0" dirty="0" smtClean="0"/>
              <a:t>IE </a:t>
            </a:r>
            <a:r>
              <a:rPr lang="en-US" sz="1900" b="0" dirty="0"/>
              <a:t>and should be performed when </a:t>
            </a:r>
            <a:r>
              <a:rPr lang="en-US" sz="1900" b="0" dirty="0" smtClean="0"/>
              <a:t>suspected (4,5) </a:t>
            </a:r>
          </a:p>
          <a:p>
            <a:pPr marL="635472" lvl="4" indent="-285750">
              <a:buClrTx/>
            </a:pPr>
            <a:r>
              <a:rPr lang="en-US" sz="1600" dirty="0" smtClean="0"/>
              <a:t>Echocardiogram features consistent with fungal </a:t>
            </a:r>
            <a:r>
              <a:rPr lang="en-US" sz="1600" dirty="0"/>
              <a:t>infections include vegetations that appear “large</a:t>
            </a:r>
            <a:r>
              <a:rPr lang="en-US" sz="1600" dirty="0" smtClean="0"/>
              <a:t>”(greater </a:t>
            </a:r>
            <a:r>
              <a:rPr lang="en-US" sz="1600" dirty="0"/>
              <a:t>than </a:t>
            </a:r>
            <a:r>
              <a:rPr lang="en-US" sz="1600" dirty="0" smtClean="0"/>
              <a:t>1cm) </a:t>
            </a:r>
            <a:r>
              <a:rPr lang="en-US" sz="1600" dirty="0"/>
              <a:t>and mobile</a:t>
            </a:r>
            <a:endParaRPr lang="en-US" sz="1600" b="0" dirty="0"/>
          </a:p>
          <a:p>
            <a:pPr marL="347472" indent="-285750">
              <a:buFont typeface="Arial" panose="020B0604020202020204" pitchFamily="34" charset="0"/>
              <a:buChar char="•"/>
            </a:pPr>
            <a:r>
              <a:rPr lang="en-US" sz="1900" b="0" i="1" dirty="0"/>
              <a:t>H. capsulatum </a:t>
            </a:r>
            <a:r>
              <a:rPr lang="en-US" sz="1900" b="0" dirty="0"/>
              <a:t>is a rare </a:t>
            </a:r>
            <a:r>
              <a:rPr lang="en-US" sz="1900" b="0" dirty="0">
                <a:solidFill>
                  <a:srgbClr val="FF0000"/>
                </a:solidFill>
              </a:rPr>
              <a:t>causative agent of endocarditis </a:t>
            </a:r>
            <a:r>
              <a:rPr lang="en-US" sz="1900" b="0" dirty="0"/>
              <a:t>with devastating implications if the diagnosis is </a:t>
            </a:r>
            <a:r>
              <a:rPr lang="en-US" sz="1900" b="0" dirty="0" smtClean="0"/>
              <a:t>delayed (5,6)</a:t>
            </a:r>
          </a:p>
          <a:p>
            <a:pPr marL="347472" indent="-285750">
              <a:buFont typeface="Arial" panose="020B0604020202020204" pitchFamily="34" charset="0"/>
              <a:buChar char="•"/>
            </a:pPr>
            <a:r>
              <a:rPr lang="en-US" sz="1900" b="0" dirty="0" smtClean="0"/>
              <a:t>Growth </a:t>
            </a:r>
            <a:r>
              <a:rPr lang="en-US" sz="1900" b="0" dirty="0"/>
              <a:t>of </a:t>
            </a:r>
            <a:r>
              <a:rPr lang="en-US" sz="1900" b="0" i="1" dirty="0"/>
              <a:t>H. capsulatum </a:t>
            </a:r>
            <a:r>
              <a:rPr lang="en-US" sz="1900" b="0" dirty="0"/>
              <a:t>in culture is slow (up to four </a:t>
            </a:r>
            <a:r>
              <a:rPr lang="en-US" sz="1900" b="0" dirty="0" smtClean="0"/>
              <a:t>weeks) and </a:t>
            </a:r>
            <a:r>
              <a:rPr lang="en-US" sz="1900" b="0" dirty="0"/>
              <a:t>variable depending on the fungal burden </a:t>
            </a:r>
            <a:r>
              <a:rPr lang="en-US" sz="1900" b="0" dirty="0" smtClean="0"/>
              <a:t>(4,5,6)</a:t>
            </a:r>
          </a:p>
          <a:p>
            <a:pPr marL="635000" lvl="4" indent="-171450">
              <a:buClrTx/>
            </a:pPr>
            <a:r>
              <a:rPr lang="en-US" sz="1600" dirty="0" smtClean="0"/>
              <a:t>Increased use of urine and serum antigen detection and molecular identification  improve timely detection</a:t>
            </a:r>
            <a:endParaRPr lang="en-US" sz="1600" b="0" dirty="0" smtClean="0"/>
          </a:p>
          <a:p>
            <a:pPr marL="347472" lvl="1"/>
            <a:r>
              <a:rPr lang="en-US" sz="1600" dirty="0" smtClean="0"/>
              <a:t> </a:t>
            </a:r>
            <a:endParaRPr lang="en-US" sz="1600" b="0" dirty="0"/>
          </a:p>
        </p:txBody>
      </p:sp>
      <p:sp>
        <p:nvSpPr>
          <p:cNvPr id="3" name="Rectangle 2"/>
          <p:cNvSpPr/>
          <p:nvPr/>
        </p:nvSpPr>
        <p:spPr>
          <a:xfrm>
            <a:off x="648179" y="4929706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EHJ-CR-D-18-00167</a:t>
            </a:r>
          </a:p>
        </p:txBody>
      </p:sp>
    </p:spTree>
    <p:extLst>
      <p:ext uri="{BB962C8B-B14F-4D97-AF65-F5344CB8AC3E}">
        <p14:creationId xmlns:p14="http://schemas.microsoft.com/office/powerpoint/2010/main" val="34960041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>
            <a:normAutofit/>
          </a:bodyPr>
          <a:lstStyle/>
          <a:p>
            <a:r>
              <a:rPr lang="en-GB" sz="3600" b="0" dirty="0" smtClean="0"/>
              <a:t>Discussion</a:t>
            </a:r>
            <a:endParaRPr lang="en-GB" sz="3600" b="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15474-9A8A-469E-9DC0-A1D69AB524A6}" type="slidenum">
              <a:rPr lang="en-GB" smtClean="0"/>
              <a:t>9</a:t>
            </a:fld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971999" y="1224000"/>
            <a:ext cx="7385347" cy="3168000"/>
          </a:xfrm>
        </p:spPr>
        <p:txBody>
          <a:bodyPr>
            <a:norm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800" b="0" dirty="0" smtClean="0"/>
              <a:t>Current </a:t>
            </a:r>
            <a:r>
              <a:rPr lang="en-US" sz="1800" b="0" dirty="0"/>
              <a:t>guidelines recommend a two- phase approach to the </a:t>
            </a:r>
            <a:r>
              <a:rPr lang="en-US" sz="1800" b="0" dirty="0" smtClean="0"/>
              <a:t>management of fungal IE (1)</a:t>
            </a:r>
          </a:p>
          <a:p>
            <a:pPr marL="645750" lvl="3" indent="-285750">
              <a:buClrTx/>
            </a:pPr>
            <a:r>
              <a:rPr lang="en-US" dirty="0"/>
              <a:t>P</a:t>
            </a:r>
            <a:r>
              <a:rPr lang="en-US" sz="1800" b="0" dirty="0" smtClean="0"/>
              <a:t>arenteral </a:t>
            </a:r>
            <a:r>
              <a:rPr lang="en-US" sz="1800" b="0" dirty="0"/>
              <a:t>antifungal </a:t>
            </a:r>
            <a:r>
              <a:rPr lang="en-US" sz="1800" b="0" dirty="0" smtClean="0"/>
              <a:t>agent</a:t>
            </a:r>
            <a:r>
              <a:rPr lang="en-US" sz="1800" b="0" dirty="0"/>
              <a:t> </a:t>
            </a:r>
            <a:r>
              <a:rPr lang="en-US" sz="1800" b="0" dirty="0" smtClean="0"/>
              <a:t>with an amphotericin </a:t>
            </a:r>
            <a:r>
              <a:rPr lang="en-US" sz="1800" b="0" dirty="0"/>
              <a:t>B–containing </a:t>
            </a:r>
            <a:r>
              <a:rPr lang="en-US" sz="1800" b="0" dirty="0" smtClean="0"/>
              <a:t>product</a:t>
            </a:r>
            <a:endParaRPr lang="en-US" dirty="0"/>
          </a:p>
          <a:p>
            <a:pPr marL="645750" lvl="3" indent="-285750">
              <a:buClrTx/>
            </a:pPr>
            <a:r>
              <a:rPr lang="en-US" sz="1800" b="0" dirty="0" smtClean="0"/>
              <a:t>Fungal endocarditis require surgery for definitive treatment</a:t>
            </a:r>
          </a:p>
          <a:p>
            <a:pPr marL="285750" lvl="3" indent="-285750">
              <a:buClrTx/>
            </a:pPr>
            <a:r>
              <a:rPr lang="en-US" dirty="0" smtClean="0"/>
              <a:t>Without </a:t>
            </a:r>
            <a:r>
              <a:rPr lang="en-US" dirty="0"/>
              <a:t>appropriate treatment </a:t>
            </a:r>
            <a:r>
              <a:rPr lang="en-US" i="1" dirty="0"/>
              <a:t>Histoplasma </a:t>
            </a:r>
            <a:r>
              <a:rPr lang="en-US" dirty="0"/>
              <a:t>endocarditis is a uniformly fatal </a:t>
            </a:r>
            <a:r>
              <a:rPr lang="en-US" dirty="0" smtClean="0"/>
              <a:t>infection (1,7)</a:t>
            </a:r>
            <a:endParaRPr lang="en-US" dirty="0"/>
          </a:p>
          <a:p>
            <a:pPr marL="645750" lvl="3" indent="-285750"/>
            <a:endParaRPr lang="en-GB" sz="1800" b="0" dirty="0"/>
          </a:p>
        </p:txBody>
      </p:sp>
      <p:sp>
        <p:nvSpPr>
          <p:cNvPr id="6" name="Rectangle 5"/>
          <p:cNvSpPr/>
          <p:nvPr/>
        </p:nvSpPr>
        <p:spPr>
          <a:xfrm>
            <a:off x="683574" y="4943193"/>
            <a:ext cx="1401346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00" dirty="0"/>
              <a:t>EHJ-CR-D-18-00167</a:t>
            </a:r>
          </a:p>
        </p:txBody>
      </p:sp>
    </p:spTree>
    <p:extLst>
      <p:ext uri="{BB962C8B-B14F-4D97-AF65-F5344CB8AC3E}">
        <p14:creationId xmlns:p14="http://schemas.microsoft.com/office/powerpoint/2010/main" val="1514158967"/>
      </p:ext>
    </p:extLst>
  </p:cSld>
  <p:clrMapOvr>
    <a:masterClrMapping/>
  </p:clrMapOvr>
  <p:transition spd="med">
    <p:push dir="u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overs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/>
      <a:bodyPr vert="horz" wrap="none" lIns="0" tIns="0" rIns="0" bIns="0" rtlCol="0" anchor="t">
        <a:normAutofit/>
      </a:bodyPr>
      <a:lstStyle>
        <a:defPPr>
          <a:defRPr dirty="0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Main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Block colour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Image divider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Intro content slide master">
  <a:themeElements>
    <a:clrScheme name="ESC - European Heart Journal">
      <a:dk1>
        <a:srgbClr val="080808"/>
      </a:dk1>
      <a:lt1>
        <a:srgbClr val="FFFFFF"/>
      </a:lt1>
      <a:dk2>
        <a:srgbClr val="E96076"/>
      </a:dk2>
      <a:lt2>
        <a:srgbClr val="878787"/>
      </a:lt2>
      <a:accent1>
        <a:srgbClr val="AE1022"/>
      </a:accent1>
      <a:accent2>
        <a:srgbClr val="EF7918"/>
      </a:accent2>
      <a:accent3>
        <a:srgbClr val="FBB800"/>
      </a:accent3>
      <a:accent4>
        <a:srgbClr val="D0D0D0"/>
      </a:accent4>
      <a:accent5>
        <a:srgbClr val="DEDEDE"/>
      </a:accent5>
      <a:accent6>
        <a:srgbClr val="EBEBEB"/>
      </a:accent6>
      <a:hlink>
        <a:srgbClr val="E96076"/>
      </a:hlink>
      <a:folHlink>
        <a:srgbClr val="E96076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1679</TotalTime>
  <Words>1133</Words>
  <Application>Microsoft Office PowerPoint</Application>
  <PresentationFormat>On-screen Show (16:9)</PresentationFormat>
  <Paragraphs>134</Paragraphs>
  <Slides>11</Slides>
  <Notes>3</Notes>
  <HiddenSlides>0</HiddenSlides>
  <MMClips>3</MMClips>
  <ScaleCrop>false</ScaleCrop>
  <HeadingPairs>
    <vt:vector size="4" baseType="variant">
      <vt:variant>
        <vt:lpstr>Theme</vt:lpstr>
      </vt:variant>
      <vt:variant>
        <vt:i4>5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Covers slide master</vt:lpstr>
      <vt:lpstr>Main content slide master</vt:lpstr>
      <vt:lpstr>Block colour divider slide master</vt:lpstr>
      <vt:lpstr>Image divider slide master</vt:lpstr>
      <vt:lpstr>Intro content slide master</vt:lpstr>
      <vt:lpstr> Case Report of Histoplasma capsulatum Prosthetic Valve Endocarditis – An Extremely Rare Presentation with Characteristic Findings (EHJ-CR-D-18-00167) </vt:lpstr>
      <vt:lpstr>Introduction</vt:lpstr>
      <vt:lpstr>Case Presentation History and Examination Findings</vt:lpstr>
      <vt:lpstr>Case Presentation Investigations</vt:lpstr>
      <vt:lpstr>Case Presentation Investigations</vt:lpstr>
      <vt:lpstr>Case Presentation Investigations</vt:lpstr>
      <vt:lpstr>Case Presentation Management</vt:lpstr>
      <vt:lpstr>Discussion </vt:lpstr>
      <vt:lpstr>Discussion</vt:lpstr>
      <vt:lpstr>Learning Points</vt:lpstr>
      <vt:lpstr>References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Presentation: 1 October 2017</dc:title>
  <dc:creator>Mark Arnold</dc:creator>
  <cp:lastModifiedBy>Rosalyn O Adigun</cp:lastModifiedBy>
  <cp:revision>109</cp:revision>
  <cp:lastPrinted>2018-09-24T21:52:04Z</cp:lastPrinted>
  <dcterms:created xsi:type="dcterms:W3CDTF">2017-10-02T09:19:02Z</dcterms:created>
  <dcterms:modified xsi:type="dcterms:W3CDTF">2019-06-20T22:52:02Z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NewReviewCycle">
    <vt:lpwstr/>
  </property>
</Properties>
</file>