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6"/>
  </p:notesMasterIdLst>
  <p:handoutMasterIdLst>
    <p:handoutMasterId r:id="rId17"/>
  </p:handoutMasterIdLst>
  <p:sldIdLst>
    <p:sldId id="260" r:id="rId6"/>
    <p:sldId id="262" r:id="rId7"/>
    <p:sldId id="263" r:id="rId8"/>
    <p:sldId id="264" r:id="rId9"/>
    <p:sldId id="271" r:id="rId10"/>
    <p:sldId id="265" r:id="rId11"/>
    <p:sldId id="266" r:id="rId12"/>
    <p:sldId id="273" r:id="rId13"/>
    <p:sldId id="272" r:id="rId14"/>
    <p:sldId id="270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52" autoAdjust="0"/>
    <p:restoredTop sz="94660"/>
  </p:normalViewPr>
  <p:slideViewPr>
    <p:cSldViewPr snapToGrid="0" showGuides="1">
      <p:cViewPr varScale="1">
        <p:scale>
          <a:sx n="121" d="100"/>
          <a:sy n="121" d="100"/>
        </p:scale>
        <p:origin x="-520" y="-104"/>
      </p:cViewPr>
      <p:guideLst>
        <p:guide orient="horz" pos="1459"/>
        <p:guide pos="38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19/07/01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19/07/01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 smtClean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 smtClean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 smtClean="0"/>
              <a:t>Month and year of presentation (e.g. ‘October 2017’)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xmlns:p14="http://schemas.microsoft.com/office/powerpoint/2010/main"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xmlns:p14="http://schemas.microsoft.com/office/powerpoint/2010/main"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3.xml"/><Relationship Id="rId3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theme" Target="../theme/theme4.xm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3492199"/>
            <a:ext cx="6120680" cy="534428"/>
          </a:xfrm>
        </p:spPr>
        <p:txBody>
          <a:bodyPr>
            <a:normAutofit fontScale="90000"/>
          </a:bodyPr>
          <a:lstStyle/>
          <a:p>
            <a:r>
              <a:rPr lang="en-GB" altLang="ja-JP" dirty="0"/>
              <a:t>Immunosuppressive therapy to reduce mitral regurgitation in </a:t>
            </a:r>
            <a:r>
              <a:rPr lang="en-GB" altLang="ja-JP" dirty="0" err="1"/>
              <a:t>Libman</a:t>
            </a:r>
            <a:r>
              <a:rPr lang="en-GB" altLang="ja-JP" dirty="0"/>
              <a:t>-Sacks endocarditis: a case report</a:t>
            </a:r>
            <a:endParaRPr lang="ja-JP" altLang="ja-JP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mr-IN" dirty="0"/>
              <a:t>EHJ-CR-D-19-00086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References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EHJ-CR-D-19-00086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007545" y="987688"/>
            <a:ext cx="7364918" cy="3605648"/>
          </a:xfrm>
        </p:spPr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altLang="ja-JP" sz="1600" b="0" dirty="0" err="1"/>
              <a:t>Libman</a:t>
            </a:r>
            <a:r>
              <a:rPr lang="en-US" altLang="ja-JP" sz="1600" b="0" dirty="0"/>
              <a:t> E, Sacks B. A hitherto </a:t>
            </a:r>
            <a:r>
              <a:rPr lang="en-US" altLang="ja-JP" sz="1600" b="0" dirty="0" err="1"/>
              <a:t>undescribed</a:t>
            </a:r>
            <a:r>
              <a:rPr lang="en-US" altLang="ja-JP" sz="1600" b="0" dirty="0"/>
              <a:t> form of </a:t>
            </a:r>
            <a:r>
              <a:rPr lang="en-US" altLang="ja-JP" sz="1600" b="0" dirty="0" err="1"/>
              <a:t>valvular</a:t>
            </a:r>
            <a:r>
              <a:rPr lang="en-US" altLang="ja-JP" sz="1600" b="0" dirty="0"/>
              <a:t> and mural endocarditis. Arch Intern Med 1924;33:701–737.</a:t>
            </a:r>
            <a:endParaRPr lang="ja-JP" altLang="ja-JP" sz="1600" b="0" dirty="0"/>
          </a:p>
          <a:p>
            <a:pPr marL="342900" lvl="0" indent="-342900">
              <a:buFont typeface="+mj-lt"/>
              <a:buAutoNum type="arabicPeriod"/>
            </a:pPr>
            <a:r>
              <a:rPr lang="en-US" altLang="ja-JP" sz="1600" b="0" dirty="0" err="1"/>
              <a:t>Hachiya</a:t>
            </a:r>
            <a:r>
              <a:rPr lang="en-US" altLang="ja-JP" sz="1600" b="0" dirty="0"/>
              <a:t> K, </a:t>
            </a:r>
            <a:r>
              <a:rPr lang="en-US" altLang="ja-JP" sz="1600" b="0" dirty="0" err="1"/>
              <a:t>Wakami</a:t>
            </a:r>
            <a:r>
              <a:rPr lang="en-US" altLang="ja-JP" sz="1600" b="0" dirty="0"/>
              <a:t> K, </a:t>
            </a:r>
            <a:r>
              <a:rPr lang="en-US" altLang="ja-JP" sz="1600" b="0" dirty="0" err="1"/>
              <a:t>Tani</a:t>
            </a:r>
            <a:r>
              <a:rPr lang="en-US" altLang="ja-JP" sz="1600" b="0" dirty="0"/>
              <a:t> T, Yoshida A, Suzuki S, </a:t>
            </a:r>
            <a:r>
              <a:rPr lang="en-US" altLang="ja-JP" sz="1600" b="0" dirty="0" err="1"/>
              <a:t>Suda</a:t>
            </a:r>
            <a:r>
              <a:rPr lang="en-US" altLang="ja-JP" sz="1600" b="0" dirty="0"/>
              <a:t> H, </a:t>
            </a:r>
            <a:r>
              <a:rPr lang="en-US" altLang="ja-JP" sz="1600" b="0" dirty="0" err="1"/>
              <a:t>Ohte</a:t>
            </a:r>
            <a:r>
              <a:rPr lang="en-US" altLang="ja-JP" sz="1600" b="0" dirty="0"/>
              <a:t> N. Double-valve replacement for mitral and aortic regurgitation in a patient with </a:t>
            </a:r>
            <a:r>
              <a:rPr lang="en-US" altLang="ja-JP" sz="1600" b="0" dirty="0" err="1"/>
              <a:t>Libman</a:t>
            </a:r>
            <a:r>
              <a:rPr lang="en-US" altLang="ja-JP" sz="1600" b="0" dirty="0"/>
              <a:t>-Sacks endocarditis. Intern Med 2014;53:1769-1773.</a:t>
            </a:r>
            <a:endParaRPr lang="ja-JP" altLang="ja-JP" sz="1600" b="0" dirty="0"/>
          </a:p>
          <a:p>
            <a:pPr marL="342900" lvl="0" indent="-342900">
              <a:buFont typeface="+mj-lt"/>
              <a:buAutoNum type="arabicPeriod"/>
            </a:pPr>
            <a:r>
              <a:rPr lang="en-US" altLang="ja-JP" sz="1600" b="0" dirty="0"/>
              <a:t>Morin AM, Boyer AS, </a:t>
            </a:r>
            <a:r>
              <a:rPr lang="en-US" altLang="ja-JP" sz="1600" b="0" dirty="0" err="1"/>
              <a:t>Nataf</a:t>
            </a:r>
            <a:r>
              <a:rPr lang="en-US" altLang="ja-JP" sz="1600" b="0" dirty="0"/>
              <a:t> P, </a:t>
            </a:r>
            <a:r>
              <a:rPr lang="en-US" altLang="ja-JP" sz="1600" b="0" dirty="0" err="1"/>
              <a:t>Gandjbakhch</a:t>
            </a:r>
            <a:r>
              <a:rPr lang="en-US" altLang="ja-JP" sz="1600" b="0" dirty="0"/>
              <a:t> I. Mitral insufficiency caused by systemic lupus </a:t>
            </a:r>
            <a:r>
              <a:rPr lang="en-US" altLang="ja-JP" sz="1600" b="0" dirty="0" err="1"/>
              <a:t>erythematosus</a:t>
            </a:r>
            <a:r>
              <a:rPr lang="en-US" altLang="ja-JP" sz="1600" b="0" dirty="0"/>
              <a:t> requiring valve replacement: three case reports and a review of the literature. </a:t>
            </a:r>
            <a:r>
              <a:rPr lang="en-US" altLang="ja-JP" sz="1600" b="0" dirty="0" err="1"/>
              <a:t>Thorac</a:t>
            </a:r>
            <a:r>
              <a:rPr lang="en-US" altLang="ja-JP" sz="1600" b="0" dirty="0"/>
              <a:t> </a:t>
            </a:r>
            <a:r>
              <a:rPr lang="en-US" altLang="ja-JP" sz="1600" b="0" dirty="0" err="1"/>
              <a:t>Cardiovasc</a:t>
            </a:r>
            <a:r>
              <a:rPr lang="en-US" altLang="ja-JP" sz="1600" b="0" dirty="0"/>
              <a:t> </a:t>
            </a:r>
            <a:r>
              <a:rPr lang="en-US" altLang="ja-JP" sz="1600" b="0" dirty="0" err="1"/>
              <a:t>Surg</a:t>
            </a:r>
            <a:r>
              <a:rPr lang="en-US" altLang="ja-JP" sz="1600" b="0" dirty="0"/>
              <a:t> 1996;44:313-6</a:t>
            </a:r>
            <a:r>
              <a:rPr lang="en-US" altLang="ja-JP" sz="1600" b="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b="0" dirty="0" err="1"/>
              <a:t>Chartash</a:t>
            </a:r>
            <a:r>
              <a:rPr lang="en-US" altLang="ja-JP" sz="1600" b="0" dirty="0"/>
              <a:t> EK, </a:t>
            </a:r>
            <a:r>
              <a:rPr lang="en-US" altLang="ja-JP" sz="1600" b="0" dirty="0" err="1"/>
              <a:t>Lans</a:t>
            </a:r>
            <a:r>
              <a:rPr lang="en-US" altLang="ja-JP" sz="1600" b="0" dirty="0"/>
              <a:t> DM, Paget SA, </a:t>
            </a:r>
            <a:r>
              <a:rPr lang="en-US" altLang="ja-JP" sz="1600" b="0" dirty="0" err="1"/>
              <a:t>Qamar</a:t>
            </a:r>
            <a:r>
              <a:rPr lang="en-US" altLang="ja-JP" sz="1600" b="0" dirty="0"/>
              <a:t> T, </a:t>
            </a:r>
            <a:r>
              <a:rPr lang="en-US" altLang="ja-JP" sz="1600" b="0" dirty="0" err="1"/>
              <a:t>Lockshin</a:t>
            </a:r>
            <a:r>
              <a:rPr lang="en-US" altLang="ja-JP" sz="1600" b="0" dirty="0"/>
              <a:t> MD. Aortic insufficiency and mitral regurgitation in patients with systemic lupus </a:t>
            </a:r>
            <a:r>
              <a:rPr lang="en-US" altLang="ja-JP" sz="1600" b="0" dirty="0" err="1"/>
              <a:t>erythematosus</a:t>
            </a:r>
            <a:r>
              <a:rPr lang="en-US" altLang="ja-JP" sz="1600" b="0" dirty="0"/>
              <a:t> and the </a:t>
            </a:r>
            <a:r>
              <a:rPr lang="en-US" altLang="ja-JP" sz="1600" b="0" dirty="0" err="1"/>
              <a:t>antiphospholipid</a:t>
            </a:r>
            <a:r>
              <a:rPr lang="en-US" altLang="ja-JP" sz="1600" b="0" dirty="0"/>
              <a:t> syndrome. Am J Med 1989;86:407–12.</a:t>
            </a:r>
            <a:endParaRPr lang="ja-JP" altLang="ja-JP" sz="1600" b="0" dirty="0"/>
          </a:p>
          <a:p>
            <a:pPr marL="342900" indent="-342900">
              <a:buFont typeface="+mj-lt"/>
              <a:buAutoNum type="arabicPeriod"/>
            </a:pPr>
            <a:r>
              <a:rPr lang="en-US" altLang="ja-JP" sz="1600" b="0" dirty="0" err="1" smtClean="0"/>
              <a:t>Hojnik</a:t>
            </a:r>
            <a:r>
              <a:rPr lang="en-US" altLang="ja-JP" sz="1600" b="0" dirty="0" smtClean="0"/>
              <a:t> </a:t>
            </a:r>
            <a:r>
              <a:rPr lang="en-US" altLang="ja-JP" sz="1600" b="0" dirty="0"/>
              <a:t>M, George J, </a:t>
            </a:r>
            <a:r>
              <a:rPr lang="en-US" altLang="ja-JP" sz="1600" b="0" dirty="0" err="1"/>
              <a:t>Ziporen</a:t>
            </a:r>
            <a:r>
              <a:rPr lang="en-US" altLang="ja-JP" sz="1600" b="0" dirty="0"/>
              <a:t> L, </a:t>
            </a:r>
            <a:r>
              <a:rPr lang="en-US" altLang="ja-JP" sz="1600" b="0" dirty="0" err="1"/>
              <a:t>Shoenfeld</a:t>
            </a:r>
            <a:r>
              <a:rPr lang="en-US" altLang="ja-JP" sz="1600" b="0" dirty="0"/>
              <a:t> Y. Heart involvement (</a:t>
            </a:r>
            <a:r>
              <a:rPr lang="en-US" altLang="ja-JP" sz="1600" b="0" dirty="0" err="1"/>
              <a:t>Libman</a:t>
            </a:r>
            <a:r>
              <a:rPr lang="en-US" altLang="ja-JP" sz="1600" b="0" dirty="0"/>
              <a:t> Sacks endocarditis) in the </a:t>
            </a:r>
            <a:r>
              <a:rPr lang="en-US" altLang="ja-JP" sz="1600" b="0" dirty="0" err="1"/>
              <a:t>antiphospholipid</a:t>
            </a:r>
            <a:r>
              <a:rPr lang="en-US" altLang="ja-JP" sz="1600" b="0" dirty="0"/>
              <a:t> syndrome. Circulation 1996;93:1579–87.</a:t>
            </a:r>
            <a:r>
              <a:rPr lang="ja-JP" altLang="ja-JP" sz="1600" b="0" dirty="0"/>
              <a:t> </a:t>
            </a:r>
            <a:endParaRPr lang="en-US" altLang="ja-JP" sz="1600" b="0" dirty="0" smtClean="0"/>
          </a:p>
          <a:p>
            <a:pPr marL="342900" indent="-342900">
              <a:buFont typeface="+mj-lt"/>
              <a:buAutoNum type="arabicPeriod"/>
            </a:pP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Introduction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EHJ-CR-D-19-00086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7248119" cy="3168000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GB" b="0" dirty="0" err="1" smtClean="0"/>
              <a:t>Libman</a:t>
            </a:r>
            <a:r>
              <a:rPr lang="en-GB" b="0" dirty="0" smtClean="0"/>
              <a:t>-Sacks endocarditis </a:t>
            </a:r>
            <a:r>
              <a:rPr lang="en-GB" b="0" dirty="0"/>
              <a:t>i</a:t>
            </a:r>
            <a:r>
              <a:rPr lang="en-GB" b="0" dirty="0" smtClean="0"/>
              <a:t>s </a:t>
            </a:r>
            <a:r>
              <a:rPr lang="en-GB" b="0" dirty="0" err="1" smtClean="0"/>
              <a:t>characteri</a:t>
            </a:r>
            <a:r>
              <a:rPr lang="en-US" altLang="ja-JP" b="0" dirty="0" smtClean="0"/>
              <a:t>s</a:t>
            </a:r>
            <a:r>
              <a:rPr lang="en-GB" b="0" dirty="0" err="1" smtClean="0"/>
              <a:t>ed</a:t>
            </a:r>
            <a:r>
              <a:rPr lang="en-GB" b="0" dirty="0" smtClean="0"/>
              <a:t> by non-bacterial </a:t>
            </a:r>
            <a:r>
              <a:rPr lang="en-GB" b="0" dirty="0" err="1" smtClean="0"/>
              <a:t>vegetations</a:t>
            </a:r>
            <a:r>
              <a:rPr lang="en-GB" b="0" dirty="0" smtClean="0"/>
              <a:t> with systemic lupus </a:t>
            </a:r>
            <a:r>
              <a:rPr lang="en-GB" b="0" dirty="0" err="1" smtClean="0"/>
              <a:t>erythematosus</a:t>
            </a:r>
            <a:r>
              <a:rPr lang="ja-JP" altLang="en-US" b="0" dirty="0" smtClean="0"/>
              <a:t> </a:t>
            </a:r>
            <a:r>
              <a:rPr lang="en-US" altLang="ja-JP" b="0" dirty="0" smtClean="0"/>
              <a:t>(SLE)</a:t>
            </a:r>
            <a:r>
              <a:rPr lang="en-GB" b="0" dirty="0" smtClean="0"/>
              <a:t>.</a:t>
            </a:r>
            <a:r>
              <a:rPr lang="en-GB" b="0" baseline="30000" dirty="0" smtClean="0"/>
              <a:t>1</a:t>
            </a:r>
          </a:p>
          <a:p>
            <a:pPr marL="342900" indent="-342900">
              <a:buFont typeface="Arial"/>
              <a:buChar char="•"/>
            </a:pPr>
            <a:endParaRPr lang="en-GB" b="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b="0" dirty="0"/>
              <a:t>I</a:t>
            </a:r>
            <a:r>
              <a:rPr lang="en-US" altLang="ja-JP" b="0" dirty="0" smtClean="0"/>
              <a:t>mprovement </a:t>
            </a:r>
            <a:r>
              <a:rPr lang="en-US" altLang="ja-JP" b="0" dirty="0"/>
              <a:t>of </a:t>
            </a:r>
            <a:r>
              <a:rPr lang="en-US" altLang="ja-JP" b="0" dirty="0" err="1"/>
              <a:t>Libman</a:t>
            </a:r>
            <a:r>
              <a:rPr lang="en-US" altLang="ja-JP" b="0" dirty="0"/>
              <a:t>-Sacks endocarditis-related mitral regurgitation (MR) after </a:t>
            </a:r>
            <a:r>
              <a:rPr lang="en-US" altLang="ja-JP" b="0" dirty="0" smtClean="0"/>
              <a:t>valve surgery has been reported</a:t>
            </a:r>
            <a:r>
              <a:rPr lang="en-GB" b="0" dirty="0" smtClean="0"/>
              <a:t>.</a:t>
            </a:r>
            <a:r>
              <a:rPr lang="en-GB" b="0" baseline="30000" dirty="0" smtClean="0"/>
              <a:t>2, 3</a:t>
            </a:r>
          </a:p>
          <a:p>
            <a:pPr marL="342900" indent="-342900">
              <a:buFont typeface="Arial"/>
              <a:buChar char="•"/>
            </a:pPr>
            <a:endParaRPr lang="en-GB" b="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b="0" dirty="0" smtClean="0"/>
              <a:t>There are no existing reports in the literature on the effectiveness of immunosuppressive therapy against </a:t>
            </a:r>
            <a:r>
              <a:rPr lang="en-US" altLang="ja-JP" b="0" dirty="0" err="1" smtClean="0"/>
              <a:t>Libman</a:t>
            </a:r>
            <a:r>
              <a:rPr lang="en-US" altLang="ja-JP" b="0" dirty="0" smtClean="0"/>
              <a:t>-Sacks endocarditis-related </a:t>
            </a:r>
            <a:r>
              <a:rPr lang="en-US" altLang="ja-JP" b="0" dirty="0" err="1" smtClean="0"/>
              <a:t>valvular</a:t>
            </a:r>
            <a:r>
              <a:rPr lang="en-US" altLang="ja-JP" b="0" dirty="0" smtClean="0"/>
              <a:t> changes.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b="0" dirty="0" smtClean="0"/>
              <a:t>History and Examination Findings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EHJ-CR-D-19-00086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4200" y="1369768"/>
            <a:ext cx="7097745" cy="3168000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altLang="ja-JP" b="0" dirty="0"/>
              <a:t>A 67-year-</a:t>
            </a:r>
            <a:r>
              <a:rPr lang="en-US" altLang="ja-JP" b="0" dirty="0" smtClean="0"/>
              <a:t>old woman was </a:t>
            </a:r>
            <a:r>
              <a:rPr lang="en-US" altLang="ja-JP" b="0" dirty="0"/>
              <a:t>emergently admitted to our hospital </a:t>
            </a:r>
            <a:r>
              <a:rPr lang="en-US" altLang="ja-JP" b="0" dirty="0" smtClean="0"/>
              <a:t>due</a:t>
            </a:r>
            <a:r>
              <a:rPr lang="ja-JP" altLang="en-US" b="0" dirty="0" smtClean="0"/>
              <a:t> </a:t>
            </a:r>
            <a:r>
              <a:rPr lang="en-US" altLang="ja-JP" b="0" dirty="0" smtClean="0"/>
              <a:t>to</a:t>
            </a:r>
            <a:r>
              <a:rPr lang="ja-JP" altLang="en-US" b="0" dirty="0" smtClean="0"/>
              <a:t> </a:t>
            </a:r>
            <a:r>
              <a:rPr lang="en-US" altLang="ja-JP" b="0" dirty="0" smtClean="0"/>
              <a:t>acutely </a:t>
            </a:r>
            <a:r>
              <a:rPr lang="en-US" altLang="ja-JP" b="0" dirty="0"/>
              <a:t>decompensated heart failure.</a:t>
            </a:r>
            <a:r>
              <a:rPr lang="ja-JP" altLang="ja-JP" b="0" dirty="0"/>
              <a:t> </a:t>
            </a:r>
            <a:endParaRPr lang="en-US" altLang="ja-JP" b="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b="0" dirty="0"/>
              <a:t>An electrocardiogram showed atrial fibrillation with rapid ventricular response.</a:t>
            </a:r>
            <a:r>
              <a:rPr lang="ja-JP" altLang="ja-JP" b="0" dirty="0"/>
              <a:t> </a:t>
            </a:r>
            <a:endParaRPr lang="en-US" altLang="ja-JP" b="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b="0" dirty="0"/>
              <a:t>A</a:t>
            </a:r>
            <a:r>
              <a:rPr lang="en-US" altLang="ja-JP" b="0" dirty="0" smtClean="0"/>
              <a:t> BNP value: 514 </a:t>
            </a:r>
            <a:r>
              <a:rPr lang="en-US" altLang="ja-JP" b="0" dirty="0" err="1"/>
              <a:t>pg</a:t>
            </a:r>
            <a:r>
              <a:rPr lang="en-US" altLang="ja-JP" b="0" dirty="0"/>
              <a:t>/mL, </a:t>
            </a:r>
            <a:r>
              <a:rPr lang="en-US" altLang="ja-JP" b="0" dirty="0" err="1"/>
              <a:t>haemoglobin</a:t>
            </a:r>
            <a:r>
              <a:rPr lang="en-US" altLang="ja-JP" b="0" dirty="0"/>
              <a:t> </a:t>
            </a:r>
            <a:r>
              <a:rPr lang="en-US" altLang="ja-JP" b="0" dirty="0" smtClean="0"/>
              <a:t>level: 99 </a:t>
            </a:r>
            <a:r>
              <a:rPr lang="en-US" altLang="ja-JP" b="0" dirty="0"/>
              <a:t>g</a:t>
            </a:r>
            <a:r>
              <a:rPr lang="en-US" altLang="ja-JP" b="0" dirty="0" smtClean="0"/>
              <a:t>/L</a:t>
            </a:r>
            <a:r>
              <a:rPr lang="en-US" altLang="ja-JP" b="0" dirty="0"/>
              <a:t>, platelet </a:t>
            </a:r>
            <a:r>
              <a:rPr lang="en-US" altLang="ja-JP" b="0" dirty="0" smtClean="0"/>
              <a:t>count: 59,000 </a:t>
            </a:r>
            <a:r>
              <a:rPr lang="en-US" altLang="ja-JP" b="0" dirty="0"/>
              <a:t>/</a:t>
            </a:r>
            <a:r>
              <a:rPr lang="ja-JP" altLang="ja-JP" b="0" dirty="0"/>
              <a:t>μ</a:t>
            </a:r>
            <a:r>
              <a:rPr lang="en-US" altLang="ja-JP" b="0" dirty="0"/>
              <a:t>L and albumin </a:t>
            </a:r>
            <a:r>
              <a:rPr lang="en-US" altLang="ja-JP" b="0" dirty="0" smtClean="0"/>
              <a:t>level: </a:t>
            </a:r>
            <a:r>
              <a:rPr lang="en-US" altLang="ja-JP" b="0" dirty="0" smtClean="0"/>
              <a:t>24 </a:t>
            </a:r>
            <a:r>
              <a:rPr lang="en-US" altLang="ja-JP" b="0" dirty="0"/>
              <a:t>g</a:t>
            </a:r>
            <a:r>
              <a:rPr lang="en-US" altLang="ja-JP" b="0" dirty="0" smtClean="0"/>
              <a:t>/L</a:t>
            </a:r>
            <a:r>
              <a:rPr lang="en-US" altLang="ja-JP" b="0" dirty="0"/>
              <a:t>.</a:t>
            </a:r>
            <a:r>
              <a:rPr lang="ja-JP" altLang="ja-JP" b="0" dirty="0"/>
              <a:t> </a:t>
            </a:r>
            <a:endParaRPr lang="en-US" altLang="ja-JP" b="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b="0" dirty="0"/>
              <a:t>A chest X-ray showed severe pulmonary congestion with butterfly shadow and increased cardiothoracic ratio of 68%.</a:t>
            </a:r>
            <a:r>
              <a:rPr lang="ja-JP" altLang="ja-JP" b="0" dirty="0"/>
              <a:t>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br>
              <a:rPr lang="en-GB" sz="3600" b="0" dirty="0" smtClean="0"/>
            </a:br>
            <a:r>
              <a:rPr lang="en-GB" sz="2200" b="0" dirty="0" smtClean="0"/>
              <a:t>Investigations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altLang="ja-JP" dirty="0"/>
              <a:t>EHJ-CR-D-19-00086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6060" y="1263012"/>
            <a:ext cx="7361500" cy="2781374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b="0" dirty="0"/>
              <a:t>Transthoracic echocardiography</a:t>
            </a:r>
            <a:r>
              <a:rPr lang="ja-JP" altLang="ja-JP" b="0" dirty="0"/>
              <a:t> </a:t>
            </a:r>
            <a:r>
              <a:rPr lang="en-US" altLang="ja-JP" b="0" dirty="0" smtClean="0"/>
              <a:t>showed </a:t>
            </a:r>
            <a:r>
              <a:rPr lang="en-US" altLang="ja-JP" b="0" dirty="0"/>
              <a:t>preserved </a:t>
            </a:r>
            <a:r>
              <a:rPr lang="en-US" altLang="ja-JP" b="0" dirty="0" smtClean="0"/>
              <a:t>left ventricular ejection fraction and severe mitral regurgitation (MR).</a:t>
            </a:r>
          </a:p>
        </p:txBody>
      </p:sp>
      <p:pic>
        <p:nvPicPr>
          <p:cNvPr id="6" name="図 5" descr="Figure 1.t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11"/>
          <a:stretch/>
        </p:blipFill>
        <p:spPr>
          <a:xfrm>
            <a:off x="1978438" y="2007059"/>
            <a:ext cx="4851339" cy="245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br>
              <a:rPr lang="en-GB" sz="3600" b="0" dirty="0" smtClean="0"/>
            </a:br>
            <a:r>
              <a:rPr lang="en-GB" sz="2200" b="0" dirty="0" smtClean="0"/>
              <a:t>Investigations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EHJ-CR-D-19-00086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6059" y="1107719"/>
            <a:ext cx="7336191" cy="3019057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b="0" dirty="0" err="1"/>
              <a:t>Transoesophageal</a:t>
            </a:r>
            <a:r>
              <a:rPr lang="en-US" altLang="ja-JP" b="0" dirty="0"/>
              <a:t> </a:t>
            </a:r>
            <a:r>
              <a:rPr lang="en-US" altLang="ja-JP" b="0" dirty="0" smtClean="0"/>
              <a:t>echocardiography </a:t>
            </a:r>
            <a:r>
              <a:rPr lang="en-US" altLang="ja-JP" b="0" dirty="0"/>
              <a:t>elucidated the low-echoic thickening of medial edge of A2/P2 and lateral edge of A3/P3 with poor </a:t>
            </a:r>
            <a:r>
              <a:rPr lang="en-US" altLang="ja-JP" b="0" dirty="0" err="1" smtClean="0"/>
              <a:t>coaptation</a:t>
            </a:r>
            <a:r>
              <a:rPr lang="en-US" altLang="ja-JP" b="0" dirty="0" smtClean="0"/>
              <a:t>. (a)</a:t>
            </a:r>
          </a:p>
          <a:p>
            <a:pPr marL="342900" indent="-342900">
              <a:buFont typeface="Arial"/>
              <a:buChar char="•"/>
            </a:pPr>
            <a:r>
              <a:rPr lang="en-US" altLang="ja-JP" b="0" dirty="0" smtClean="0"/>
              <a:t>Local </a:t>
            </a:r>
            <a:r>
              <a:rPr lang="en-US" altLang="ja-JP" b="0" dirty="0" err="1" smtClean="0"/>
              <a:t>coaptation</a:t>
            </a:r>
            <a:r>
              <a:rPr lang="en-US" altLang="ja-JP" b="0" dirty="0" smtClean="0"/>
              <a:t> loss of mitral valve leaflets caused severe MR. (b)</a:t>
            </a:r>
            <a:endParaRPr lang="en-GB" b="0" dirty="0"/>
          </a:p>
        </p:txBody>
      </p:sp>
      <p:grpSp>
        <p:nvGrpSpPr>
          <p:cNvPr id="9" name="図形グループ 8"/>
          <p:cNvGrpSpPr/>
          <p:nvPr/>
        </p:nvGrpSpPr>
        <p:grpSpPr>
          <a:xfrm>
            <a:off x="1771950" y="2481289"/>
            <a:ext cx="5419213" cy="2028103"/>
            <a:chOff x="1106213" y="0"/>
            <a:chExt cx="8384636" cy="2773190"/>
          </a:xfrm>
        </p:grpSpPr>
        <p:pic>
          <p:nvPicPr>
            <p:cNvPr id="18" name="図 17" descr="nagatayouko_pre_2D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46" t="30418"/>
            <a:stretch/>
          </p:blipFill>
          <p:spPr>
            <a:xfrm>
              <a:off x="1106213" y="0"/>
              <a:ext cx="4917379" cy="2763380"/>
            </a:xfrm>
            <a:prstGeom prst="rect">
              <a:avLst/>
            </a:prstGeom>
          </p:spPr>
        </p:pic>
        <p:pic>
          <p:nvPicPr>
            <p:cNvPr id="19" name="図 18" descr="nagatayouko_pre_color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38" t="16743" r="11234" b="12854"/>
            <a:stretch/>
          </p:blipFill>
          <p:spPr>
            <a:xfrm>
              <a:off x="5998077" y="0"/>
              <a:ext cx="3492772" cy="2773190"/>
            </a:xfrm>
            <a:prstGeom prst="rect">
              <a:avLst/>
            </a:prstGeom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1191904" y="30575"/>
              <a:ext cx="349751" cy="639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ja-JP" dirty="0">
                  <a:solidFill>
                    <a:schemeClr val="bg1"/>
                  </a:solidFill>
                </a:rPr>
                <a:t>a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5998075" y="21223"/>
              <a:ext cx="611555" cy="63996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b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 flipH="1">
              <a:off x="4764066" y="926781"/>
              <a:ext cx="123469" cy="371586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 flipV="1">
              <a:off x="4580495" y="1487352"/>
              <a:ext cx="123469" cy="371586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4662997" y="1436178"/>
              <a:ext cx="1663703" cy="586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FF00"/>
                  </a:solidFill>
                  <a:latin typeface="+mj-lt"/>
                  <a:cs typeface="Times"/>
                </a:rPr>
                <a:t>5.04mm</a:t>
              </a:r>
              <a:endParaRPr kumimoji="1" lang="ja-JP" altLang="en-US" sz="1600" baseline="30000" dirty="0">
                <a:solidFill>
                  <a:srgbClr val="FFFF00"/>
                </a:solidFill>
                <a:latin typeface="+mj-lt"/>
                <a:cs typeface="Time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688814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b="0" dirty="0" smtClean="0"/>
              <a:t>Management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EHJ-CR-D-19-00086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6061" y="1338622"/>
            <a:ext cx="7336190" cy="3168000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altLang="ja-JP" b="0" dirty="0" smtClean="0"/>
              <a:t>Surgical </a:t>
            </a:r>
            <a:r>
              <a:rPr lang="en-US" altLang="ja-JP" b="0" dirty="0"/>
              <a:t>treatment was indicated </a:t>
            </a:r>
            <a:r>
              <a:rPr lang="en-US" altLang="ja-JP" b="0" dirty="0" smtClean="0"/>
              <a:t>for severe symptomatic </a:t>
            </a:r>
            <a:r>
              <a:rPr lang="en-US" altLang="ja-JP" b="0" dirty="0"/>
              <a:t>MR with preserved e</a:t>
            </a:r>
            <a:r>
              <a:rPr lang="en-US" altLang="ja-JP" b="0" dirty="0" smtClean="0"/>
              <a:t>jection</a:t>
            </a:r>
            <a:r>
              <a:rPr lang="ja-JP" altLang="en-US" b="0" dirty="0" smtClean="0"/>
              <a:t> </a:t>
            </a:r>
            <a:r>
              <a:rPr lang="en-US" altLang="ja-JP" b="0" dirty="0" smtClean="0"/>
              <a:t>fraction.</a:t>
            </a:r>
            <a:r>
              <a:rPr lang="ja-JP" altLang="ja-JP" b="0" dirty="0" smtClean="0"/>
              <a:t> </a:t>
            </a:r>
            <a:endParaRPr lang="en-US" altLang="ja-JP" b="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b="0" dirty="0" smtClean="0"/>
              <a:t>However, photosensitivity,  </a:t>
            </a:r>
            <a:r>
              <a:rPr lang="en-US" altLang="ja-JP" b="0" dirty="0" err="1" smtClean="0"/>
              <a:t>livedo</a:t>
            </a:r>
            <a:r>
              <a:rPr lang="en-US" altLang="ja-JP" b="0" dirty="0" smtClean="0"/>
              <a:t> </a:t>
            </a:r>
            <a:r>
              <a:rPr lang="en-US" altLang="ja-JP" b="0" dirty="0" err="1"/>
              <a:t>reticularis</a:t>
            </a:r>
            <a:r>
              <a:rPr lang="en-US" altLang="ja-JP" b="0" dirty="0"/>
              <a:t> </a:t>
            </a:r>
            <a:r>
              <a:rPr lang="en-US" altLang="ja-JP" b="0" dirty="0" smtClean="0"/>
              <a:t>and pancytopenia developed and she was diagnosed with rapidly </a:t>
            </a:r>
            <a:r>
              <a:rPr lang="en-US" altLang="ja-JP" b="0" dirty="0"/>
              <a:t>progressive</a:t>
            </a:r>
            <a:r>
              <a:rPr lang="ja-JP" altLang="ja-JP" b="0" dirty="0"/>
              <a:t> </a:t>
            </a:r>
            <a:r>
              <a:rPr lang="en-US" altLang="ja-JP" b="0" dirty="0" smtClean="0"/>
              <a:t>SLE.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b="0" dirty="0" smtClean="0"/>
              <a:t>The changes of mitral valve were speculated to be caused by </a:t>
            </a:r>
            <a:r>
              <a:rPr lang="en-US" altLang="ja-JP" b="0" dirty="0" err="1" smtClean="0"/>
              <a:t>Libman</a:t>
            </a:r>
            <a:r>
              <a:rPr lang="en-US" altLang="ja-JP" b="0" dirty="0" smtClean="0"/>
              <a:t>-Sacks endocarditis.</a:t>
            </a:r>
            <a:endParaRPr lang="en-US" altLang="ja-JP" b="0" dirty="0"/>
          </a:p>
          <a:p>
            <a:pPr marL="342900" indent="-342900">
              <a:buFont typeface="Arial"/>
              <a:buChar char="•"/>
            </a:pPr>
            <a:r>
              <a:rPr lang="en-US" altLang="ja-JP" b="0" dirty="0" smtClean="0"/>
              <a:t>After immunosuppressive therapy, the changes disappeared and MR decreased to mild.</a:t>
            </a:r>
          </a:p>
          <a:p>
            <a:pPr marL="342900" indent="-342900">
              <a:buFont typeface="Arial"/>
              <a:buChar char="•"/>
            </a:pPr>
            <a:r>
              <a:rPr lang="en-GB" b="0" dirty="0" smtClean="0"/>
              <a:t>The patient avoided open-heart surgery.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Discussion</a:t>
            </a:r>
            <a:br>
              <a:rPr lang="en-GB" sz="3600" b="0" dirty="0" smtClean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EHJ-CR-D-19-00086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6060" y="1255413"/>
            <a:ext cx="7337337" cy="3195672"/>
          </a:xfrm>
        </p:spPr>
        <p:txBody>
          <a:bodyPr>
            <a:normAutofit/>
          </a:bodyPr>
          <a:lstStyle/>
          <a:p>
            <a:endParaRPr lang="en-US" altLang="ja-JP" b="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b="0" dirty="0" err="1"/>
              <a:t>Libman</a:t>
            </a:r>
            <a:r>
              <a:rPr lang="en-US" altLang="ja-JP" b="0" dirty="0"/>
              <a:t>-</a:t>
            </a:r>
            <a:r>
              <a:rPr lang="en-US" altLang="ja-JP" b="0" dirty="0" smtClean="0"/>
              <a:t>Sacks </a:t>
            </a:r>
            <a:r>
              <a:rPr lang="en-US" altLang="ja-JP" b="0" dirty="0"/>
              <a:t>endocarditis progresses from a variable extent of inflammation cell infiltration along with </a:t>
            </a:r>
            <a:r>
              <a:rPr lang="en-US" altLang="ja-JP" b="0" dirty="0" err="1" smtClean="0"/>
              <a:t>oedematous</a:t>
            </a:r>
            <a:r>
              <a:rPr lang="en-US" altLang="ja-JP" b="0" dirty="0" smtClean="0"/>
              <a:t> </a:t>
            </a:r>
            <a:r>
              <a:rPr lang="en-US" altLang="ja-JP" b="0" dirty="0"/>
              <a:t>change </a:t>
            </a:r>
            <a:r>
              <a:rPr lang="en-US" altLang="ja-JP" b="0" dirty="0" smtClean="0"/>
              <a:t>to healed </a:t>
            </a:r>
            <a:r>
              <a:rPr lang="en-US" altLang="ja-JP" b="0" dirty="0"/>
              <a:t>forms with a fibrous plaque.</a:t>
            </a:r>
            <a:r>
              <a:rPr lang="ja-JP" altLang="ja-JP" b="0" dirty="0"/>
              <a:t> </a:t>
            </a:r>
            <a:r>
              <a:rPr lang="ja-JP" altLang="ja-JP" b="0" baseline="30000" dirty="0"/>
              <a:t>4</a:t>
            </a:r>
            <a:endParaRPr lang="en-US" altLang="ja-JP" b="0" baseline="30000" dirty="0" smtClean="0"/>
          </a:p>
          <a:p>
            <a:pPr marL="342900" indent="-342900">
              <a:buFont typeface="Arial"/>
              <a:buChar char="•"/>
            </a:pPr>
            <a:endParaRPr lang="en-US" altLang="ja-JP" b="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b="0" dirty="0" smtClean="0"/>
              <a:t>There have been reports </a:t>
            </a:r>
            <a:r>
              <a:rPr lang="en-US" altLang="ja-JP" b="0" dirty="0"/>
              <a:t>that </a:t>
            </a:r>
            <a:r>
              <a:rPr lang="en-US" altLang="ja-JP" b="0" dirty="0" smtClean="0"/>
              <a:t>immunosuppressive therapy for SLE could increase the extent of </a:t>
            </a:r>
            <a:r>
              <a:rPr lang="en-US" altLang="ja-JP" b="0" dirty="0" err="1" smtClean="0"/>
              <a:t>valvular</a:t>
            </a:r>
            <a:r>
              <a:rPr lang="en-US" altLang="ja-JP" b="0" dirty="0" smtClean="0"/>
              <a:t> fibrosis.</a:t>
            </a:r>
            <a:r>
              <a:rPr lang="en-US" altLang="ja-JP" b="0" baseline="30000" dirty="0" smtClean="0"/>
              <a:t>3,</a:t>
            </a:r>
            <a:r>
              <a:rPr lang="ja-JP" altLang="en-US" b="0" baseline="30000" dirty="0" smtClean="0"/>
              <a:t> </a:t>
            </a:r>
            <a:r>
              <a:rPr lang="en-US" altLang="ja-JP" b="0" baseline="30000" dirty="0" smtClean="0"/>
              <a:t>5</a:t>
            </a:r>
            <a:r>
              <a:rPr lang="ja-JP" altLang="ja-JP" b="0" dirty="0" smtClean="0"/>
              <a:t> </a:t>
            </a:r>
            <a:endParaRPr lang="en-US" altLang="ja-JP" b="0" dirty="0" smtClean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Discussion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EHJ-CR-D-19-00086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6060" y="1249136"/>
            <a:ext cx="7451638" cy="3346518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b="0" dirty="0"/>
              <a:t>In our case, </a:t>
            </a:r>
            <a:r>
              <a:rPr lang="en-US" altLang="ja-JP" b="0" dirty="0" smtClean="0"/>
              <a:t>MR decreased from severe to mild</a:t>
            </a:r>
            <a:r>
              <a:rPr lang="ja-JP" altLang="en-US" b="0" dirty="0" smtClean="0"/>
              <a:t> </a:t>
            </a:r>
            <a:r>
              <a:rPr lang="en-US" altLang="ja-JP" b="0" dirty="0" smtClean="0"/>
              <a:t>after </a:t>
            </a:r>
            <a:r>
              <a:rPr lang="en-US" altLang="ja-JP" b="0" dirty="0"/>
              <a:t>immunosuppressive therapy</a:t>
            </a:r>
            <a:r>
              <a:rPr lang="en-US" altLang="ja-JP" b="0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altLang="ja-JP" b="0" dirty="0"/>
          </a:p>
          <a:p>
            <a:pPr marL="342900" indent="-342900">
              <a:buFont typeface="Arial"/>
              <a:buChar char="•"/>
            </a:pPr>
            <a:r>
              <a:rPr lang="en-US" altLang="ja-JP" b="0" dirty="0"/>
              <a:t>L</a:t>
            </a:r>
            <a:r>
              <a:rPr lang="en-US" altLang="ja-JP" b="0" dirty="0" smtClean="0"/>
              <a:t>ow</a:t>
            </a:r>
            <a:r>
              <a:rPr lang="en-US" altLang="ja-JP" b="0" dirty="0"/>
              <a:t>-echoic thickening of mitral valve leaflets suggested acute edematous changes without scarring and </a:t>
            </a:r>
            <a:r>
              <a:rPr lang="en-US" altLang="ja-JP" b="0" dirty="0" smtClean="0"/>
              <a:t>fibrosis.</a:t>
            </a:r>
          </a:p>
          <a:p>
            <a:pPr marL="342900" indent="-342900">
              <a:buFont typeface="Arial"/>
              <a:buChar char="•"/>
            </a:pPr>
            <a:endParaRPr lang="en-US" altLang="ja-JP" b="0" dirty="0"/>
          </a:p>
          <a:p>
            <a:pPr marL="342900" indent="-342900">
              <a:buFont typeface="Arial"/>
              <a:buChar char="•"/>
            </a:pPr>
            <a:r>
              <a:rPr lang="en-US" altLang="ja-JP" b="0" dirty="0" smtClean="0"/>
              <a:t>Immunosuppressive therapy </a:t>
            </a:r>
            <a:r>
              <a:rPr lang="en-US" altLang="ja-JP" b="0" dirty="0"/>
              <a:t>might be effective for </a:t>
            </a:r>
            <a:r>
              <a:rPr lang="en-US" altLang="ja-JP" b="0" dirty="0" smtClean="0"/>
              <a:t>early phase </a:t>
            </a:r>
            <a:r>
              <a:rPr lang="en-US" altLang="ja-JP" b="0" dirty="0"/>
              <a:t>of </a:t>
            </a:r>
            <a:r>
              <a:rPr lang="en-US" altLang="ja-JP" b="0" dirty="0" err="1" smtClean="0"/>
              <a:t>Libman</a:t>
            </a:r>
            <a:r>
              <a:rPr lang="en-US" altLang="ja-JP" b="0" dirty="0" smtClean="0"/>
              <a:t>-Sacks endocarditis</a:t>
            </a:r>
            <a:r>
              <a:rPr lang="en-US" altLang="ja-JP" b="0" dirty="0"/>
              <a:t> </a:t>
            </a:r>
            <a:r>
              <a:rPr lang="en-US" altLang="ja-JP" b="0" dirty="0" smtClean="0"/>
              <a:t>and should </a:t>
            </a:r>
            <a:r>
              <a:rPr lang="en-US" altLang="ja-JP" b="0" dirty="0"/>
              <a:t>be considered before </a:t>
            </a:r>
            <a:r>
              <a:rPr lang="en-US" altLang="ja-JP" b="0" dirty="0" smtClean="0"/>
              <a:t>valve surgery.</a:t>
            </a:r>
          </a:p>
        </p:txBody>
      </p:sp>
    </p:spTree>
    <p:extLst>
      <p:ext uri="{BB962C8B-B14F-4D97-AF65-F5344CB8AC3E}">
        <p14:creationId xmlns:p14="http://schemas.microsoft.com/office/powerpoint/2010/main" val="3093114835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Learning points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/>
              <a:t>EHJ-CR-D-19-00086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6059" y="1490565"/>
            <a:ext cx="7273213" cy="2807380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GB" altLang="ja-JP" b="0" dirty="0" err="1"/>
              <a:t>Libman</a:t>
            </a:r>
            <a:r>
              <a:rPr lang="en-GB" altLang="ja-JP" b="0" dirty="0"/>
              <a:t>-Sacks endocarditis </a:t>
            </a:r>
            <a:r>
              <a:rPr lang="en-GB" altLang="ja-JP" b="0" dirty="0" smtClean="0"/>
              <a:t>may cause </a:t>
            </a:r>
            <a:r>
              <a:rPr lang="en-GB" altLang="ja-JP" b="0" dirty="0"/>
              <a:t>significant mitral regurgitation due to inflammatory changes in the mitral leaflets.</a:t>
            </a:r>
            <a:endParaRPr lang="ja-JP" altLang="ja-JP" b="0" dirty="0"/>
          </a:p>
          <a:p>
            <a:pPr marL="342900" indent="-342900">
              <a:buFont typeface="Arial"/>
              <a:buChar char="•"/>
            </a:pPr>
            <a:endParaRPr lang="en-US" altLang="ja-JP" b="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b="0" dirty="0" smtClean="0"/>
              <a:t>I</a:t>
            </a:r>
            <a:r>
              <a:rPr lang="en-GB" altLang="ja-JP" b="0" dirty="0" err="1" smtClean="0"/>
              <a:t>mmunosuppressive</a:t>
            </a:r>
            <a:r>
              <a:rPr lang="en-GB" altLang="ja-JP" b="0" dirty="0" smtClean="0"/>
              <a:t> </a:t>
            </a:r>
            <a:r>
              <a:rPr lang="en-GB" altLang="ja-JP" b="0" dirty="0"/>
              <a:t>therapy improved </a:t>
            </a:r>
            <a:r>
              <a:rPr lang="en-US" altLang="ja-JP" b="0" dirty="0"/>
              <a:t>severe mitral regurgitation with</a:t>
            </a:r>
            <a:r>
              <a:rPr lang="en-GB" altLang="ja-JP" b="0" dirty="0"/>
              <a:t> acute-phase degenerative changes in the mitral leaflets in a case of </a:t>
            </a:r>
            <a:r>
              <a:rPr lang="en-GB" altLang="ja-JP" b="0" dirty="0" err="1"/>
              <a:t>Libman</a:t>
            </a:r>
            <a:r>
              <a:rPr lang="en-GB" altLang="ja-JP" b="0" dirty="0"/>
              <a:t>-Sacks endocarditis. </a:t>
            </a:r>
            <a:endParaRPr lang="ja-JP" altLang="ja-JP" b="0" dirty="0"/>
          </a:p>
        </p:txBody>
      </p:sp>
    </p:spTree>
    <p:extLst>
      <p:ext uri="{BB962C8B-B14F-4D97-AF65-F5344CB8AC3E}">
        <p14:creationId xmlns:p14="http://schemas.microsoft.com/office/powerpoint/2010/main" val="3438842781"/>
      </p:ext>
    </p:extLst>
  </p:cSld>
  <p:clrMapOvr>
    <a:masterClrMapping/>
  </p:clrMapOvr>
  <p:transition xmlns:p14="http://schemas.microsoft.com/office/powerpoint/2010/main" spd="med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6492</TotalTime>
  <Words>735</Words>
  <Application>Microsoft Macintosh PowerPoint</Application>
  <PresentationFormat>画面に合わせる (16:9)</PresentationFormat>
  <Paragraphs>67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5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Immunosuppressive therapy to reduce mitral regurgitation in Libman-Sacks endocarditis: a case report</vt:lpstr>
      <vt:lpstr>Introduction</vt:lpstr>
      <vt:lpstr>Case Presentation History and Examination Findings</vt:lpstr>
      <vt:lpstr>Case Presentation Investigations</vt:lpstr>
      <vt:lpstr>Case Presentation Investigations</vt:lpstr>
      <vt:lpstr>Case Presentation Management</vt:lpstr>
      <vt:lpstr>Discussion 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石津 賢一</cp:lastModifiedBy>
  <cp:revision>121</cp:revision>
  <dcterms:created xsi:type="dcterms:W3CDTF">2017-10-02T09:19:02Z</dcterms:created>
  <dcterms:modified xsi:type="dcterms:W3CDTF">2019-07-01T11:00:27Z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