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Placebo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pPr>
              <a:solidFill>
                <a:srgbClr val="00B0F0"/>
              </a:solidFill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Sheet1!$B$7:$B$16</c:f>
                <c:numCache>
                  <c:formatCode>General</c:formatCode>
                  <c:ptCount val="10"/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Sheet1!$B$1:$K$1</c:f>
              <c:strCache>
                <c:ptCount val="10"/>
                <c:pt idx="0">
                  <c:v>-120</c:v>
                </c:pt>
                <c:pt idx="1">
                  <c:v>10</c:v>
                </c:pt>
                <c:pt idx="2">
                  <c:v>20</c:v>
                </c:pt>
                <c:pt idx="3">
                  <c:v>60</c:v>
                </c:pt>
                <c:pt idx="4">
                  <c:v>80</c:v>
                </c:pt>
                <c:pt idx="5">
                  <c:v>120</c:v>
                </c:pt>
                <c:pt idx="6">
                  <c:v>180</c:v>
                </c:pt>
                <c:pt idx="7">
                  <c:v>210</c:v>
                </c:pt>
                <c:pt idx="8">
                  <c:v>240</c:v>
                </c:pt>
                <c:pt idx="9">
                  <c:v>270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2.2000000000000002</c:v>
                </c:pt>
                <c:pt idx="1">
                  <c:v>6.6</c:v>
                </c:pt>
                <c:pt idx="2">
                  <c:v>8</c:v>
                </c:pt>
                <c:pt idx="3">
                  <c:v>10.6</c:v>
                </c:pt>
                <c:pt idx="4">
                  <c:v>12.2</c:v>
                </c:pt>
                <c:pt idx="5">
                  <c:v>10.8</c:v>
                </c:pt>
                <c:pt idx="6">
                  <c:v>6.6</c:v>
                </c:pt>
                <c:pt idx="7">
                  <c:v>7.2</c:v>
                </c:pt>
                <c:pt idx="8">
                  <c:v>4.4000000000000004</c:v>
                </c:pt>
                <c:pt idx="9">
                  <c:v>5.6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F04-4E26-B70B-8FE214E7AA7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Low Dose</c:v>
                </c:pt>
              </c:strCache>
            </c:strRef>
          </c:tx>
          <c:spPr>
            <a:ln>
              <a:solidFill>
                <a:srgbClr val="CC27ED"/>
              </a:solidFill>
            </a:ln>
          </c:spPr>
          <c:marker>
            <c:spPr>
              <a:solidFill>
                <a:srgbClr val="CC27ED"/>
              </a:solidFill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Sheet1!$C$7:$C$16</c:f>
                <c:numCache>
                  <c:formatCode>General</c:formatCode>
                  <c:ptCount val="10"/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Sheet1!$B$1:$K$1</c:f>
              <c:strCache>
                <c:ptCount val="10"/>
                <c:pt idx="0">
                  <c:v>-120</c:v>
                </c:pt>
                <c:pt idx="1">
                  <c:v>10</c:v>
                </c:pt>
                <c:pt idx="2">
                  <c:v>20</c:v>
                </c:pt>
                <c:pt idx="3">
                  <c:v>60</c:v>
                </c:pt>
                <c:pt idx="4">
                  <c:v>80</c:v>
                </c:pt>
                <c:pt idx="5">
                  <c:v>120</c:v>
                </c:pt>
                <c:pt idx="6">
                  <c:v>180</c:v>
                </c:pt>
                <c:pt idx="7">
                  <c:v>210</c:v>
                </c:pt>
                <c:pt idx="8">
                  <c:v>240</c:v>
                </c:pt>
                <c:pt idx="9">
                  <c:v>270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2.6669999999999998</c:v>
                </c:pt>
                <c:pt idx="1">
                  <c:v>13.333</c:v>
                </c:pt>
                <c:pt idx="2">
                  <c:v>20</c:v>
                </c:pt>
                <c:pt idx="3">
                  <c:v>16.332999999999998</c:v>
                </c:pt>
                <c:pt idx="4">
                  <c:v>15.333</c:v>
                </c:pt>
                <c:pt idx="5">
                  <c:v>13.333</c:v>
                </c:pt>
                <c:pt idx="6">
                  <c:v>1.667</c:v>
                </c:pt>
                <c:pt idx="7">
                  <c:v>1.333</c:v>
                </c:pt>
                <c:pt idx="8">
                  <c:v>0.66700000000000004</c:v>
                </c:pt>
                <c:pt idx="9">
                  <c:v>1.333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F04-4E26-B70B-8FE214E7AA7E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High Dose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Sheet1!$D$7:$D$16</c:f>
                <c:numCache>
                  <c:formatCode>General</c:formatCode>
                  <c:ptCount val="10"/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Sheet1!$B$1:$K$1</c:f>
              <c:strCache>
                <c:ptCount val="10"/>
                <c:pt idx="0">
                  <c:v>-120</c:v>
                </c:pt>
                <c:pt idx="1">
                  <c:v>10</c:v>
                </c:pt>
                <c:pt idx="2">
                  <c:v>20</c:v>
                </c:pt>
                <c:pt idx="3">
                  <c:v>60</c:v>
                </c:pt>
                <c:pt idx="4">
                  <c:v>80</c:v>
                </c:pt>
                <c:pt idx="5">
                  <c:v>120</c:v>
                </c:pt>
                <c:pt idx="6">
                  <c:v>180</c:v>
                </c:pt>
                <c:pt idx="7">
                  <c:v>210</c:v>
                </c:pt>
                <c:pt idx="8">
                  <c:v>240</c:v>
                </c:pt>
                <c:pt idx="9">
                  <c:v>270</c:v>
                </c:pt>
              </c:strCache>
            </c:strRef>
          </c:cat>
          <c:val>
            <c:numRef>
              <c:f>Sheet1!$B$4:$K$4</c:f>
              <c:numCache>
                <c:formatCode>General</c:formatCode>
                <c:ptCount val="10"/>
                <c:pt idx="0">
                  <c:v>0.5</c:v>
                </c:pt>
                <c:pt idx="1">
                  <c:v>11.25</c:v>
                </c:pt>
                <c:pt idx="2">
                  <c:v>10</c:v>
                </c:pt>
                <c:pt idx="3">
                  <c:v>19.5</c:v>
                </c:pt>
                <c:pt idx="4">
                  <c:v>26</c:v>
                </c:pt>
                <c:pt idx="5">
                  <c:v>9.5</c:v>
                </c:pt>
                <c:pt idx="6">
                  <c:v>7.75</c:v>
                </c:pt>
                <c:pt idx="7">
                  <c:v>3.75</c:v>
                </c:pt>
                <c:pt idx="8">
                  <c:v>1.75</c:v>
                </c:pt>
                <c:pt idx="9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F04-4E26-B70B-8FE214E7AA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839424"/>
        <c:axId val="36840960"/>
        <c:extLst>
          <c:ext xmlns:c15="http://schemas.microsoft.com/office/drawing/2012/chart" uri="{02D57815-91ED-43cb-92C2-25804820EDAC}">
            <c15:filteredLine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Sheet1!$A$5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cat>
                  <c:strRef>
                    <c:extLst>
                      <c:ext uri="{02D57815-91ED-43cb-92C2-25804820EDAC}">
                        <c15:formulaRef>
                          <c15:sqref>Sheet1!$B$1:$K$1</c15:sqref>
                        </c15:formulaRef>
                      </c:ext>
                    </c:extLst>
                    <c:strCache>
                      <c:ptCount val="10"/>
                      <c:pt idx="0">
                        <c:v>-120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60</c:v>
                      </c:pt>
                      <c:pt idx="4">
                        <c:v>80</c:v>
                      </c:pt>
                      <c:pt idx="5">
                        <c:v>120</c:v>
                      </c:pt>
                      <c:pt idx="6">
                        <c:v>180</c:v>
                      </c:pt>
                      <c:pt idx="7">
                        <c:v>210</c:v>
                      </c:pt>
                      <c:pt idx="8">
                        <c:v>240</c:v>
                      </c:pt>
                      <c:pt idx="9">
                        <c:v>270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Sheet1!$B$5:$K$5</c15:sqref>
                        </c15:formulaRef>
                      </c:ext>
                    </c:extLst>
                    <c:numCache>
                      <c:formatCode>General</c:formatCode>
                      <c:ptCount val="10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4F04-4E26-B70B-8FE214E7AA7E}"/>
                  </c:ext>
                </c:extLst>
              </c15:ser>
            </c15:filteredLineSeries>
          </c:ext>
        </c:extLst>
      </c:lineChart>
      <c:catAx>
        <c:axId val="36839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6840960"/>
        <c:crosses val="autoZero"/>
        <c:auto val="1"/>
        <c:lblAlgn val="ctr"/>
        <c:lblOffset val="100"/>
        <c:noMultiLvlLbl val="0"/>
      </c:catAx>
      <c:valAx>
        <c:axId val="36840960"/>
        <c:scaling>
          <c:orientation val="minMax"/>
          <c:max val="3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683942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D8F6A-727B-4748-8D26-A78EFDA84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697715-D290-461A-ADBC-834C6766D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21E2D-2B75-43A0-B5CC-DCD406D3B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86574-5680-4143-B4D1-7444DCEFB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3FA76-0A8B-46CD-97F5-AFC2E3B3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09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EF6D5-77EA-464B-BBE2-3945C4FEC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FCD611-D423-4299-9B09-B595561E1E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6D5A3-E7DA-41E5-94CF-033A29952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A907E-5A04-4569-9671-405C02593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7E4A0-D63D-42E8-B020-1D6225BD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43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1687D0-A51F-4ACB-B88F-DFE3B323C3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8F9A7B-7A95-44E0-BF13-5817C6EF9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3018FE-5F68-4FA2-A199-FD9674ABC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0B91D-118C-4EE2-BEB8-F4768A4F9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0E9F6C-6495-4003-8730-73CC642D2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986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310E8-F231-41D6-9D0C-CEDD92FD6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D4363-BCA6-4D13-BE0B-C7334ABAC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4E577-3978-4AAA-80AB-FF69407C9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8A85B-6472-4C00-B835-479173F66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6BEA7-4AA5-4AF0-A3D9-5A38FAD38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02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DC012-3EEB-4CAF-9410-BC9E92623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936E40-B2C1-4F01-A0A4-D721CB3D1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E3860-99FD-48FD-9529-A93B2E4E6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AE9C0-D7B9-405E-9D4C-F2F48AE33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ED8B4-6A64-48BD-903C-4D0816398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93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9872E-E255-429A-84D6-22304AACA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41CAD-B831-40E7-8090-2461803B6D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85F36D-9B8F-4C86-9E0F-C36CFA16E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0D9FB-8509-4E8E-85F6-E655866D9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A03FAD-434A-42E0-871F-860C28A7D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B96902-F0A7-47BE-9263-DE2B3D0E0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71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ABADD-00E5-4111-8AC3-5A9138470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69E26-5F92-4B0C-BF96-B0D5B7CF6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C1BB8-0B90-4FF9-9D65-694B367475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A59778-48D7-4C45-ACE0-76C034A66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964FBC-B3FA-4ABF-8BD5-B9B3312C94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27D10D-F8F4-49EE-968B-2D6C6BDAD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10DF3C-2FEE-4B78-B51A-2EF1C37A2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08A7AD-6CDE-4D99-A69C-93F51E233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17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9B317-3E52-4ABB-AB79-C4F937D15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166098-5478-4151-859E-284D21E19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5D1126-B814-4F1E-8D11-6806F3513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CB5947-F650-493B-B314-1A178E9FE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2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7E9E65-7228-4B29-817D-95CAC0A6C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6C6670-BCE5-45C3-BC56-FE8E2781B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5F87A3-71AC-4AD5-BF3B-B3089E958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636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20CCD-14E8-4132-83DA-CF990D463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13048-3ED8-4960-B4F9-B531FB86E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9F98FA-2D20-4C4F-AEFF-89FC4E294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B75A2A-8BF3-48B7-9CFA-7D0FA3D55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A178FD-DCA9-4F5B-8BD7-54DA19070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27ECCA-5248-41BA-B980-B0E97C846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82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4FB89-457D-496A-827F-D3096581B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AF948-9895-4E13-8339-A16674FF00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F0D6B-592F-4407-B89D-439E3F470A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8BE7D2-67E6-4A1F-B3F3-F4C0A6AB7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3E89C8-2518-456F-B4B1-E90515C8C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67B5EA-AD46-429C-B6D1-B0FD6A4EA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30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474073-A2A0-4BDF-BE7D-C16709FF4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EC7D4-A196-4A01-BB29-FD5D07C29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220BD-8F7F-45BD-A198-7C7DE38FA0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42E71-1924-4FB1-9D91-E7622784C885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B8631-BF8A-4F06-8DAB-0ECD35FE47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02924-CC31-4BF0-BD46-55D6D4F5D3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E7918-E011-435B-9394-E4877AA79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2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2BE91D9-1628-40AF-A2DB-2828FCCC67FF}"/>
              </a:ext>
            </a:extLst>
          </p:cNvPr>
          <p:cNvGrpSpPr/>
          <p:nvPr/>
        </p:nvGrpSpPr>
        <p:grpSpPr>
          <a:xfrm>
            <a:off x="1458887" y="262393"/>
            <a:ext cx="8607465" cy="6075479"/>
            <a:chOff x="393412" y="381000"/>
            <a:chExt cx="8140988" cy="587735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77EBB81-718B-415C-8166-569B37B6D8F6}"/>
                </a:ext>
              </a:extLst>
            </p:cNvPr>
            <p:cNvGrpSpPr/>
            <p:nvPr/>
          </p:nvGrpSpPr>
          <p:grpSpPr>
            <a:xfrm>
              <a:off x="670411" y="381000"/>
              <a:ext cx="7863989" cy="5638800"/>
              <a:chOff x="670411" y="1005357"/>
              <a:chExt cx="7863989" cy="4455643"/>
            </a:xfrm>
          </p:grpSpPr>
          <p:graphicFrame>
            <p:nvGraphicFramePr>
              <p:cNvPr id="8" name="Chart 7">
                <a:extLst>
                  <a:ext uri="{FF2B5EF4-FFF2-40B4-BE49-F238E27FC236}">
                    <a16:creationId xmlns:a16="http://schemas.microsoft.com/office/drawing/2014/main" id="{02FC99E1-4472-4716-8097-0708FEEFEE81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32480502"/>
                  </p:ext>
                </p:extLst>
              </p:nvPr>
            </p:nvGraphicFramePr>
            <p:xfrm>
              <a:off x="685800" y="1397000"/>
              <a:ext cx="7848600" cy="406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D9AA8A4-8AC6-4D73-BAFB-4283E8D46994}"/>
                  </a:ext>
                </a:extLst>
              </p:cNvPr>
              <p:cNvSpPr txBox="1"/>
              <p:nvPr/>
            </p:nvSpPr>
            <p:spPr>
              <a:xfrm>
                <a:off x="670411" y="1005357"/>
                <a:ext cx="7660937" cy="3058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/>
                  <a:t>Supplemental Fig </a:t>
                </a:r>
                <a:r>
                  <a:rPr lang="en-US" sz="2000" dirty="0"/>
                  <a:t>4: Yale Craving Scale During Alcohol Infusion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39FC220C-E83E-4A53-8987-7091B7197C69}"/>
                  </a:ext>
                </a:extLst>
              </p:cNvPr>
              <p:cNvCxnSpPr/>
              <p:nvPr/>
            </p:nvCxnSpPr>
            <p:spPr>
              <a:xfrm flipV="1">
                <a:off x="1981200" y="1869924"/>
                <a:ext cx="7088" cy="2854476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">
                <a:extLst>
                  <a:ext uri="{FF2B5EF4-FFF2-40B4-BE49-F238E27FC236}">
                    <a16:creationId xmlns:a16="http://schemas.microsoft.com/office/drawing/2014/main" id="{0782C1A2-8EE7-4E08-AF96-8A5DF8591F22}"/>
                  </a:ext>
                </a:extLst>
              </p:cNvPr>
              <p:cNvSpPr txBox="1"/>
              <p:nvPr/>
            </p:nvSpPr>
            <p:spPr>
              <a:xfrm>
                <a:off x="1633446" y="1662659"/>
                <a:ext cx="762000" cy="322294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b="1" dirty="0"/>
                  <a:t>Target</a:t>
                </a:r>
                <a:r>
                  <a:rPr lang="en-US" sz="1050" b="1" dirty="0"/>
                  <a:t> (0)</a:t>
                </a: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B89601B-6547-4E74-863A-7F01B6C6AB43}"/>
                  </a:ext>
                </a:extLst>
              </p:cNvPr>
              <p:cNvCxnSpPr/>
              <p:nvPr/>
            </p:nvCxnSpPr>
            <p:spPr>
              <a:xfrm flipH="1" flipV="1">
                <a:off x="5052846" y="1869924"/>
                <a:ext cx="36787" cy="283703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">
                <a:extLst>
                  <a:ext uri="{FF2B5EF4-FFF2-40B4-BE49-F238E27FC236}">
                    <a16:creationId xmlns:a16="http://schemas.microsoft.com/office/drawing/2014/main" id="{23A5A94E-59FE-4852-9442-10F433CA3F35}"/>
                  </a:ext>
                </a:extLst>
              </p:cNvPr>
              <p:cNvSpPr txBox="1"/>
              <p:nvPr/>
            </p:nvSpPr>
            <p:spPr>
              <a:xfrm>
                <a:off x="4563521" y="1504164"/>
                <a:ext cx="978651" cy="365760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b="1" dirty="0"/>
                  <a:t>Infusion</a:t>
                </a:r>
                <a:r>
                  <a:rPr lang="en-US" sz="1000" b="1" dirty="0"/>
                  <a:t> </a:t>
                </a:r>
                <a:r>
                  <a:rPr lang="en-US" b="1" dirty="0"/>
                  <a:t>Ends</a:t>
                </a:r>
                <a:r>
                  <a:rPr lang="en-US" sz="1000" b="1" dirty="0"/>
                  <a:t> (</a:t>
                </a:r>
                <a:r>
                  <a:rPr lang="en-US" b="1" dirty="0"/>
                  <a:t>120</a:t>
                </a:r>
                <a:r>
                  <a:rPr lang="en-US" sz="1000" b="1" dirty="0"/>
                  <a:t>)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72C736F-992C-4AED-8152-6C1E6EEB6619}"/>
                </a:ext>
              </a:extLst>
            </p:cNvPr>
            <p:cNvSpPr/>
            <p:nvPr/>
          </p:nvSpPr>
          <p:spPr>
            <a:xfrm>
              <a:off x="3429000" y="5981360"/>
              <a:ext cx="151849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Times New Roman" panose="02020603050405020304" pitchFamily="18" charset="0"/>
                </a:rPr>
                <a:t>Timepoints (minutes)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C20AD9F-F823-47DA-9755-D0DECEE84DC5}"/>
                </a:ext>
              </a:extLst>
            </p:cNvPr>
            <p:cNvSpPr/>
            <p:nvPr/>
          </p:nvSpPr>
          <p:spPr>
            <a:xfrm rot="16200000">
              <a:off x="-123139" y="3050395"/>
              <a:ext cx="131010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Times New Roman" panose="02020603050405020304" pitchFamily="18" charset="0"/>
                </a:rPr>
                <a:t>Yale Craving Score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3907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DeNegre, Diana</dc:creator>
  <cp:lastModifiedBy>DeNegre, Diana</cp:lastModifiedBy>
  <cp:revision>4</cp:revision>
  <dcterms:created xsi:type="dcterms:W3CDTF">2019-02-06T18:31:21Z</dcterms:created>
  <dcterms:modified xsi:type="dcterms:W3CDTF">2019-02-08T17:29:34Z</dcterms:modified>
</cp:coreProperties>
</file>