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2" r:id="rId2"/>
    <p:sldId id="312" r:id="rId3"/>
    <p:sldId id="313" r:id="rId4"/>
    <p:sldId id="321" r:id="rId5"/>
    <p:sldId id="323" r:id="rId6"/>
    <p:sldId id="324" r:id="rId7"/>
  </p:sldIdLst>
  <p:sldSz cx="16459200" cy="18288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 userDrawn="1">
          <p15:clr>
            <a:srgbClr val="A4A3A4"/>
          </p15:clr>
        </p15:guide>
        <p15:guide id="2" pos="5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02" autoAdjust="0"/>
    <p:restoredTop sz="96041" autoAdjust="0"/>
  </p:normalViewPr>
  <p:slideViewPr>
    <p:cSldViewPr>
      <p:cViewPr>
        <p:scale>
          <a:sx n="79" d="100"/>
          <a:sy n="79" d="100"/>
        </p:scale>
        <p:origin x="336" y="168"/>
      </p:cViewPr>
      <p:guideLst>
        <p:guide orient="horz" pos="5760"/>
        <p:guide pos="5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/C:\Users\nrong\Documents\MEGA\UB\Lab&#29983;&#27963;\2014&#19979;independent%20project\Collagen\DATA\qPCR%20data\070617%20121115lysate%20dm%20integrins%20+p21%2016%2053\Organizat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/C:\Users\nrong\Documents\MEGA\UB\Lab&#29983;&#27963;\2014&#19979;independent%20project\Collagen\DATA\qPCR%20data\111317%20hfps%20p16%20p21%20p53\111317%20hgps%20p16%20p21%20p53.pltd%20-%20%20Quantification%20Summary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/Users\Betsyna\Box%20Sync\UB\Lab&#29983;&#27963;\Project\Collagen\DATA\qPCR%20data\040919%20prog\040919%20prog%20-%20%20Quantification%20Summary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Betsyna:&#24555;&#30424;:UB:Lab&#29983;&#27963;:2014&#19979;independent%20project:Collagen%20Elasin:DATA:Western%20Blot%20data:HFMSC:HFMSC-Western%20blot%20normalization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Macintosh%20HD:Users:Betsyna:MEGA:UB:Lab&#29983;&#27963;:2014&#19979;independent%20project:Collagen%20Elasin:DATA:qPCR%20data:032316%20cols%20repeat8%20hf:qPCR%20figure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Betsyna\Box%20Sync\UB\Lab&#29983;&#27963;\Project\Collagen\DATA\Western%20Blot%20data\Prog\prog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Betsyna\Box%20Sync\UB\Lab&#29983;&#27963;\Project\Collagen\DATA\3D%20DATA-XW\3D%20ORGANIZATION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Betsyna\Box%20Sync\UB\Lab&#29983;&#27963;\Project\Collagen\DATA\3D%20DATA-XW\3D%20ORGANIZATION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Senescence markers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7360929161358399"/>
          <c:y val="0.112238424768559"/>
          <c:w val="0.756258875677014"/>
          <c:h val="0.85296422736783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organization!$A$2</c:f>
              <c:strCache>
                <c:ptCount val="1"/>
                <c:pt idx="0">
                  <c:v>EP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-4.3972998501456704E-3"/>
                  <c:y val="-5.24834010515436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656-F74F-89AB-1D67C3CF06CA}"/>
                </c:ext>
              </c:extLst>
            </c:dLbl>
            <c:dLbl>
              <c:idx val="1"/>
              <c:layout>
                <c:manualLayout>
                  <c:x val="4.3972998501455602E-3"/>
                  <c:y val="-3.43160699183168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656-F74F-89AB-1D67C3CF06CA}"/>
                </c:ext>
              </c:extLst>
            </c:dLbl>
            <c:dLbl>
              <c:idx val="2"/>
              <c:layout>
                <c:manualLayout>
                  <c:x val="-1.07589785515954E-16"/>
                  <c:y val="-4.651102986838039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*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5152923279818157E-2"/>
                      <c:h val="4.53281891398708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4656-F74F-89AB-1D67C3CF06C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organization!$B$6:$D$6</c:f>
                <c:numCache>
                  <c:formatCode>General</c:formatCode>
                  <c:ptCount val="3"/>
                  <c:pt idx="0">
                    <c:v>8.7558801275271297E-2</c:v>
                  </c:pt>
                  <c:pt idx="1">
                    <c:v>2.7767209044337899E-2</c:v>
                  </c:pt>
                  <c:pt idx="2">
                    <c:v>0.13840558843077799</c:v>
                  </c:pt>
                </c:numCache>
              </c:numRef>
            </c:plus>
            <c:minus>
              <c:numRef>
                <c:f>organization!$B$6:$D$6</c:f>
                <c:numCache>
                  <c:formatCode>General</c:formatCode>
                  <c:ptCount val="3"/>
                  <c:pt idx="0">
                    <c:v>8.7558801275271297E-2</c:v>
                  </c:pt>
                  <c:pt idx="1">
                    <c:v>2.7767209044337899E-2</c:v>
                  </c:pt>
                  <c:pt idx="2">
                    <c:v>0.13840558843077799</c:v>
                  </c:pt>
                </c:numCache>
              </c:numRef>
            </c:minus>
          </c:errBars>
          <c:cat>
            <c:strRef>
              <c:f>organization!$B$1:$D$1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organization!$B$2:$D$2</c:f>
              <c:numCache>
                <c:formatCode>General</c:formatCode>
                <c:ptCount val="3"/>
                <c:pt idx="0">
                  <c:v>0.18603094412424701</c:v>
                </c:pt>
                <c:pt idx="1">
                  <c:v>0.18231798184499501</c:v>
                </c:pt>
                <c:pt idx="2">
                  <c:v>0.105632234343302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56-F74F-89AB-1D67C3CF06CA}"/>
            </c:ext>
          </c:extLst>
        </c:ser>
        <c:ser>
          <c:idx val="1"/>
          <c:order val="1"/>
          <c:tx>
            <c:strRef>
              <c:f>organization!$A$3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organization!$B$7:$D$7</c:f>
                <c:numCache>
                  <c:formatCode>General</c:formatCode>
                  <c:ptCount val="3"/>
                  <c:pt idx="0">
                    <c:v>3.9048288813712202E-2</c:v>
                  </c:pt>
                  <c:pt idx="1">
                    <c:v>0.290394591798949</c:v>
                  </c:pt>
                  <c:pt idx="2">
                    <c:v>0.19473183852276499</c:v>
                  </c:pt>
                </c:numCache>
              </c:numRef>
            </c:plus>
            <c:minus>
              <c:numRef>
                <c:f>organization!$B$7:$D$7</c:f>
                <c:numCache>
                  <c:formatCode>General</c:formatCode>
                  <c:ptCount val="3"/>
                  <c:pt idx="0">
                    <c:v>3.9048288813712202E-2</c:v>
                  </c:pt>
                  <c:pt idx="1">
                    <c:v>0.290394591798949</c:v>
                  </c:pt>
                  <c:pt idx="2">
                    <c:v>0.19473183852276499</c:v>
                  </c:pt>
                </c:numCache>
              </c:numRef>
            </c:minus>
          </c:errBars>
          <c:cat>
            <c:strRef>
              <c:f>organization!$B$1:$D$1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organization!$B$3:$D$3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56-F74F-89AB-1D67C3CF06CA}"/>
            </c:ext>
          </c:extLst>
        </c:ser>
        <c:ser>
          <c:idx val="2"/>
          <c:order val="2"/>
          <c:tx>
            <c:strRef>
              <c:f>organization!$A$4</c:f>
              <c:strCache>
                <c:ptCount val="1"/>
                <c:pt idx="0">
                  <c:v>LPN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4.39729985014545E-3"/>
                  <c:y val="-7.46879168810428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56-F74F-89AB-1D67C3CF06C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656-F74F-89AB-1D67C3CF06C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organization!$B$8:$D$8</c:f>
                <c:numCache>
                  <c:formatCode>General</c:formatCode>
                  <c:ptCount val="3"/>
                  <c:pt idx="0">
                    <c:v>0.99767103178666805</c:v>
                  </c:pt>
                  <c:pt idx="1">
                    <c:v>6.2439193681390802E-2</c:v>
                  </c:pt>
                  <c:pt idx="2">
                    <c:v>5.6128456560849999E-2</c:v>
                  </c:pt>
                </c:numCache>
              </c:numRef>
            </c:plus>
            <c:minus>
              <c:numRef>
                <c:f>organization!$B$8:$D$8</c:f>
                <c:numCache>
                  <c:formatCode>General</c:formatCode>
                  <c:ptCount val="3"/>
                  <c:pt idx="0">
                    <c:v>0.99767103178666805</c:v>
                  </c:pt>
                  <c:pt idx="1">
                    <c:v>6.2439193681390802E-2</c:v>
                  </c:pt>
                  <c:pt idx="2">
                    <c:v>5.6128456560849999E-2</c:v>
                  </c:pt>
                </c:numCache>
              </c:numRef>
            </c:minus>
          </c:errBars>
          <c:cat>
            <c:strRef>
              <c:f>organization!$B$1:$D$1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organization!$B$4:$D$4</c:f>
              <c:numCache>
                <c:formatCode>General</c:formatCode>
                <c:ptCount val="3"/>
                <c:pt idx="0">
                  <c:v>1.430030706888564</c:v>
                </c:pt>
                <c:pt idx="1">
                  <c:v>0.16286228741314401</c:v>
                </c:pt>
                <c:pt idx="2">
                  <c:v>0.25343288319549501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656-F74F-89AB-1D67C3CF0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208384"/>
        <c:axId val="120425472"/>
      </c:barChart>
      <c:catAx>
        <c:axId val="120208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i="1"/>
            </a:pPr>
            <a:endParaRPr lang="en-US"/>
          </a:p>
        </c:txPr>
        <c:crossAx val="120425472"/>
        <c:crosses val="autoZero"/>
        <c:auto val="1"/>
        <c:lblAlgn val="ctr"/>
        <c:lblOffset val="100"/>
        <c:noMultiLvlLbl val="0"/>
      </c:catAx>
      <c:valAx>
        <c:axId val="120425472"/>
        <c:scaling>
          <c:orientation val="minMax"/>
          <c:max val="3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Relative 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Expression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3.2543044362625569E-2"/>
              <c:y val="0.1527085433907066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 cmpd="sng">
            <a:solidFill>
              <a:schemeClr val="tx1"/>
            </a:solidFill>
          </a:ln>
        </c:spPr>
        <c:crossAx val="120208384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24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Senescence markers</a:t>
            </a:r>
          </a:p>
        </c:rich>
      </c:tx>
      <c:layout>
        <c:manualLayout>
          <c:xMode val="edge"/>
          <c:yMode val="edge"/>
          <c:x val="0.35207118731687054"/>
          <c:y val="5.694951067141903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362998945387927"/>
          <c:y val="4.2114611562858249E-2"/>
          <c:w val="0.71356081518374226"/>
          <c:h val="0.837346816466300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'organization 2'!$A$2</c:f>
              <c:strCache>
                <c:ptCount val="1"/>
                <c:pt idx="0">
                  <c:v>CNT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13-214C-B5A6-3F7412D37C98}"/>
                </c:ext>
              </c:extLst>
            </c:dLbl>
            <c:dLbl>
              <c:idx val="1"/>
              <c:layout>
                <c:manualLayout>
                  <c:x val="-2.0850147527106799E-3"/>
                  <c:y val="-0.1059230100438639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13-214C-B5A6-3F7412D37C98}"/>
                </c:ext>
              </c:extLst>
            </c:dLbl>
            <c:dLbl>
              <c:idx val="2"/>
              <c:layout>
                <c:manualLayout>
                  <c:x val="0"/>
                  <c:y val="-7.46879168810428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813-214C-B5A6-3F7412D37C98}"/>
                </c:ext>
              </c:extLst>
            </c:dLbl>
            <c:dLbl>
              <c:idx val="3"/>
              <c:layout>
                <c:manualLayout>
                  <c:x val="-4.3972998501456704E-3"/>
                  <c:y val="-5.248340105154369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Add text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13-214C-B5A6-3F7412D37C98}"/>
                </c:ext>
              </c:extLst>
            </c:dLbl>
            <c:dLbl>
              <c:idx val="4"/>
              <c:layout>
                <c:manualLayout>
                  <c:x val="4.3972998501455602E-3"/>
                  <c:y val="-3.431606991831689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Add text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813-214C-B5A6-3F7412D37C9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'organization 2'!$B$7:$B$9</c:f>
                <c:numCache>
                  <c:formatCode>General</c:formatCode>
                  <c:ptCount val="3"/>
                  <c:pt idx="0">
                    <c:v>7.0469958163558902E-2</c:v>
                  </c:pt>
                  <c:pt idx="1">
                    <c:v>0.142831160681165</c:v>
                  </c:pt>
                  <c:pt idx="2">
                    <c:v>0.22218455826480299</c:v>
                  </c:pt>
                </c:numCache>
              </c:numRef>
            </c:plus>
            <c:minus>
              <c:numRef>
                <c:f>'organization 2'!$B$7:$B$9</c:f>
                <c:numCache>
                  <c:formatCode>General</c:formatCode>
                  <c:ptCount val="3"/>
                  <c:pt idx="0">
                    <c:v>7.0469958163558902E-2</c:v>
                  </c:pt>
                  <c:pt idx="1">
                    <c:v>0.142831160681165</c:v>
                  </c:pt>
                  <c:pt idx="2">
                    <c:v>0.22218455826480299</c:v>
                  </c:pt>
                </c:numCache>
              </c:numRef>
            </c:minus>
          </c:errBars>
          <c:cat>
            <c:strRef>
              <c:f>'organization 2'!$B$1:$D$1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'organization 2'!$B$2:$D$2</c:f>
              <c:numCache>
                <c:formatCode>General</c:formatCode>
                <c:ptCount val="3"/>
                <c:pt idx="0">
                  <c:v>0.45935793290167498</c:v>
                </c:pt>
                <c:pt idx="1">
                  <c:v>0.43647000918939599</c:v>
                </c:pt>
                <c:pt idx="2">
                  <c:v>0.53064167380143201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813-214C-B5A6-3F7412D37C98}"/>
            </c:ext>
          </c:extLst>
        </c:ser>
        <c:ser>
          <c:idx val="1"/>
          <c:order val="1"/>
          <c:tx>
            <c:strRef>
              <c:f>'organization 2'!$A$3</c:f>
              <c:strCache>
                <c:ptCount val="1"/>
                <c:pt idx="0">
                  <c:v>HGPS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'organization 2'!$C$7:$C$9</c:f>
                <c:numCache>
                  <c:formatCode>General</c:formatCode>
                  <c:ptCount val="3"/>
                  <c:pt idx="0">
                    <c:v>7.0250864619066197E-2</c:v>
                  </c:pt>
                  <c:pt idx="1">
                    <c:v>8.68447608470376E-2</c:v>
                  </c:pt>
                  <c:pt idx="2">
                    <c:v>8.4245325460851297E-2</c:v>
                  </c:pt>
                </c:numCache>
              </c:numRef>
            </c:plus>
            <c:minus>
              <c:numRef>
                <c:f>'organization 2'!$C$7:$C$9</c:f>
                <c:numCache>
                  <c:formatCode>General</c:formatCode>
                  <c:ptCount val="3"/>
                  <c:pt idx="0">
                    <c:v>7.0250864619066197E-2</c:v>
                  </c:pt>
                  <c:pt idx="1">
                    <c:v>8.68447608470376E-2</c:v>
                  </c:pt>
                  <c:pt idx="2">
                    <c:v>8.4245325460851297E-2</c:v>
                  </c:pt>
                </c:numCache>
              </c:numRef>
            </c:minus>
          </c:errBars>
          <c:cat>
            <c:strRef>
              <c:f>'organization 2'!$B$1:$D$1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'organization 2'!$B$3:$D$3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13-214C-B5A6-3F7412D37C98}"/>
            </c:ext>
          </c:extLst>
        </c:ser>
        <c:ser>
          <c:idx val="2"/>
          <c:order val="2"/>
          <c:tx>
            <c:strRef>
              <c:f>'organization 2'!$A$4</c:f>
              <c:strCache>
                <c:ptCount val="1"/>
                <c:pt idx="0">
                  <c:v>HGPSN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-5.708663915369218E-3"/>
                  <c:y val="-0.1195168439388345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13-214C-B5A6-3F7412D37C98}"/>
                </c:ext>
              </c:extLst>
            </c:dLbl>
            <c:dLbl>
              <c:idx val="2"/>
              <c:layout>
                <c:manualLayout>
                  <c:x val="1.02603663170063E-2"/>
                  <c:y val="-6.45949551403613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813-214C-B5A6-3F7412D37C98}"/>
                </c:ext>
              </c:extLst>
            </c:dLbl>
            <c:dLbl>
              <c:idx val="3"/>
              <c:layout>
                <c:manualLayout>
                  <c:x val="0"/>
                  <c:y val="-6.0557770444088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Add text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813-214C-B5A6-3F7412D37C98}"/>
                </c:ext>
              </c:extLst>
            </c:dLbl>
            <c:dLbl>
              <c:idx val="4"/>
              <c:layout>
                <c:manualLayout>
                  <c:x val="4.39729985014545E-3"/>
                  <c:y val="-7.46879168810428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Add text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813-214C-B5A6-3F7412D37C9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'organization 2'!$D$7:$D$9</c:f>
                <c:numCache>
                  <c:formatCode>General</c:formatCode>
                  <c:ptCount val="3"/>
                  <c:pt idx="0">
                    <c:v>0.10205657610974</c:v>
                  </c:pt>
                  <c:pt idx="1">
                    <c:v>0.25770708084522598</c:v>
                  </c:pt>
                  <c:pt idx="2">
                    <c:v>0.14479211723356999</c:v>
                  </c:pt>
                </c:numCache>
              </c:numRef>
            </c:plus>
            <c:minus>
              <c:numRef>
                <c:f>'organization 2'!$D$7:$D$9</c:f>
                <c:numCache>
                  <c:formatCode>General</c:formatCode>
                  <c:ptCount val="3"/>
                  <c:pt idx="0">
                    <c:v>0.10205657610974</c:v>
                  </c:pt>
                  <c:pt idx="1">
                    <c:v>0.25770708084522598</c:v>
                  </c:pt>
                  <c:pt idx="2">
                    <c:v>0.14479211723356999</c:v>
                  </c:pt>
                </c:numCache>
              </c:numRef>
            </c:minus>
          </c:errBars>
          <c:cat>
            <c:strRef>
              <c:f>'organization 2'!$B$1:$D$1</c:f>
              <c:strCache>
                <c:ptCount val="3"/>
                <c:pt idx="0">
                  <c:v>P16</c:v>
                </c:pt>
                <c:pt idx="1">
                  <c:v>P21</c:v>
                </c:pt>
                <c:pt idx="2">
                  <c:v>P53</c:v>
                </c:pt>
              </c:strCache>
            </c:strRef>
          </c:cat>
          <c:val>
            <c:numRef>
              <c:f>'organization 2'!$B$4:$D$4</c:f>
              <c:numCache>
                <c:formatCode>General</c:formatCode>
                <c:ptCount val="3"/>
                <c:pt idx="0">
                  <c:v>0.59261783801264201</c:v>
                </c:pt>
                <c:pt idx="1">
                  <c:v>0.34491817009635201</c:v>
                </c:pt>
                <c:pt idx="2">
                  <c:v>0.51657815593126399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813-214C-B5A6-3F7412D37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196928"/>
        <c:axId val="125301120"/>
      </c:barChart>
      <c:catAx>
        <c:axId val="1251969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i="1"/>
            </a:pPr>
            <a:endParaRPr lang="en-US"/>
          </a:p>
        </c:txPr>
        <c:crossAx val="125301120"/>
        <c:crosses val="autoZero"/>
        <c:auto val="1"/>
        <c:lblAlgn val="ctr"/>
        <c:lblOffset val="100"/>
        <c:noMultiLvlLbl val="0"/>
      </c:catAx>
      <c:valAx>
        <c:axId val="125301120"/>
        <c:scaling>
          <c:orientation val="minMax"/>
          <c:max val="3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Relative 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Expression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7.8433617212551418E-2"/>
              <c:y val="0.140733451402673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 cmpd="sng">
            <a:solidFill>
              <a:schemeClr val="tx1"/>
            </a:solidFill>
          </a:ln>
        </c:spPr>
        <c:crossAx val="125196928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24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808776246719163"/>
          <c:y val="0.24132997896860847"/>
          <c:w val="0.69580118110236222"/>
          <c:h val="0.5860162310061258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F35-4441-A293-A80C392D9158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F35-4441-A293-A80C392D915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DF35-4441-A293-A80C392D9158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F35-4441-A293-A80C392D915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cust"/>
            <c:noEndCap val="0"/>
            <c:plus>
              <c:numRef>
                <c:f>Sheet3!$P$20:$P$21</c:f>
                <c:numCache>
                  <c:formatCode>General</c:formatCode>
                  <c:ptCount val="2"/>
                  <c:pt idx="0">
                    <c:v>0.16593191171584842</c:v>
                  </c:pt>
                  <c:pt idx="1">
                    <c:v>5.0252954687089513E-2</c:v>
                  </c:pt>
                </c:numCache>
              </c:numRef>
            </c:plus>
            <c:minus>
              <c:numRef>
                <c:f>Sheet3!$P$20:$P$21</c:f>
                <c:numCache>
                  <c:formatCode>General</c:formatCode>
                  <c:ptCount val="2"/>
                  <c:pt idx="0">
                    <c:v>0.16593191171584842</c:v>
                  </c:pt>
                  <c:pt idx="1">
                    <c:v>5.0252954687089513E-2</c:v>
                  </c:pt>
                </c:numCache>
              </c:numRef>
            </c:minus>
            <c:spPr>
              <a:ln w="25400"/>
            </c:spPr>
          </c:errBars>
          <c:cat>
            <c:strRef>
              <c:f>Sheet3!$N$20:$N$21</c:f>
              <c:strCache>
                <c:ptCount val="2"/>
                <c:pt idx="0">
                  <c:v>HGPS Z</c:v>
                </c:pt>
                <c:pt idx="1">
                  <c:v>HGPS N</c:v>
                </c:pt>
              </c:strCache>
            </c:strRef>
          </c:cat>
          <c:val>
            <c:numRef>
              <c:f>Sheet3!$O$20:$O$21</c:f>
              <c:numCache>
                <c:formatCode>General</c:formatCode>
                <c:ptCount val="2"/>
                <c:pt idx="0">
                  <c:v>1</c:v>
                </c:pt>
                <c:pt idx="1">
                  <c:v>0.80845740481910511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35-4441-A293-A80C392D91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8579976"/>
        <c:axId val="-2073391336"/>
      </c:barChart>
      <c:catAx>
        <c:axId val="-2078579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crossAx val="-2073391336"/>
        <c:crosses val="autoZero"/>
        <c:auto val="1"/>
        <c:lblAlgn val="ctr"/>
        <c:lblOffset val="100"/>
        <c:noMultiLvlLbl val="0"/>
      </c:catAx>
      <c:valAx>
        <c:axId val="-20733913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1" i="1"/>
                </a:pPr>
                <a:r>
                  <a:rPr lang="en-US" b="1" i="1"/>
                  <a:t>Progerin</a:t>
                </a:r>
              </a:p>
            </c:rich>
          </c:tx>
          <c:layout>
            <c:manualLayout>
              <c:xMode val="edge"/>
              <c:yMode val="edge"/>
              <c:x val="8.9323286433458118E-2"/>
              <c:y val="0.3307797374480047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078579976"/>
        <c:crosses val="autoZero"/>
        <c:crossBetween val="between"/>
      </c:valAx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2400" b="1" i="0">
          <a:latin typeface="Times New Roman"/>
          <a:cs typeface="Times New Roman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COL1A2</a:t>
            </a:r>
          </a:p>
        </c:rich>
      </c:tx>
      <c:layout>
        <c:manualLayout>
          <c:xMode val="edge"/>
          <c:yMode val="edge"/>
          <c:x val="0.46007368281686356"/>
          <c:y val="5.399379889365248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890882570990277"/>
          <c:y val="0.2031674551184999"/>
          <c:w val="0.73901576216763842"/>
          <c:h val="0.6714451507152449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5C11-4D23-A752-002028B6526C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C11-4D23-A752-002028B6526C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5C11-4D23-A752-002028B6526C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11-4D23-A752-002028B6526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11-4D23-A752-002028B6526C}"/>
                </c:ext>
              </c:extLst>
            </c:dLbl>
            <c:dLbl>
              <c:idx val="2"/>
              <c:layout>
                <c:manualLayout>
                  <c:x val="-2.3339658410360384E-4"/>
                  <c:y val="-0.1151617102074652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* 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C11-4D23-A752-002028B6526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'ep repeat organization'!$F$9:$F$11</c:f>
                <c:numCache>
                  <c:formatCode>General</c:formatCode>
                  <c:ptCount val="3"/>
                  <c:pt idx="0">
                    <c:v>0.77597989226507702</c:v>
                  </c:pt>
                  <c:pt idx="1">
                    <c:v>0</c:v>
                  </c:pt>
                  <c:pt idx="2">
                    <c:v>0.39922549959240999</c:v>
                  </c:pt>
                </c:numCache>
              </c:numRef>
            </c:plus>
            <c:minus>
              <c:numRef>
                <c:f>'ep repeat organization'!$F$9:$F$11</c:f>
                <c:numCache>
                  <c:formatCode>General</c:formatCode>
                  <c:ptCount val="3"/>
                  <c:pt idx="0">
                    <c:v>0.77597989226507702</c:v>
                  </c:pt>
                  <c:pt idx="1">
                    <c:v>0</c:v>
                  </c:pt>
                  <c:pt idx="2">
                    <c:v>0.39922549959240999</c:v>
                  </c:pt>
                </c:numCache>
              </c:numRef>
            </c:minus>
            <c:spPr>
              <a:ln w="25400"/>
            </c:spPr>
          </c:errBars>
          <c:cat>
            <c:strRef>
              <c:f>'ep repeat organization'!$A$9:$A$11</c:f>
              <c:strCache>
                <c:ptCount val="3"/>
                <c:pt idx="0">
                  <c:v>EP</c:v>
                </c:pt>
                <c:pt idx="1">
                  <c:v>LP</c:v>
                </c:pt>
                <c:pt idx="2">
                  <c:v>LPN</c:v>
                </c:pt>
              </c:strCache>
            </c:strRef>
          </c:cat>
          <c:val>
            <c:numRef>
              <c:f>'ep repeat organization'!$E$9:$E$11</c:f>
              <c:numCache>
                <c:formatCode>General</c:formatCode>
                <c:ptCount val="3"/>
                <c:pt idx="0">
                  <c:v>2.4808366069620611</c:v>
                </c:pt>
                <c:pt idx="1">
                  <c:v>1</c:v>
                </c:pt>
                <c:pt idx="2">
                  <c:v>1.5472061430203681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11-4D23-A752-002028B65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9017464"/>
        <c:axId val="-2095890664"/>
      </c:barChart>
      <c:catAx>
        <c:axId val="-2099017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>
                <a:noFill/>
              </a:defRPr>
            </a:pPr>
            <a:endParaRPr lang="en-US"/>
          </a:p>
        </c:txPr>
        <c:crossAx val="-2095890664"/>
        <c:crosses val="autoZero"/>
        <c:auto val="1"/>
        <c:lblAlgn val="ctr"/>
        <c:lblOffset val="100"/>
        <c:noMultiLvlLbl val="0"/>
      </c:catAx>
      <c:valAx>
        <c:axId val="-2095890664"/>
        <c:scaling>
          <c:orientation val="minMax"/>
          <c:max val="3.5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Relative Expression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099017464"/>
        <c:crosses val="autoZero"/>
        <c:crossBetween val="between"/>
        <c:majorUnit val="0.5"/>
      </c:valAx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2400" b="1" i="0">
          <a:latin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035345581802"/>
          <c:y val="0.13017685959167699"/>
          <c:w val="0.80075088947214934"/>
          <c:h val="0.781239249559012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工作表2!$M$2</c:f>
              <c:strCache>
                <c:ptCount val="1"/>
                <c:pt idx="0">
                  <c:v>EP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2"/>
              <c:layout>
                <c:manualLayout>
                  <c:x val="2.9629629629629628E-3"/>
                  <c:y val="-4.23839585675389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500-469D-A7F1-4A965AB5F529}"/>
                </c:ext>
              </c:extLst>
            </c:dLbl>
            <c:dLbl>
              <c:idx val="3"/>
              <c:layout>
                <c:manualLayout>
                  <c:x val="-2.9630796150481192E-3"/>
                  <c:y val="-5.9455191729103447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00-469D-A7F1-4A965AB5F529}"/>
                </c:ext>
              </c:extLst>
            </c:dLbl>
            <c:dLbl>
              <c:idx val="4"/>
              <c:layout>
                <c:manualLayout>
                  <c:x val="1.4814814814814814E-3"/>
                  <c:y val="-4.399226065540747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500-469D-A7F1-4A965AB5F52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工作表2!$N$6:$T$6</c:f>
                <c:numCache>
                  <c:formatCode>General</c:formatCode>
                  <c:ptCount val="7"/>
                  <c:pt idx="0">
                    <c:v>2.5121114779225299E-2</c:v>
                  </c:pt>
                  <c:pt idx="1">
                    <c:v>6.3649088229904602E-2</c:v>
                  </c:pt>
                  <c:pt idx="2">
                    <c:v>0.20401426173102599</c:v>
                  </c:pt>
                  <c:pt idx="3">
                    <c:v>6.0602939319408203E-2</c:v>
                  </c:pt>
                  <c:pt idx="4">
                    <c:v>0.17240789313114199</c:v>
                  </c:pt>
                  <c:pt idx="5">
                    <c:v>0.32552310545602797</c:v>
                  </c:pt>
                  <c:pt idx="6">
                    <c:v>0.308205717676028</c:v>
                  </c:pt>
                </c:numCache>
              </c:numRef>
            </c:plus>
            <c:minus>
              <c:numRef>
                <c:f>工作表2!$N$6:$T$6</c:f>
                <c:numCache>
                  <c:formatCode>General</c:formatCode>
                  <c:ptCount val="7"/>
                  <c:pt idx="0">
                    <c:v>2.5121114779225299E-2</c:v>
                  </c:pt>
                  <c:pt idx="1">
                    <c:v>6.3649088229904602E-2</c:v>
                  </c:pt>
                  <c:pt idx="2">
                    <c:v>0.20401426173102599</c:v>
                  </c:pt>
                  <c:pt idx="3">
                    <c:v>6.0602939319408203E-2</c:v>
                  </c:pt>
                  <c:pt idx="4">
                    <c:v>0.17240789313114199</c:v>
                  </c:pt>
                  <c:pt idx="5">
                    <c:v>0.32552310545602797</c:v>
                  </c:pt>
                  <c:pt idx="6">
                    <c:v>0.308205717676028</c:v>
                  </c:pt>
                </c:numCache>
              </c:numRef>
            </c:minus>
          </c:errBars>
          <c:cat>
            <c:strRef>
              <c:f>工作表2!$N$1:$T$1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工作表2!$N$2:$T$2</c:f>
              <c:numCache>
                <c:formatCode>General</c:formatCode>
                <c:ptCount val="7"/>
                <c:pt idx="0">
                  <c:v>0.62073118768386804</c:v>
                </c:pt>
                <c:pt idx="1">
                  <c:v>0.91414422986195698</c:v>
                </c:pt>
                <c:pt idx="2">
                  <c:v>3.0428582354324289</c:v>
                </c:pt>
                <c:pt idx="3">
                  <c:v>1.8759392674553199</c:v>
                </c:pt>
                <c:pt idx="4">
                  <c:v>2.5610801433722998</c:v>
                </c:pt>
                <c:pt idx="5">
                  <c:v>1.2417896020897501</c:v>
                </c:pt>
                <c:pt idx="6">
                  <c:v>1.1757280792051199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00-469D-A7F1-4A965AB5F529}"/>
            </c:ext>
          </c:extLst>
        </c:ser>
        <c:ser>
          <c:idx val="1"/>
          <c:order val="1"/>
          <c:tx>
            <c:strRef>
              <c:f>工作表2!$M$3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工作表2!$N$7:$T$7</c:f>
                <c:numCache>
                  <c:formatCode>General</c:formatCode>
                  <c:ptCount val="7"/>
                  <c:pt idx="0">
                    <c:v>2.9033904159305599E-2</c:v>
                  </c:pt>
                  <c:pt idx="1">
                    <c:v>1.8419703226430301E-2</c:v>
                  </c:pt>
                  <c:pt idx="2">
                    <c:v>0.135398522605195</c:v>
                  </c:pt>
                  <c:pt idx="3">
                    <c:v>7.7898825092039894E-2</c:v>
                  </c:pt>
                  <c:pt idx="4">
                    <c:v>6.4478825521361804E-2</c:v>
                  </c:pt>
                  <c:pt idx="5">
                    <c:v>0.21317508764656301</c:v>
                  </c:pt>
                  <c:pt idx="6">
                    <c:v>0.25556712399556603</c:v>
                  </c:pt>
                </c:numCache>
              </c:numRef>
            </c:plus>
            <c:minus>
              <c:numRef>
                <c:f>工作表2!$N$7:$T$7</c:f>
                <c:numCache>
                  <c:formatCode>General</c:formatCode>
                  <c:ptCount val="7"/>
                  <c:pt idx="0">
                    <c:v>2.9033904159305599E-2</c:v>
                  </c:pt>
                  <c:pt idx="1">
                    <c:v>1.8419703226430301E-2</c:v>
                  </c:pt>
                  <c:pt idx="2">
                    <c:v>0.135398522605195</c:v>
                  </c:pt>
                  <c:pt idx="3">
                    <c:v>7.7898825092039894E-2</c:v>
                  </c:pt>
                  <c:pt idx="4">
                    <c:v>6.4478825521361804E-2</c:v>
                  </c:pt>
                  <c:pt idx="5">
                    <c:v>0.21317508764656301</c:v>
                  </c:pt>
                  <c:pt idx="6">
                    <c:v>0.25556712399556603</c:v>
                  </c:pt>
                </c:numCache>
              </c:numRef>
            </c:minus>
          </c:errBars>
          <c:cat>
            <c:strRef>
              <c:f>工作表2!$N$1:$T$1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工作表2!$N$3:$T$3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00-469D-A7F1-4A965AB5F529}"/>
            </c:ext>
          </c:extLst>
        </c:ser>
        <c:ser>
          <c:idx val="2"/>
          <c:order val="2"/>
          <c:tx>
            <c:strRef>
              <c:f>工作表2!$M$4</c:f>
              <c:strCache>
                <c:ptCount val="1"/>
                <c:pt idx="0">
                  <c:v>LPN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2.9630796150481192E-3"/>
                  <c:y val="-1.5107804976314096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500-469D-A7F1-4A965AB5F529}"/>
                </c:ext>
              </c:extLst>
            </c:dLbl>
            <c:dLbl>
              <c:idx val="1"/>
              <c:layout>
                <c:manualLayout>
                  <c:x val="5.9259259259259256E-3"/>
                  <c:y val="-3.458580535320913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500-469D-A7F1-4A965AB5F529}"/>
                </c:ext>
              </c:extLst>
            </c:dLbl>
            <c:dLbl>
              <c:idx val="2"/>
              <c:layout>
                <c:manualLayout>
                  <c:x val="4.4444444444444991E-3"/>
                  <c:y val="-2.4270090779717847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500-469D-A7F1-4A965AB5F529}"/>
                </c:ext>
              </c:extLst>
            </c:dLbl>
            <c:dLbl>
              <c:idx val="3"/>
              <c:layout>
                <c:manualLayout>
                  <c:x val="-8.8888888888889982E-3"/>
                  <c:y val="-3.768901610901371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500-469D-A7F1-4A965AB5F529}"/>
                </c:ext>
              </c:extLst>
            </c:dLbl>
            <c:dLbl>
              <c:idx val="4"/>
              <c:layout>
                <c:manualLayout>
                  <c:x val="-1.0864072028177061E-16"/>
                  <c:y val="-2.644682206005627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500-469D-A7F1-4A965AB5F52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500-469D-A7F1-4A965AB5F529}"/>
                </c:ext>
              </c:extLst>
            </c:dLbl>
            <c:dLbl>
              <c:idx val="6"/>
              <c:layout>
                <c:manualLayout>
                  <c:x val="0"/>
                  <c:y val="-1.52380939321361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500-469D-A7F1-4A965AB5F52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工作表2!$N$8:$T$8</c:f>
                <c:numCache>
                  <c:formatCode>General</c:formatCode>
                  <c:ptCount val="7"/>
                  <c:pt idx="0">
                    <c:v>0.118400058195077</c:v>
                  </c:pt>
                  <c:pt idx="1">
                    <c:v>0.239985101407657</c:v>
                  </c:pt>
                  <c:pt idx="2">
                    <c:v>0.137714978625225</c:v>
                  </c:pt>
                  <c:pt idx="3">
                    <c:v>0.19892821943563499</c:v>
                  </c:pt>
                  <c:pt idx="4">
                    <c:v>0.20802350922658699</c:v>
                  </c:pt>
                  <c:pt idx="5">
                    <c:v>0.47373546904491498</c:v>
                  </c:pt>
                  <c:pt idx="6">
                    <c:v>4.48472109975106E-2</c:v>
                  </c:pt>
                </c:numCache>
              </c:numRef>
            </c:plus>
            <c:minus>
              <c:numRef>
                <c:f>工作表2!$N$8:$T$8</c:f>
                <c:numCache>
                  <c:formatCode>General</c:formatCode>
                  <c:ptCount val="7"/>
                  <c:pt idx="0">
                    <c:v>0.118400058195077</c:v>
                  </c:pt>
                  <c:pt idx="1">
                    <c:v>0.239985101407657</c:v>
                  </c:pt>
                  <c:pt idx="2">
                    <c:v>0.137714978625225</c:v>
                  </c:pt>
                  <c:pt idx="3">
                    <c:v>0.19892821943563499</c:v>
                  </c:pt>
                  <c:pt idx="4">
                    <c:v>0.20802350922658699</c:v>
                  </c:pt>
                  <c:pt idx="5">
                    <c:v>0.47373546904491498</c:v>
                  </c:pt>
                  <c:pt idx="6">
                    <c:v>4.48472109975106E-2</c:v>
                  </c:pt>
                </c:numCache>
              </c:numRef>
            </c:minus>
          </c:errBars>
          <c:cat>
            <c:strRef>
              <c:f>工作表2!$N$1:$T$1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工作表2!$N$4:$T$4</c:f>
              <c:numCache>
                <c:formatCode>General</c:formatCode>
                <c:ptCount val="7"/>
                <c:pt idx="0">
                  <c:v>3.05318804369425</c:v>
                </c:pt>
                <c:pt idx="1">
                  <c:v>2.2685243446458898</c:v>
                </c:pt>
                <c:pt idx="2">
                  <c:v>2.0238036372558401</c:v>
                </c:pt>
                <c:pt idx="3">
                  <c:v>2.0446567712084498</c:v>
                </c:pt>
                <c:pt idx="4">
                  <c:v>1.82880755846288</c:v>
                </c:pt>
                <c:pt idx="5">
                  <c:v>1.06769811348703</c:v>
                </c:pt>
                <c:pt idx="6">
                  <c:v>1.60651184402963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500-469D-A7F1-4A965AB5F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5131480"/>
        <c:axId val="-2100678232"/>
      </c:barChart>
      <c:catAx>
        <c:axId val="-20951314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800" i="1"/>
            </a:pPr>
            <a:endParaRPr lang="en-US"/>
          </a:p>
        </c:txPr>
        <c:crossAx val="-2100678232"/>
        <c:crosses val="autoZero"/>
        <c:auto val="1"/>
        <c:lblAlgn val="ctr"/>
        <c:lblOffset val="100"/>
        <c:noMultiLvlLbl val="0"/>
      </c:catAx>
      <c:valAx>
        <c:axId val="-2100678232"/>
        <c:scaling>
          <c:orientation val="minMax"/>
          <c:max val="4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Relative Expression</a:t>
                </a:r>
              </a:p>
            </c:rich>
          </c:tx>
          <c:layout>
            <c:manualLayout>
              <c:xMode val="edge"/>
              <c:yMode val="edge"/>
              <c:x val="6.4711577719451761E-3"/>
              <c:y val="0.303249907400788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095131480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2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171245462568749"/>
          <c:y val="0.13457474647107456"/>
          <c:w val="0.70634206695931512"/>
          <c:h val="0.721932811990382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35-47B6-83C5-F24624CDBB04}"/>
                </c:ext>
              </c:extLst>
            </c:dLbl>
            <c:dLbl>
              <c:idx val="2"/>
              <c:layout>
                <c:manualLayout>
                  <c:x val="0"/>
                  <c:y val="-7.46879168810428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35-47B6-83C5-F24624CDBB04}"/>
                </c:ext>
              </c:extLst>
            </c:dLbl>
            <c:dLbl>
              <c:idx val="3"/>
              <c:layout>
                <c:manualLayout>
                  <c:x val="-4.3972998501456704E-3"/>
                  <c:y val="-5.24834010515436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35-47B6-83C5-F24624CDBB04}"/>
                </c:ext>
              </c:extLst>
            </c:dLbl>
            <c:dLbl>
              <c:idx val="4"/>
              <c:layout>
                <c:manualLayout>
                  <c:x val="4.3972998501455602E-3"/>
                  <c:y val="-3.43160699183168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35-47B6-83C5-F24624CDBB04}"/>
                </c:ext>
              </c:extLst>
            </c:dLbl>
            <c:dLbl>
              <c:idx val="6"/>
              <c:layout>
                <c:manualLayout>
                  <c:x val="0"/>
                  <c:y val="-0.17593332717643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435-47B6-83C5-F24624CDBB0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Sheet1!$B$6:$H$6</c:f>
                <c:numCache>
                  <c:formatCode>General</c:formatCode>
                  <c:ptCount val="7"/>
                  <c:pt idx="0">
                    <c:v>0.18556422236567499</c:v>
                  </c:pt>
                  <c:pt idx="1">
                    <c:v>0.381733442465786</c:v>
                  </c:pt>
                  <c:pt idx="2">
                    <c:v>2.434367387343781</c:v>
                  </c:pt>
                  <c:pt idx="3">
                    <c:v>1.3976555284879659</c:v>
                  </c:pt>
                  <c:pt idx="4">
                    <c:v>0.45132658948028798</c:v>
                  </c:pt>
                  <c:pt idx="5">
                    <c:v>0.226881143522177</c:v>
                  </c:pt>
                  <c:pt idx="6">
                    <c:v>3.217143824007382</c:v>
                  </c:pt>
                </c:numCache>
              </c:numRef>
            </c:plus>
            <c:minus>
              <c:numRef>
                <c:f>Sheet1!$B$6:$H$6</c:f>
                <c:numCache>
                  <c:formatCode>General</c:formatCode>
                  <c:ptCount val="7"/>
                  <c:pt idx="0">
                    <c:v>0.18556422236567499</c:v>
                  </c:pt>
                  <c:pt idx="1">
                    <c:v>0.381733442465786</c:v>
                  </c:pt>
                  <c:pt idx="2">
                    <c:v>2.434367387343781</c:v>
                  </c:pt>
                  <c:pt idx="3">
                    <c:v>1.3976555284879659</c:v>
                  </c:pt>
                  <c:pt idx="4">
                    <c:v>0.45132658948028798</c:v>
                  </c:pt>
                  <c:pt idx="5">
                    <c:v>0.226881143522177</c:v>
                  </c:pt>
                  <c:pt idx="6">
                    <c:v>3.217143824007382</c:v>
                  </c:pt>
                </c:numCache>
              </c:numRef>
            </c:minus>
          </c:errBars>
          <c:cat>
            <c:strRef>
              <c:f>Sheet1!$B$1:$H$1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3.4967323086127289</c:v>
                </c:pt>
                <c:pt idx="1">
                  <c:v>2.1641758561785829</c:v>
                </c:pt>
                <c:pt idx="2">
                  <c:v>15.89011408820925</c:v>
                </c:pt>
                <c:pt idx="3">
                  <c:v>8.2890700380112055</c:v>
                </c:pt>
                <c:pt idx="4">
                  <c:v>4.6538789696396146</c:v>
                </c:pt>
                <c:pt idx="5">
                  <c:v>2.0956782500291551</c:v>
                </c:pt>
                <c:pt idx="6">
                  <c:v>8.9862165300800498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435-47B6-83C5-F24624CDBB0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HGPS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Sheet1!$B$7:$H$7</c:f>
                <c:numCache>
                  <c:formatCode>General</c:formatCode>
                  <c:ptCount val="7"/>
                  <c:pt idx="0">
                    <c:v>1.62748814546432E-2</c:v>
                  </c:pt>
                  <c:pt idx="1">
                    <c:v>0.16544990434877399</c:v>
                  </c:pt>
                  <c:pt idx="2">
                    <c:v>0.66343198963245997</c:v>
                  </c:pt>
                  <c:pt idx="3">
                    <c:v>0.96669950756645295</c:v>
                  </c:pt>
                  <c:pt idx="4">
                    <c:v>0.31044307296819401</c:v>
                  </c:pt>
                  <c:pt idx="5">
                    <c:v>0.54456257318130497</c:v>
                  </c:pt>
                  <c:pt idx="6">
                    <c:v>4.8413749867712297E-2</c:v>
                  </c:pt>
                </c:numCache>
              </c:numRef>
            </c:plus>
            <c:minus>
              <c:numRef>
                <c:f>Sheet1!$B$7:$H$7</c:f>
                <c:numCache>
                  <c:formatCode>General</c:formatCode>
                  <c:ptCount val="7"/>
                  <c:pt idx="0">
                    <c:v>1.62748814546432E-2</c:v>
                  </c:pt>
                  <c:pt idx="1">
                    <c:v>0.16544990434877399</c:v>
                  </c:pt>
                  <c:pt idx="2">
                    <c:v>0.66343198963245997</c:v>
                  </c:pt>
                  <c:pt idx="3">
                    <c:v>0.96669950756645295</c:v>
                  </c:pt>
                  <c:pt idx="4">
                    <c:v>0.31044307296819401</c:v>
                  </c:pt>
                  <c:pt idx="5">
                    <c:v>0.54456257318130497</c:v>
                  </c:pt>
                  <c:pt idx="6">
                    <c:v>4.8413749867712297E-2</c:v>
                  </c:pt>
                </c:numCache>
              </c:numRef>
            </c:minus>
          </c:errBars>
          <c:cat>
            <c:strRef>
              <c:f>Sheet1!$B$1:$H$1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435-47B6-83C5-F24624CDBB0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HGPSN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-1.1998022892056061E-3"/>
                  <c:y val="-2.312987810890555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435-47B6-83C5-F24624CDBB04}"/>
                </c:ext>
              </c:extLst>
            </c:dLbl>
            <c:dLbl>
              <c:idx val="2"/>
              <c:layout>
                <c:manualLayout>
                  <c:x val="1.02603663170063E-2"/>
                  <c:y val="-6.45949551403613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435-47B6-83C5-F24624CDBB04}"/>
                </c:ext>
              </c:extLst>
            </c:dLbl>
            <c:dLbl>
              <c:idx val="3"/>
              <c:layout>
                <c:manualLayout>
                  <c:x val="3.6678759682614902E-3"/>
                  <c:y val="-6.055777044408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87319985268424"/>
                      <c:h val="5.543929989713736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4435-47B6-83C5-F24624CDBB04}"/>
                </c:ext>
              </c:extLst>
            </c:dLbl>
            <c:dLbl>
              <c:idx val="4"/>
              <c:layout>
                <c:manualLayout>
                  <c:x val="3.9898961808435332E-4"/>
                  <c:y val="-3.615606914494193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435-47B6-83C5-F24624CDBB0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Sheet1!$B$8:$H$8</c:f>
                <c:numCache>
                  <c:formatCode>General</c:formatCode>
                  <c:ptCount val="7"/>
                  <c:pt idx="0">
                    <c:v>0.21423314841808599</c:v>
                  </c:pt>
                  <c:pt idx="1">
                    <c:v>0.132311522155454</c:v>
                  </c:pt>
                  <c:pt idx="2">
                    <c:v>0.159023181557059</c:v>
                  </c:pt>
                  <c:pt idx="3">
                    <c:v>0.95090014327333405</c:v>
                  </c:pt>
                  <c:pt idx="4">
                    <c:v>0.667720602063401</c:v>
                  </c:pt>
                  <c:pt idx="5">
                    <c:v>0.21556800930398901</c:v>
                  </c:pt>
                  <c:pt idx="6">
                    <c:v>0.14592807009766501</c:v>
                  </c:pt>
                </c:numCache>
              </c:numRef>
            </c:plus>
            <c:minus>
              <c:numRef>
                <c:f>Sheet1!$B$8:$H$8</c:f>
                <c:numCache>
                  <c:formatCode>General</c:formatCode>
                  <c:ptCount val="7"/>
                  <c:pt idx="0">
                    <c:v>0.21423314841808599</c:v>
                  </c:pt>
                  <c:pt idx="1">
                    <c:v>0.132311522155454</c:v>
                  </c:pt>
                  <c:pt idx="2">
                    <c:v>0.159023181557059</c:v>
                  </c:pt>
                  <c:pt idx="3">
                    <c:v>0.95090014327333405</c:v>
                  </c:pt>
                  <c:pt idx="4">
                    <c:v>0.667720602063401</c:v>
                  </c:pt>
                  <c:pt idx="5">
                    <c:v>0.21556800930398901</c:v>
                  </c:pt>
                  <c:pt idx="6">
                    <c:v>0.14592807009766501</c:v>
                  </c:pt>
                </c:numCache>
              </c:numRef>
            </c:minus>
          </c:errBars>
          <c:cat>
            <c:strRef>
              <c:f>Sheet1!$B$1:$H$1</c:f>
              <c:strCache>
                <c:ptCount val="7"/>
                <c:pt idx="0">
                  <c:v>COL4A1</c:v>
                </c:pt>
                <c:pt idx="1">
                  <c:v>COL4A2</c:v>
                </c:pt>
                <c:pt idx="2">
                  <c:v>COL6A1</c:v>
                </c:pt>
                <c:pt idx="3">
                  <c:v>COL6A2</c:v>
                </c:pt>
                <c:pt idx="4">
                  <c:v>COL6A3</c:v>
                </c:pt>
                <c:pt idx="5">
                  <c:v>COL1A1</c:v>
                </c:pt>
                <c:pt idx="6">
                  <c:v>COL1A2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1.4137248146476951</c:v>
                </c:pt>
                <c:pt idx="1">
                  <c:v>1.742271277509402</c:v>
                </c:pt>
                <c:pt idx="2">
                  <c:v>6.1109024602882469</c:v>
                </c:pt>
                <c:pt idx="3">
                  <c:v>3.8657515724678708</c:v>
                </c:pt>
                <c:pt idx="4">
                  <c:v>1.9935778482136439</c:v>
                </c:pt>
                <c:pt idx="5">
                  <c:v>0.342757167900688</c:v>
                </c:pt>
                <c:pt idx="6">
                  <c:v>0.880463695140282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435-47B6-83C5-F24624CDB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8734408"/>
        <c:axId val="-2098588552"/>
      </c:barChart>
      <c:catAx>
        <c:axId val="-20987344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800" i="1"/>
            </a:pPr>
            <a:endParaRPr lang="en-US"/>
          </a:p>
        </c:txPr>
        <c:crossAx val="-2098588552"/>
        <c:crosses val="autoZero"/>
        <c:auto val="1"/>
        <c:lblAlgn val="ctr"/>
        <c:lblOffset val="100"/>
        <c:noMultiLvlLbl val="0"/>
      </c:catAx>
      <c:valAx>
        <c:axId val="-20985885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Relative </a:t>
                </a:r>
                <a:r>
                  <a:rPr lang="en-US" altLang="zh-CN" dirty="0"/>
                  <a:t>Expression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15775337992060084"/>
              <c:y val="0.3234578538975568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 cmpd="sng">
            <a:solidFill>
              <a:schemeClr val="tx1"/>
            </a:solidFill>
          </a:ln>
        </c:spPr>
        <c:crossAx val="-2098734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COL1A2</a:t>
            </a:r>
            <a:endParaRPr lang="zh-CN"/>
          </a:p>
        </c:rich>
      </c:tx>
      <c:layout>
        <c:manualLayout>
          <c:xMode val="edge"/>
          <c:yMode val="edge"/>
          <c:x val="0.45695468066491701"/>
          <c:y val="0.1044897869632190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22664268175824"/>
          <c:y val="0.1926657052768482"/>
          <c:w val="0.69207424070696666"/>
          <c:h val="0.6773074260189838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7599-A445-BB60-6B1A5E0C450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7599-A445-BB60-6B1A5E0C450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7599-A445-BB60-6B1A5E0C450D}"/>
              </c:ext>
            </c:extLst>
          </c:dPt>
          <c:dLbls>
            <c:dLbl>
              <c:idx val="0"/>
              <c:layout>
                <c:manualLayout>
                  <c:x val="2.5778023252320341E-3"/>
                  <c:y val="-8.470374092685656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99-A445-BB60-6B1A5E0C450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99-A445-BB60-6B1A5E0C450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599-A445-BB60-6B1A5E0C450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ORGANIZATION!$C$14:$C$16</c:f>
                <c:numCache>
                  <c:formatCode>General</c:formatCode>
                  <c:ptCount val="3"/>
                  <c:pt idx="0">
                    <c:v>0.16076654059960316</c:v>
                  </c:pt>
                  <c:pt idx="1">
                    <c:v>0</c:v>
                  </c:pt>
                  <c:pt idx="2">
                    <c:v>0.560740720601696</c:v>
                  </c:pt>
                </c:numCache>
              </c:numRef>
            </c:plus>
            <c:minus>
              <c:numRef>
                <c:f>ORGANIZATION!$C$14:$C$16</c:f>
                <c:numCache>
                  <c:formatCode>General</c:formatCode>
                  <c:ptCount val="3"/>
                  <c:pt idx="0">
                    <c:v>0.16076654059960316</c:v>
                  </c:pt>
                  <c:pt idx="1">
                    <c:v>0</c:v>
                  </c:pt>
                  <c:pt idx="2">
                    <c:v>0.560740720601696</c:v>
                  </c:pt>
                </c:numCache>
              </c:numRef>
            </c:minus>
            <c:spPr>
              <a:ln w="25400"/>
            </c:spPr>
          </c:errBars>
          <c:cat>
            <c:strRef>
              <c:f>ORGANIZATION!$A$14:$A$16</c:f>
              <c:strCache>
                <c:ptCount val="3"/>
                <c:pt idx="0">
                  <c:v>CNT Z</c:v>
                </c:pt>
                <c:pt idx="1">
                  <c:v>HGPS Z</c:v>
                </c:pt>
                <c:pt idx="2">
                  <c:v>HGPS N</c:v>
                </c:pt>
              </c:strCache>
            </c:strRef>
          </c:cat>
          <c:val>
            <c:numRef>
              <c:f>ORGANIZATION!$B$14:$B$16</c:f>
              <c:numCache>
                <c:formatCode>General</c:formatCode>
                <c:ptCount val="3"/>
                <c:pt idx="0">
                  <c:v>1.4299871568031524</c:v>
                </c:pt>
                <c:pt idx="1">
                  <c:v>1</c:v>
                </c:pt>
                <c:pt idx="2">
                  <c:v>1.4363785571250993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99-A445-BB60-6B1A5E0C4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0666520"/>
        <c:axId val="-2070663240"/>
      </c:barChart>
      <c:catAx>
        <c:axId val="-2070666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crossAx val="-2070663240"/>
        <c:crosses val="autoZero"/>
        <c:auto val="1"/>
        <c:lblAlgn val="ctr"/>
        <c:lblOffset val="100"/>
        <c:noMultiLvlLbl val="0"/>
      </c:catAx>
      <c:valAx>
        <c:axId val="-2070663240"/>
        <c:scaling>
          <c:orientation val="minMax"/>
          <c:max val="3.5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Relative Expression</a:t>
                </a:r>
              </a:p>
            </c:rich>
          </c:tx>
          <c:layout>
            <c:manualLayout>
              <c:xMode val="edge"/>
              <c:yMode val="edge"/>
              <c:x val="4.2722638697910972E-2"/>
              <c:y val="0.19266570527684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070666520"/>
        <c:crosses val="autoZero"/>
        <c:crossBetween val="between"/>
      </c:valAx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2400" b="1" i="0">
          <a:latin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178996366290291"/>
          <c:y val="0.11058502453607399"/>
          <c:w val="0.75487661307656295"/>
          <c:h val="0.7563184065495346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306A-F040-BE47-A690E3690EF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06A-F040-BE47-A690E3690EF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306A-F040-BE47-A690E3690EF8}"/>
              </c:ext>
            </c:extLst>
          </c:dPt>
          <c:dLbls>
            <c:dLbl>
              <c:idx val="0"/>
              <c:layout>
                <c:manualLayout>
                  <c:x val="-5.4320360140885403E-17"/>
                  <c:y val="-9.1428563592816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6A-F040-BE47-A690E3690EF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6A-F040-BE47-A690E3690EF8}"/>
                </c:ext>
              </c:extLst>
            </c:dLbl>
            <c:dLbl>
              <c:idx val="2"/>
              <c:layout>
                <c:manualLayout>
                  <c:x val="1.48148148148137E-3"/>
                  <c:y val="-0.10448978696321901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06A-F040-BE47-A690E3690EF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'1214 3rd prog'!$H$2:$H$4</c:f>
                <c:numCache>
                  <c:formatCode>General</c:formatCode>
                  <c:ptCount val="3"/>
                  <c:pt idx="0">
                    <c:v>21.416402837437087</c:v>
                  </c:pt>
                  <c:pt idx="1">
                    <c:v>10.007095450072754</c:v>
                  </c:pt>
                  <c:pt idx="2">
                    <c:v>21.630438389226306</c:v>
                  </c:pt>
                </c:numCache>
              </c:numRef>
            </c:plus>
            <c:minus>
              <c:numRef>
                <c:f>'1214 3rd prog'!$H$2:$H$4</c:f>
                <c:numCache>
                  <c:formatCode>General</c:formatCode>
                  <c:ptCount val="3"/>
                  <c:pt idx="0">
                    <c:v>21.416402837437087</c:v>
                  </c:pt>
                  <c:pt idx="1">
                    <c:v>10.007095450072754</c:v>
                  </c:pt>
                  <c:pt idx="2">
                    <c:v>21.630438389226306</c:v>
                  </c:pt>
                </c:numCache>
              </c:numRef>
            </c:minus>
            <c:spPr>
              <a:ln w="25400"/>
            </c:spPr>
          </c:errBars>
          <c:cat>
            <c:strRef>
              <c:f>'1214 3rd prog'!$F$2:$F$4</c:f>
              <c:strCache>
                <c:ptCount val="3"/>
                <c:pt idx="0">
                  <c:v>CNT Z</c:v>
                </c:pt>
                <c:pt idx="1">
                  <c:v>HGPS Z</c:v>
                </c:pt>
                <c:pt idx="2">
                  <c:v>HGPS N</c:v>
                </c:pt>
              </c:strCache>
            </c:strRef>
          </c:cat>
          <c:val>
            <c:numRef>
              <c:f>'1214 3rd prog'!$G$2:$G$4</c:f>
              <c:numCache>
                <c:formatCode>General</c:formatCode>
                <c:ptCount val="3"/>
                <c:pt idx="0">
                  <c:v>157.34514256333333</c:v>
                </c:pt>
                <c:pt idx="1">
                  <c:v>110.592002765</c:v>
                </c:pt>
                <c:pt idx="2">
                  <c:v>176.38872345999997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6A-F040-BE47-A690E3690E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0781624"/>
        <c:axId val="2090784952"/>
      </c:barChart>
      <c:catAx>
        <c:axId val="20907816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crossAx val="2090784952"/>
        <c:crosses val="autoZero"/>
        <c:auto val="1"/>
        <c:lblAlgn val="ctr"/>
        <c:lblOffset val="100"/>
        <c:noMultiLvlLbl val="0"/>
      </c:catAx>
      <c:valAx>
        <c:axId val="2090784952"/>
        <c:scaling>
          <c:orientation val="minMax"/>
          <c:max val="25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Collagen (ug/each)</a:t>
                </a:r>
                <a:endParaRPr lang="zh-CN"/>
              </a:p>
            </c:rich>
          </c:tx>
          <c:layout>
            <c:manualLayout>
              <c:xMode val="edge"/>
              <c:yMode val="edge"/>
              <c:x val="1.2002441523506407E-2"/>
              <c:y val="0.1433874304081181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90781624"/>
        <c:crosses val="autoZero"/>
        <c:crossBetween val="between"/>
      </c:valAx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2400" b="1" i="0">
          <a:latin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178996366290291"/>
          <c:y val="0.14580174878606941"/>
          <c:w val="0.75487661307656295"/>
          <c:h val="0.6996946708056183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62CC-9A4F-A5E5-8FB5767435EC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2CC-9A4F-A5E5-8FB5767435EC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2CC-9A4F-A5E5-8FB5767435EC}"/>
              </c:ext>
            </c:extLst>
          </c:dPt>
          <c:dLbls>
            <c:dLbl>
              <c:idx val="0"/>
              <c:layout>
                <c:manualLayout>
                  <c:x val="-1.4814814814814801E-3"/>
                  <c:y val="-0.16979590381523099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CC-9A4F-A5E5-8FB5767435E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CC-9A4F-A5E5-8FB5767435EC}"/>
                </c:ext>
              </c:extLst>
            </c:dLbl>
            <c:dLbl>
              <c:idx val="2"/>
              <c:layout>
                <c:manualLayout>
                  <c:x val="-1.48148148148159E-3"/>
                  <c:y val="-7.6190469660680701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CC-9A4F-A5E5-8FB5767435E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'121015 3RD HF'!$H$2:$H$4</c:f>
                <c:numCache>
                  <c:formatCode>General</c:formatCode>
                  <c:ptCount val="3"/>
                  <c:pt idx="0">
                    <c:v>124.24791015382026</c:v>
                  </c:pt>
                  <c:pt idx="1">
                    <c:v>18.765097135858998</c:v>
                  </c:pt>
                  <c:pt idx="2">
                    <c:v>42.864828917544756</c:v>
                  </c:pt>
                </c:numCache>
              </c:numRef>
            </c:plus>
            <c:minus>
              <c:numRef>
                <c:f>'121015 3RD HF'!$H$2:$H$4</c:f>
                <c:numCache>
                  <c:formatCode>General</c:formatCode>
                  <c:ptCount val="3"/>
                  <c:pt idx="0">
                    <c:v>124.24791015382026</c:v>
                  </c:pt>
                  <c:pt idx="1">
                    <c:v>18.765097135858998</c:v>
                  </c:pt>
                  <c:pt idx="2">
                    <c:v>42.864828917544756</c:v>
                  </c:pt>
                </c:numCache>
              </c:numRef>
            </c:minus>
            <c:spPr>
              <a:ln w="25400"/>
            </c:spPr>
          </c:errBars>
          <c:cat>
            <c:strRef>
              <c:f>'121015 3RD HF'!$A$2:$A$4</c:f>
              <c:strCache>
                <c:ptCount val="3"/>
                <c:pt idx="0">
                  <c:v>EP Z</c:v>
                </c:pt>
                <c:pt idx="1">
                  <c:v>LP Z</c:v>
                </c:pt>
                <c:pt idx="2">
                  <c:v>LP N</c:v>
                </c:pt>
              </c:strCache>
            </c:strRef>
          </c:cat>
          <c:val>
            <c:numRef>
              <c:f>'121015 3RD HF'!$G$2:$G$4</c:f>
              <c:numCache>
                <c:formatCode>General</c:formatCode>
                <c:ptCount val="3"/>
                <c:pt idx="0">
                  <c:v>401.06576627692505</c:v>
                </c:pt>
                <c:pt idx="1">
                  <c:v>154.56976850059999</c:v>
                </c:pt>
                <c:pt idx="2">
                  <c:v>252.27033436416664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CC-9A4F-A5E5-8FB576743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2472776"/>
        <c:axId val="-2102469448"/>
      </c:barChart>
      <c:catAx>
        <c:axId val="-2102472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crossAx val="-2102469448"/>
        <c:crosses val="autoZero"/>
        <c:auto val="1"/>
        <c:lblAlgn val="ctr"/>
        <c:lblOffset val="100"/>
        <c:noMultiLvlLbl val="0"/>
      </c:catAx>
      <c:valAx>
        <c:axId val="-21024694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Collagen (ug/each)</a:t>
                </a:r>
                <a:endParaRPr lang="zh-CN"/>
              </a:p>
            </c:rich>
          </c:tx>
          <c:layout>
            <c:manualLayout>
              <c:xMode val="edge"/>
              <c:yMode val="edge"/>
              <c:x val="7.3196008581184974E-4"/>
              <c:y val="0.1623646375586023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02472776"/>
        <c:crosses val="autoZero"/>
        <c:crossBetween val="between"/>
      </c:valAx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2400" b="1" i="0">
          <a:latin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0.82457</cdr:x>
      <cdr:y>0.09099</cdr:y>
    </cdr:from>
    <cdr:to>
      <cdr:x>0.94469</cdr:x>
      <cdr:y>0.40161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61B13B4A-E5A8-F842-8322-0A95386B43C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753627" y="405840"/>
          <a:ext cx="838200" cy="138535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0.81799</cdr:x>
      <cdr:y>0.04508</cdr:y>
    </cdr:from>
    <cdr:to>
      <cdr:x>0.98419</cdr:x>
      <cdr:y>0.40075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CD5673C0-639A-F548-8421-AC3CAB171CB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123610" y="201074"/>
          <a:ext cx="1244202" cy="1586286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0.77296</cdr:x>
      <cdr:y>0.28408</cdr:y>
    </cdr:from>
    <cdr:to>
      <cdr:x>0.83546</cdr:x>
      <cdr:y>0.38593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A902EEF0-9A4E-1D4E-96CB-B536B28FCDCA}"/>
            </a:ext>
          </a:extLst>
        </cdr:cNvPr>
        <cdr:cNvSpPr txBox="1"/>
      </cdr:nvSpPr>
      <cdr:spPr>
        <a:xfrm xmlns:a="http://schemas.openxmlformats.org/drawingml/2006/main">
          <a:off x="4711977" y="1314944"/>
          <a:ext cx="381000" cy="471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0.81829</cdr:x>
      <cdr:y>0.0942</cdr:y>
    </cdr:from>
    <cdr:to>
      <cdr:x>0.91607</cdr:x>
      <cdr:y>0.31927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D2DE00B6-D7C4-BF40-8205-3BF01406FBE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014821" y="579862"/>
          <a:ext cx="838166" cy="1385393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0.84744</cdr:x>
      <cdr:y>0.08898</cdr:y>
    </cdr:from>
    <cdr:to>
      <cdr:x>0.97801</cdr:x>
      <cdr:y>0.32962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ECAC315A-4ED4-A14E-AE9C-F63E73C16A8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8075322" y="586545"/>
          <a:ext cx="1244202" cy="1586286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F2688-3302-4E2C-821C-16D6399B1EB3}" type="datetimeFigureOut">
              <a:rPr lang="en-US" smtClean="0"/>
              <a:t>5/16/19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FBB56-3C35-47F9-9DEC-F5DF484CC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528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F5595-872E-46A2-A3E9-8E12DCB88157}" type="datetimeFigureOut">
              <a:rPr lang="en-US" smtClean="0"/>
              <a:t>5/16/19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39938" y="1143000"/>
            <a:ext cx="2778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A570F-7881-4022-BC1D-025F0DE6E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Fig.1 NANOG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restores senescence phenotype in aged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BDF</a:t>
            </a:r>
            <a:r>
              <a:rPr kumimoji="1" lang="en-US" altLang="zh-CN" baseline="0" dirty="0"/>
              <a:t> standard error</a:t>
            </a:r>
            <a:endParaRPr kumimoji="1" lang="zh-CN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A570F-7881-4022-BC1D-025F0DE6E7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96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COL3 qPCR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A570F-7881-4022-BC1D-025F0DE6E7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8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A570F-7881-4022-BC1D-025F0DE6E7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7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5681136"/>
            <a:ext cx="13990320" cy="39200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8880" y="10363200"/>
            <a:ext cx="1152144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6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380" y="1951570"/>
            <a:ext cx="5554980" cy="4161366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440" y="1951570"/>
            <a:ext cx="16390620" cy="416136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7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3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164" y="11751734"/>
            <a:ext cx="13990320" cy="3632200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0164" y="7751238"/>
            <a:ext cx="13990320" cy="4000499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43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440" y="11379202"/>
            <a:ext cx="10972800" cy="32186034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81560" y="11379202"/>
            <a:ext cx="10972800" cy="32186034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7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32368"/>
            <a:ext cx="14813280" cy="3048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093636"/>
            <a:ext cx="7272338" cy="170603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5799668"/>
            <a:ext cx="7272338" cy="1053676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61047" y="4093636"/>
            <a:ext cx="7275196" cy="170603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61047" y="5799668"/>
            <a:ext cx="7275196" cy="1053676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2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4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6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1" y="728133"/>
            <a:ext cx="5414964" cy="3098800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5092" y="728137"/>
            <a:ext cx="9201150" cy="156083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1" y="3826937"/>
            <a:ext cx="5414964" cy="12509501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4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6118" y="12801600"/>
            <a:ext cx="9875520" cy="1511301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26118" y="1634067"/>
            <a:ext cx="9875520" cy="10972800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6118" y="14312901"/>
            <a:ext cx="9875520" cy="2146299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36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732368"/>
            <a:ext cx="14813280" cy="3048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267202"/>
            <a:ext cx="14813280" cy="12069234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" y="16950270"/>
            <a:ext cx="384048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FAA8-EF75-43E9-8808-5FA7BD59A009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23560" y="16950270"/>
            <a:ext cx="521208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95760" y="16950270"/>
            <a:ext cx="384048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2F983-E639-4FBF-A28C-AC7E29ABC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2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1" latinLnBrk="0" hangingPunct="1"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4.xml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10" Type="http://schemas.openxmlformats.org/officeDocument/2006/relationships/image" Target="../media/image7.emf"/><Relationship Id="rId4" Type="http://schemas.openxmlformats.org/officeDocument/2006/relationships/image" Target="../media/image6.jpeg"/><Relationship Id="rId9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0.tif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tif"/><Relationship Id="rId5" Type="http://schemas.openxmlformats.org/officeDocument/2006/relationships/image" Target="../media/image17.tif"/><Relationship Id="rId4" Type="http://schemas.openxmlformats.org/officeDocument/2006/relationships/image" Target="../media/image1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96B6E0-8E0D-4C44-99D0-EAB2D35D6F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0" t="72326" r="32156" b="22093"/>
          <a:stretch/>
        </p:blipFill>
        <p:spPr>
          <a:xfrm flipH="1">
            <a:off x="1690069" y="1574357"/>
            <a:ext cx="3251200" cy="6966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73A6A0-75F7-904E-93E9-8F0CBA9FCC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6" t="41964" r="34670" b="54019"/>
          <a:stretch/>
        </p:blipFill>
        <p:spPr>
          <a:xfrm flipH="1">
            <a:off x="1690069" y="3368669"/>
            <a:ext cx="3251200" cy="762001"/>
          </a:xfrm>
          <a:prstGeom prst="rect">
            <a:avLst/>
          </a:prstGeom>
        </p:spPr>
      </p:pic>
      <p:sp>
        <p:nvSpPr>
          <p:cNvPr id="5" name="文本框 71">
            <a:extLst>
              <a:ext uri="{FF2B5EF4-FFF2-40B4-BE49-F238E27FC236}">
                <a16:creationId xmlns:a16="http://schemas.microsoft.com/office/drawing/2014/main" id="{A06E90ED-B77C-BC42-BC6C-E6147CF52FE2}"/>
              </a:ext>
            </a:extLst>
          </p:cNvPr>
          <p:cNvSpPr txBox="1"/>
          <p:nvPr/>
        </p:nvSpPr>
        <p:spPr>
          <a:xfrm>
            <a:off x="198937" y="1655109"/>
            <a:ext cx="1463149" cy="461645"/>
          </a:xfrm>
          <a:prstGeom prst="rect">
            <a:avLst/>
          </a:prstGeom>
          <a:noFill/>
        </p:spPr>
        <p:txBody>
          <a:bodyPr wrap="square" lIns="91420" tIns="45710" rIns="91420" bIns="45710" rtlCol="0">
            <a:sp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COL3A1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72">
            <a:extLst>
              <a:ext uri="{FF2B5EF4-FFF2-40B4-BE49-F238E27FC236}">
                <a16:creationId xmlns:a16="http://schemas.microsoft.com/office/drawing/2014/main" id="{BC6BEDC2-B284-4C4B-BC43-AB570A98A354}"/>
              </a:ext>
            </a:extLst>
          </p:cNvPr>
          <p:cNvSpPr txBox="1"/>
          <p:nvPr/>
        </p:nvSpPr>
        <p:spPr>
          <a:xfrm>
            <a:off x="198937" y="3554835"/>
            <a:ext cx="1463149" cy="461645"/>
          </a:xfrm>
          <a:prstGeom prst="rect">
            <a:avLst/>
          </a:prstGeom>
          <a:noFill/>
        </p:spPr>
        <p:txBody>
          <a:bodyPr wrap="square" lIns="91420" tIns="45710" rIns="91420" bIns="45710" rtlCol="0">
            <a:sp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APDH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DE1418-AD1E-DA4C-A9E1-BF866263B6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8" t="1163" r="44424" b="91860"/>
          <a:stretch/>
        </p:blipFill>
        <p:spPr>
          <a:xfrm>
            <a:off x="1690069" y="2412557"/>
            <a:ext cx="3251200" cy="685799"/>
          </a:xfrm>
          <a:prstGeom prst="rect">
            <a:avLst/>
          </a:prstGeom>
        </p:spPr>
      </p:pic>
      <p:sp>
        <p:nvSpPr>
          <p:cNvPr id="8" name="文本框 71">
            <a:extLst>
              <a:ext uri="{FF2B5EF4-FFF2-40B4-BE49-F238E27FC236}">
                <a16:creationId xmlns:a16="http://schemas.microsoft.com/office/drawing/2014/main" id="{D649213D-7DCB-C14B-A9F5-C2244FA8947C}"/>
              </a:ext>
            </a:extLst>
          </p:cNvPr>
          <p:cNvSpPr txBox="1"/>
          <p:nvPr/>
        </p:nvSpPr>
        <p:spPr>
          <a:xfrm>
            <a:off x="224337" y="2412557"/>
            <a:ext cx="1463149" cy="830977"/>
          </a:xfrm>
          <a:prstGeom prst="rect">
            <a:avLst/>
          </a:prstGeom>
          <a:noFill/>
        </p:spPr>
        <p:txBody>
          <a:bodyPr wrap="square" lIns="91420" tIns="45710" rIns="91420" bIns="45710" rtlCol="0">
            <a:sp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SMAD2</a:t>
            </a:r>
          </a:p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SMAD3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B74E7F-04DA-5545-BCC7-0F2F2FF71915}"/>
              </a:ext>
            </a:extLst>
          </p:cNvPr>
          <p:cNvSpPr txBox="1"/>
          <p:nvPr/>
        </p:nvSpPr>
        <p:spPr>
          <a:xfrm>
            <a:off x="1687486" y="533401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5FC744-2F66-6641-BBBA-3987B90A9709}"/>
              </a:ext>
            </a:extLst>
          </p:cNvPr>
          <p:cNvSpPr txBox="1"/>
          <p:nvPr/>
        </p:nvSpPr>
        <p:spPr>
          <a:xfrm>
            <a:off x="2601886" y="54596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5464A2-5E1B-3047-A0FD-924479C0A5C1}"/>
              </a:ext>
            </a:extLst>
          </p:cNvPr>
          <p:cNvSpPr txBox="1"/>
          <p:nvPr/>
        </p:nvSpPr>
        <p:spPr>
          <a:xfrm>
            <a:off x="3377662" y="533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C25216-D8EA-E34A-B65F-CC30078ABE46}"/>
              </a:ext>
            </a:extLst>
          </p:cNvPr>
          <p:cNvSpPr txBox="1"/>
          <p:nvPr/>
        </p:nvSpPr>
        <p:spPr>
          <a:xfrm>
            <a:off x="4200794" y="53339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FBCA94-0670-9848-85CA-B009BF126221}"/>
              </a:ext>
            </a:extLst>
          </p:cNvPr>
          <p:cNvSpPr txBox="1"/>
          <p:nvPr/>
        </p:nvSpPr>
        <p:spPr>
          <a:xfrm>
            <a:off x="475786" y="900049"/>
            <a:ext cx="121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407FDC-E6D7-BF42-A697-8A77D14F971D}"/>
              </a:ext>
            </a:extLst>
          </p:cNvPr>
          <p:cNvSpPr txBox="1"/>
          <p:nvPr/>
        </p:nvSpPr>
        <p:spPr>
          <a:xfrm>
            <a:off x="1812804" y="900049"/>
            <a:ext cx="34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9F922A-2CA1-E744-BE93-9ADD386D0410}"/>
              </a:ext>
            </a:extLst>
          </p:cNvPr>
          <p:cNvSpPr txBox="1"/>
          <p:nvPr/>
        </p:nvSpPr>
        <p:spPr>
          <a:xfrm>
            <a:off x="2666086" y="900048"/>
            <a:ext cx="34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AF34D1-8568-B44A-BBF8-B2B85CB63A52}"/>
              </a:ext>
            </a:extLst>
          </p:cNvPr>
          <p:cNvSpPr txBox="1"/>
          <p:nvPr/>
        </p:nvSpPr>
        <p:spPr>
          <a:xfrm>
            <a:off x="3406803" y="894986"/>
            <a:ext cx="34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79774E-2F1A-0443-816A-2A15713308B2}"/>
              </a:ext>
            </a:extLst>
          </p:cNvPr>
          <p:cNvSpPr txBox="1"/>
          <p:nvPr/>
        </p:nvSpPr>
        <p:spPr>
          <a:xfrm>
            <a:off x="4257003" y="889366"/>
            <a:ext cx="34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96F5D5-17EC-F94E-B8AF-41833B14B265}"/>
              </a:ext>
            </a:extLst>
          </p:cNvPr>
          <p:cNvSpPr txBox="1"/>
          <p:nvPr/>
        </p:nvSpPr>
        <p:spPr>
          <a:xfrm>
            <a:off x="6819914" y="64309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71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46">
            <a:extLst>
              <a:ext uri="{FF2B5EF4-FFF2-40B4-BE49-F238E27FC236}">
                <a16:creationId xmlns:a16="http://schemas.microsoft.com/office/drawing/2014/main" id="{D4913504-CB01-804B-B88E-A826CD775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69255"/>
              </p:ext>
            </p:extLst>
          </p:nvPr>
        </p:nvGraphicFramePr>
        <p:xfrm>
          <a:off x="503712" y="990600"/>
          <a:ext cx="6977743" cy="4460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47">
            <a:extLst>
              <a:ext uri="{FF2B5EF4-FFF2-40B4-BE49-F238E27FC236}">
                <a16:creationId xmlns:a16="http://schemas.microsoft.com/office/drawing/2014/main" id="{1E12FF5B-7ADA-5645-95DE-1B4E23369D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255674"/>
              </p:ext>
            </p:extLst>
          </p:nvPr>
        </p:nvGraphicFramePr>
        <p:xfrm>
          <a:off x="7156079" y="990600"/>
          <a:ext cx="7486165" cy="4460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文本框 2">
            <a:extLst>
              <a:ext uri="{FF2B5EF4-FFF2-40B4-BE49-F238E27FC236}">
                <a16:creationId xmlns:a16="http://schemas.microsoft.com/office/drawing/2014/main" id="{9209BCFA-CB52-2A48-8427-EF4D9D088A06}"/>
              </a:ext>
            </a:extLst>
          </p:cNvPr>
          <p:cNvSpPr txBox="1"/>
          <p:nvPr/>
        </p:nvSpPr>
        <p:spPr>
          <a:xfrm>
            <a:off x="13855" y="73001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A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21" name="文本框 2">
            <a:extLst>
              <a:ext uri="{FF2B5EF4-FFF2-40B4-BE49-F238E27FC236}">
                <a16:creationId xmlns:a16="http://schemas.microsoft.com/office/drawing/2014/main" id="{FB5E1DA4-4089-8042-9881-015D8D2C7070}"/>
              </a:ext>
            </a:extLst>
          </p:cNvPr>
          <p:cNvSpPr txBox="1"/>
          <p:nvPr/>
        </p:nvSpPr>
        <p:spPr>
          <a:xfrm>
            <a:off x="7848600" y="73000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B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D62816B-ADD9-424C-B924-610928909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281334"/>
              </p:ext>
            </p:extLst>
          </p:nvPr>
        </p:nvGraphicFramePr>
        <p:xfrm>
          <a:off x="136567" y="5105400"/>
          <a:ext cx="6096000" cy="4628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本框 2">
            <a:extLst>
              <a:ext uri="{FF2B5EF4-FFF2-40B4-BE49-F238E27FC236}">
                <a16:creationId xmlns:a16="http://schemas.microsoft.com/office/drawing/2014/main" id="{0F3A1A68-F656-2040-8140-122F71A2C902}"/>
              </a:ext>
            </a:extLst>
          </p:cNvPr>
          <p:cNvSpPr txBox="1"/>
          <p:nvPr/>
        </p:nvSpPr>
        <p:spPr>
          <a:xfrm>
            <a:off x="13855" y="579210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C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18F34-B8A6-594A-9615-111AEFA068B6}"/>
              </a:ext>
            </a:extLst>
          </p:cNvPr>
          <p:cNvSpPr txBox="1"/>
          <p:nvPr/>
        </p:nvSpPr>
        <p:spPr>
          <a:xfrm>
            <a:off x="6819914" y="64309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046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"/>
          <p:cNvSpPr txBox="1"/>
          <p:nvPr/>
        </p:nvSpPr>
        <p:spPr>
          <a:xfrm>
            <a:off x="52932" y="56213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A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8945200" y="685922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B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33" name="文本框 2"/>
          <p:cNvSpPr txBox="1"/>
          <p:nvPr/>
        </p:nvSpPr>
        <p:spPr>
          <a:xfrm>
            <a:off x="-27214" y="5916411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C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文本框 2"/>
          <p:cNvSpPr txBox="1"/>
          <p:nvPr/>
        </p:nvSpPr>
        <p:spPr>
          <a:xfrm>
            <a:off x="-27214" y="129495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E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60" name="文本框 2"/>
          <p:cNvSpPr txBox="1"/>
          <p:nvPr/>
        </p:nvSpPr>
        <p:spPr>
          <a:xfrm>
            <a:off x="8153400" y="5916411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D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61" name="文本框 2"/>
          <p:cNvSpPr txBox="1"/>
          <p:nvPr/>
        </p:nvSpPr>
        <p:spPr>
          <a:xfrm>
            <a:off x="8187079" y="1294953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F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graphicFrame>
        <p:nvGraphicFramePr>
          <p:cNvPr id="107" name="图表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805527"/>
              </p:ext>
            </p:extLst>
          </p:nvPr>
        </p:nvGraphicFramePr>
        <p:xfrm>
          <a:off x="317032" y="562129"/>
          <a:ext cx="5634187" cy="40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63" t="96016" r="3598" b="1481"/>
          <a:stretch/>
        </p:blipFill>
        <p:spPr>
          <a:xfrm rot="10800000" flipV="1">
            <a:off x="10250050" y="4553701"/>
            <a:ext cx="4523974" cy="405489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00" t="89321" r="3227" b="9117"/>
          <a:stretch/>
        </p:blipFill>
        <p:spPr>
          <a:xfrm rot="10800000" flipV="1">
            <a:off x="10250050" y="5145843"/>
            <a:ext cx="4523974" cy="333673"/>
          </a:xfrm>
          <a:prstGeom prst="rect">
            <a:avLst/>
          </a:prstGeom>
        </p:spPr>
      </p:pic>
      <p:sp>
        <p:nvSpPr>
          <p:cNvPr id="111" name="文本框 14"/>
          <p:cNvSpPr txBox="1"/>
          <p:nvPr/>
        </p:nvSpPr>
        <p:spPr>
          <a:xfrm>
            <a:off x="8951730" y="4536428"/>
            <a:ext cx="1530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COL1A2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文本框 16"/>
          <p:cNvSpPr txBox="1"/>
          <p:nvPr/>
        </p:nvSpPr>
        <p:spPr>
          <a:xfrm>
            <a:off x="8945200" y="5084896"/>
            <a:ext cx="1530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GAPDH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5" name="图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17079"/>
              </p:ext>
            </p:extLst>
          </p:nvPr>
        </p:nvGraphicFramePr>
        <p:xfrm>
          <a:off x="-61330" y="5886503"/>
          <a:ext cx="8572500" cy="615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6" name="Chart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89097"/>
              </p:ext>
            </p:extLst>
          </p:nvPr>
        </p:nvGraphicFramePr>
        <p:xfrm>
          <a:off x="6629400" y="5809116"/>
          <a:ext cx="9529070" cy="659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819914" y="64309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0" name="图表 1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4882"/>
              </p:ext>
            </p:extLst>
          </p:nvPr>
        </p:nvGraphicFramePr>
        <p:xfrm>
          <a:off x="8644280" y="170700"/>
          <a:ext cx="6257268" cy="447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1" name="图表 1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33772"/>
              </p:ext>
            </p:extLst>
          </p:nvPr>
        </p:nvGraphicFramePr>
        <p:xfrm>
          <a:off x="8747030" y="12949534"/>
          <a:ext cx="5634187" cy="3738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图表 1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581167"/>
              </p:ext>
            </p:extLst>
          </p:nvPr>
        </p:nvGraphicFramePr>
        <p:xfrm>
          <a:off x="532737" y="12851029"/>
          <a:ext cx="5634187" cy="3966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AD0C4EA0-0EB8-0E40-A3EB-0DF762267433}"/>
              </a:ext>
            </a:extLst>
          </p:cNvPr>
          <p:cNvGrpSpPr/>
          <p:nvPr/>
        </p:nvGrpSpPr>
        <p:grpSpPr>
          <a:xfrm>
            <a:off x="317032" y="4089843"/>
            <a:ext cx="5598125" cy="1810962"/>
            <a:chOff x="317032" y="4089843"/>
            <a:chExt cx="5598125" cy="1810962"/>
          </a:xfrm>
        </p:grpSpPr>
        <p:grpSp>
          <p:nvGrpSpPr>
            <p:cNvPr id="103" name="组 69"/>
            <p:cNvGrpSpPr/>
            <p:nvPr/>
          </p:nvGrpSpPr>
          <p:grpSpPr>
            <a:xfrm>
              <a:off x="317032" y="4536428"/>
              <a:ext cx="5598125" cy="1364377"/>
              <a:chOff x="410433" y="10824865"/>
              <a:chExt cx="3294474" cy="1364377"/>
            </a:xfrm>
          </p:grpSpPr>
          <p:pic>
            <p:nvPicPr>
              <p:cNvPr id="104" name="图片 70"/>
              <p:cNvPicPr>
                <a:picLocks noChangeAspect="1"/>
              </p:cNvPicPr>
              <p:nvPr/>
            </p:nvPicPr>
            <p:blipFill rotWithShape="1">
              <a:blip r:embed="rId10"/>
              <a:srcRect l="18990" t="32913" r="20808" b="-1"/>
              <a:stretch/>
            </p:blipFill>
            <p:spPr>
              <a:xfrm>
                <a:off x="1164907" y="10824865"/>
                <a:ext cx="2540000" cy="903490"/>
              </a:xfrm>
              <a:prstGeom prst="rect">
                <a:avLst/>
              </a:prstGeom>
            </p:spPr>
          </p:pic>
          <p:sp>
            <p:nvSpPr>
              <p:cNvPr id="105" name="文本框 71"/>
              <p:cNvSpPr txBox="1"/>
              <p:nvPr/>
            </p:nvSpPr>
            <p:spPr>
              <a:xfrm>
                <a:off x="410433" y="10847594"/>
                <a:ext cx="861057" cy="461645"/>
              </a:xfrm>
              <a:prstGeom prst="rect">
                <a:avLst/>
              </a:prstGeom>
              <a:noFill/>
            </p:spPr>
            <p:txBody>
              <a:bodyPr wrap="square" lIns="91420" tIns="45710" rIns="91420" bIns="45710" rtlCol="0">
                <a:sp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COL1A2</a:t>
                </a:r>
                <a:endParaRPr kumimoji="1"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文本框 72"/>
              <p:cNvSpPr txBox="1"/>
              <p:nvPr/>
            </p:nvSpPr>
            <p:spPr>
              <a:xfrm>
                <a:off x="476907" y="11358265"/>
                <a:ext cx="794585" cy="830977"/>
              </a:xfrm>
              <a:prstGeom prst="rect">
                <a:avLst/>
              </a:prstGeom>
              <a:noFill/>
            </p:spPr>
            <p:txBody>
              <a:bodyPr wrap="square" lIns="91420" tIns="45710" rIns="91420" bIns="45710" rtlCol="0">
                <a:sp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zh-CN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kumimoji="1"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APDH</a:t>
                </a:r>
                <a:endParaRPr kumimoji="1"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9E82C56-3261-EE4C-9B90-3C60A5E0C6FD}"/>
                </a:ext>
              </a:extLst>
            </p:cNvPr>
            <p:cNvSpPr txBox="1"/>
            <p:nvPr/>
          </p:nvSpPr>
          <p:spPr>
            <a:xfrm>
              <a:off x="1944672" y="4089843"/>
              <a:ext cx="106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EP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8B2B141-FA1D-6D49-A571-F74DB7CB0DFC}"/>
                </a:ext>
              </a:extLst>
            </p:cNvPr>
            <p:cNvSpPr txBox="1"/>
            <p:nvPr/>
          </p:nvSpPr>
          <p:spPr>
            <a:xfrm>
              <a:off x="3352800" y="4089843"/>
              <a:ext cx="106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LP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D96636E-A2FD-B648-ADED-3914F3C84E8D}"/>
                </a:ext>
              </a:extLst>
            </p:cNvPr>
            <p:cNvSpPr txBox="1"/>
            <p:nvPr/>
          </p:nvSpPr>
          <p:spPr>
            <a:xfrm>
              <a:off x="4724400" y="4089843"/>
              <a:ext cx="106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LP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74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366A2B-B05F-F84E-A6C3-94333F7F4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1" y="7463525"/>
            <a:ext cx="6019800" cy="5194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6C9FB1-EED8-3A46-AAD7-7C29CB59E83E}"/>
              </a:ext>
            </a:extLst>
          </p:cNvPr>
          <p:cNvSpPr txBox="1"/>
          <p:nvPr/>
        </p:nvSpPr>
        <p:spPr>
          <a:xfrm>
            <a:off x="381004" y="7427366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GNRH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777AC1-5769-E743-89AE-6FD7E1EF986C}"/>
              </a:ext>
            </a:extLst>
          </p:cNvPr>
          <p:cNvSpPr txBox="1"/>
          <p:nvPr/>
        </p:nvSpPr>
        <p:spPr>
          <a:xfrm>
            <a:off x="412380" y="7840632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TGF-β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ACAF94-6A66-E94F-9091-0CCA9203FCA6}"/>
              </a:ext>
            </a:extLst>
          </p:cNvPr>
          <p:cNvSpPr txBox="1"/>
          <p:nvPr/>
        </p:nvSpPr>
        <p:spPr>
          <a:xfrm>
            <a:off x="412379" y="8288833"/>
            <a:ext cx="47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Corticotropin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Releasing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hormone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DEFC33-C2D4-8542-A761-1F3607D2735B}"/>
              </a:ext>
            </a:extLst>
          </p:cNvPr>
          <p:cNvSpPr txBox="1"/>
          <p:nvPr/>
        </p:nvSpPr>
        <p:spPr>
          <a:xfrm>
            <a:off x="412379" y="8702099"/>
            <a:ext cx="47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Thrombin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A9B05A-FF0D-E447-A9FA-C0287B1FCB32}"/>
              </a:ext>
            </a:extLst>
          </p:cNvPr>
          <p:cNvSpPr txBox="1"/>
          <p:nvPr/>
        </p:nvSpPr>
        <p:spPr>
          <a:xfrm>
            <a:off x="427505" y="9150300"/>
            <a:ext cx="47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1DE120-317B-A442-8C3D-70475605A1F5}"/>
              </a:ext>
            </a:extLst>
          </p:cNvPr>
          <p:cNvSpPr txBox="1"/>
          <p:nvPr/>
        </p:nvSpPr>
        <p:spPr>
          <a:xfrm>
            <a:off x="427505" y="9519632"/>
            <a:ext cx="47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CREB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Neurons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683D33-514C-1D4E-A2BF-04F0A465BA52}"/>
              </a:ext>
            </a:extLst>
          </p:cNvPr>
          <p:cNvSpPr txBox="1"/>
          <p:nvPr/>
        </p:nvSpPr>
        <p:spPr>
          <a:xfrm>
            <a:off x="391645" y="9888964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GPCR-Mediated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Nutrient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Sensing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Enteroendocrine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ACCEA8-640B-D946-B5E9-A8527B02EB2F}"/>
              </a:ext>
            </a:extLst>
          </p:cNvPr>
          <p:cNvSpPr txBox="1"/>
          <p:nvPr/>
        </p:nvSpPr>
        <p:spPr>
          <a:xfrm>
            <a:off x="381004" y="10258296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Neurotrophin/TRK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901444-F4CE-7240-B354-624A5A174376}"/>
              </a:ext>
            </a:extLst>
          </p:cNvPr>
          <p:cNvSpPr txBox="1"/>
          <p:nvPr/>
        </p:nvSpPr>
        <p:spPr>
          <a:xfrm>
            <a:off x="381003" y="10653633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P2Y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Purigenic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9950A2-4329-524E-97D2-3EE85A63B441}"/>
              </a:ext>
            </a:extLst>
          </p:cNvPr>
          <p:cNvSpPr txBox="1"/>
          <p:nvPr/>
        </p:nvSpPr>
        <p:spPr>
          <a:xfrm>
            <a:off x="391645" y="11048970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CDK5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9F4F88-17D6-9843-A107-8FDF72C1AA53}"/>
              </a:ext>
            </a:extLst>
          </p:cNvPr>
          <p:cNvSpPr txBox="1"/>
          <p:nvPr/>
        </p:nvSpPr>
        <p:spPr>
          <a:xfrm>
            <a:off x="381002" y="11418302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8488D3-037B-114E-B1E6-75552E58DB19}"/>
              </a:ext>
            </a:extLst>
          </p:cNvPr>
          <p:cNvSpPr txBox="1"/>
          <p:nvPr/>
        </p:nvSpPr>
        <p:spPr>
          <a:xfrm>
            <a:off x="391645" y="11813639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HMGB1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EF71E2-9B65-4F4B-8B62-A19315C6DCE2}"/>
              </a:ext>
            </a:extLst>
          </p:cNvPr>
          <p:cNvSpPr txBox="1"/>
          <p:nvPr/>
        </p:nvSpPr>
        <p:spPr>
          <a:xfrm>
            <a:off x="381001" y="12156966"/>
            <a:ext cx="625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PKCθ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Han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Lymphocytes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354B5D3-248F-7D45-B31D-9B3809EC9C99}"/>
              </a:ext>
            </a:extLst>
          </p:cNvPr>
          <p:cNvSpPr/>
          <p:nvPr/>
        </p:nvSpPr>
        <p:spPr>
          <a:xfrm>
            <a:off x="289677" y="7862552"/>
            <a:ext cx="2259481" cy="316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文本框 2">
            <a:extLst>
              <a:ext uri="{FF2B5EF4-FFF2-40B4-BE49-F238E27FC236}">
                <a16:creationId xmlns:a16="http://schemas.microsoft.com/office/drawing/2014/main" id="{39A35CF7-A274-FE4C-BAD0-682B99A374B0}"/>
              </a:ext>
            </a:extLst>
          </p:cNvPr>
          <p:cNvSpPr txBox="1"/>
          <p:nvPr/>
        </p:nvSpPr>
        <p:spPr>
          <a:xfrm>
            <a:off x="277587" y="6477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B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27" name="文本框 2">
            <a:extLst>
              <a:ext uri="{FF2B5EF4-FFF2-40B4-BE49-F238E27FC236}">
                <a16:creationId xmlns:a16="http://schemas.microsoft.com/office/drawing/2014/main" id="{80E5CC9B-2CE6-0D4D-A07F-F00A808964C2}"/>
              </a:ext>
            </a:extLst>
          </p:cNvPr>
          <p:cNvSpPr txBox="1"/>
          <p:nvPr/>
        </p:nvSpPr>
        <p:spPr>
          <a:xfrm>
            <a:off x="277587" y="13005402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C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sp>
        <p:nvSpPr>
          <p:cNvPr id="23" name="文本框 2"/>
          <p:cNvSpPr txBox="1"/>
          <p:nvPr/>
        </p:nvSpPr>
        <p:spPr>
          <a:xfrm>
            <a:off x="204043" y="229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Times New Roman"/>
                <a:cs typeface="Times New Roman"/>
              </a:rPr>
              <a:t>A</a:t>
            </a:r>
            <a:endParaRPr kumimoji="1" lang="zh-CN" altLang="en-US" sz="2400" b="1" dirty="0">
              <a:latin typeface="Times New Roman"/>
              <a:cs typeface="Times New Roman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" r="57549"/>
          <a:stretch/>
        </p:blipFill>
        <p:spPr>
          <a:xfrm>
            <a:off x="680674" y="0"/>
            <a:ext cx="4045302" cy="687597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44" t="3722"/>
          <a:stretch/>
        </p:blipFill>
        <p:spPr>
          <a:xfrm>
            <a:off x="4678971" y="0"/>
            <a:ext cx="3552818" cy="6875976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2288660" y="3892784"/>
            <a:ext cx="2259481" cy="316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108141"/>
              </p:ext>
            </p:extLst>
          </p:nvPr>
        </p:nvGraphicFramePr>
        <p:xfrm>
          <a:off x="4136610" y="6622133"/>
          <a:ext cx="7678737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CorelDRAW Home &amp; Students" r:id="rId5" imgW="7679279" imgH="5980579" progId="CorelDRAWHome.Graphic.18">
                  <p:embed/>
                </p:oleObj>
              </mc:Choice>
              <mc:Fallback>
                <p:oleObj name="CorelDRAW Home &amp; Students" r:id="rId5" imgW="7679279" imgH="5980579" progId="CorelDRAWHome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36610" y="6622133"/>
                        <a:ext cx="7678737" cy="662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404967"/>
              </p:ext>
            </p:extLst>
          </p:nvPr>
        </p:nvGraphicFramePr>
        <p:xfrm>
          <a:off x="345557" y="13646870"/>
          <a:ext cx="8265043" cy="460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CorelDRAW Home &amp; Students" r:id="rId7" imgW="5942591" imgH="4315161" progId="CorelDRAWHome.Graphic.18">
                  <p:embed/>
                </p:oleObj>
              </mc:Choice>
              <mc:Fallback>
                <p:oleObj name="CorelDRAW Home &amp; Students" r:id="rId7" imgW="5942591" imgH="4315161" progId="CorelDRAWHome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5557" y="13646870"/>
                        <a:ext cx="8265043" cy="4602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34787" y="13430266"/>
            <a:ext cx="1322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</a:t>
            </a:r>
            <a:r>
              <a:rPr lang="en-US" altLang="zh-CN" sz="2400" dirty="0"/>
              <a:t>ene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8246537" y="-59261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543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0904D3-398D-2843-8E05-0A56B7D3E796}"/>
              </a:ext>
            </a:extLst>
          </p:cNvPr>
          <p:cNvSpPr txBox="1"/>
          <p:nvPr/>
        </p:nvSpPr>
        <p:spPr>
          <a:xfrm>
            <a:off x="7467600" y="82751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S5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A05F3-F575-3A44-8919-96C39C376D97}"/>
              </a:ext>
            </a:extLst>
          </p:cNvPr>
          <p:cNvSpPr txBox="1"/>
          <p:nvPr/>
        </p:nvSpPr>
        <p:spPr>
          <a:xfrm>
            <a:off x="570095" y="1342137"/>
            <a:ext cx="2410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</a:t>
            </a:r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promoter</a:t>
            </a:r>
          </a:p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-218 to -119 from TSS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25C90A-2EFB-0C4E-8FD6-97B3A864F59C}"/>
              </a:ext>
            </a:extLst>
          </p:cNvPr>
          <p:cNvSpPr txBox="1"/>
          <p:nvPr/>
        </p:nvSpPr>
        <p:spPr>
          <a:xfrm>
            <a:off x="481158" y="2197355"/>
            <a:ext cx="2588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</a:t>
            </a:r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promoter</a:t>
            </a:r>
          </a:p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-259 to -115 from TSS</a:t>
            </a:r>
          </a:p>
        </p:txBody>
      </p:sp>
      <p:sp>
        <p:nvSpPr>
          <p:cNvPr id="9" name="文本框 36">
            <a:extLst>
              <a:ext uri="{FF2B5EF4-FFF2-40B4-BE49-F238E27FC236}">
                <a16:creationId xmlns:a16="http://schemas.microsoft.com/office/drawing/2014/main" id="{BB3B5E0A-8F1B-034B-8D96-0246DDA9C582}"/>
              </a:ext>
            </a:extLst>
          </p:cNvPr>
          <p:cNvSpPr txBox="1"/>
          <p:nvPr/>
        </p:nvSpPr>
        <p:spPr>
          <a:xfrm>
            <a:off x="6202612" y="762565"/>
            <a:ext cx="1539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Anti-RNA polymerase </a:t>
            </a:r>
            <a:endParaRPr kumimoji="1"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37">
            <a:extLst>
              <a:ext uri="{FF2B5EF4-FFF2-40B4-BE49-F238E27FC236}">
                <a16:creationId xmlns:a16="http://schemas.microsoft.com/office/drawing/2014/main" id="{E6D3CA93-D420-8543-8E1C-81EECE1EFE2C}"/>
              </a:ext>
            </a:extLst>
          </p:cNvPr>
          <p:cNvSpPr txBox="1"/>
          <p:nvPr/>
        </p:nvSpPr>
        <p:spPr>
          <a:xfrm>
            <a:off x="4597026" y="871084"/>
            <a:ext cx="160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endParaRPr kumimoji="1"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EC751A-AEE4-5B4B-9A25-E5D5F6F3A37C}"/>
              </a:ext>
            </a:extLst>
          </p:cNvPr>
          <p:cNvSpPr txBox="1"/>
          <p:nvPr/>
        </p:nvSpPr>
        <p:spPr>
          <a:xfrm>
            <a:off x="481158" y="2938727"/>
            <a:ext cx="2588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MAD2</a:t>
            </a:r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promoter</a:t>
            </a:r>
          </a:p>
          <a:p>
            <a:pPr algn="ctr"/>
            <a:r>
              <a:rPr kumimoji="1"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-282 to -161 from TSS</a:t>
            </a:r>
          </a:p>
        </p:txBody>
      </p:sp>
      <p:sp>
        <p:nvSpPr>
          <p:cNvPr id="17" name="文本框 36">
            <a:extLst>
              <a:ext uri="{FF2B5EF4-FFF2-40B4-BE49-F238E27FC236}">
                <a16:creationId xmlns:a16="http://schemas.microsoft.com/office/drawing/2014/main" id="{014140DC-6834-F845-AF48-4A1F8088D981}"/>
              </a:ext>
            </a:extLst>
          </p:cNvPr>
          <p:cNvSpPr txBox="1"/>
          <p:nvPr/>
        </p:nvSpPr>
        <p:spPr>
          <a:xfrm>
            <a:off x="3019281" y="762566"/>
            <a:ext cx="1539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Anti-NANOG</a:t>
            </a:r>
            <a:endParaRPr kumimoji="1"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C7AEA01-187C-1B4C-9B4D-BEDE7D11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18" y="2938727"/>
            <a:ext cx="4753309" cy="6985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7A991B0-A1F1-1F4F-93DA-08782F6A0E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70915" y="1339410"/>
            <a:ext cx="4772412" cy="749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AA47043-AEBE-8F42-AD16-EBBE7F5FEF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915" y="2187704"/>
            <a:ext cx="4772412" cy="6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0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55616904-A859-3343-B6ED-2C1514241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644023"/>
              </p:ext>
            </p:extLst>
          </p:nvPr>
        </p:nvGraphicFramePr>
        <p:xfrm>
          <a:off x="685800" y="685800"/>
          <a:ext cx="6464679" cy="434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6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3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LPZ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LPZ-shSMAD4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41B9855-6351-B543-8E93-1046CBE41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20140"/>
            <a:ext cx="3217332" cy="2451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FA8275-99D6-5D47-82FA-C818BD325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132" y="1120139"/>
            <a:ext cx="3232340" cy="2451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6B8810-0ED6-6049-A605-6B7328E7D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583090"/>
            <a:ext cx="3217332" cy="24513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1F84F4-EACE-7948-B331-5A3433243B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3133" y="3583089"/>
            <a:ext cx="3232340" cy="24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72CB73-2F05-C64F-81F9-24111CBD7522}"/>
              </a:ext>
            </a:extLst>
          </p:cNvPr>
          <p:cNvSpPr txBox="1"/>
          <p:nvPr/>
        </p:nvSpPr>
        <p:spPr>
          <a:xfrm>
            <a:off x="7391400" y="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S6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E06160-D41F-DF42-A3F1-26F650F0D71E}"/>
              </a:ext>
            </a:extLst>
          </p:cNvPr>
          <p:cNvSpPr/>
          <p:nvPr/>
        </p:nvSpPr>
        <p:spPr>
          <a:xfrm>
            <a:off x="670793" y="1139733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SMAD2/</a:t>
            </a:r>
            <a:r>
              <a:rPr lang="en-US" altLang="zh-CN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SMAD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2D7FA0-1D5D-2F45-8479-4A8EC774ED9B}"/>
              </a:ext>
            </a:extLst>
          </p:cNvPr>
          <p:cNvSpPr/>
          <p:nvPr/>
        </p:nvSpPr>
        <p:spPr>
          <a:xfrm>
            <a:off x="670793" y="1369814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  <a:endParaRPr lang="en-US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418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办公室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办公室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36751</TotalTime>
  <Words>221</Words>
  <Application>Microsoft Macintosh PowerPoint</Application>
  <PresentationFormat>Custom</PresentationFormat>
  <Paragraphs>123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宋体</vt:lpstr>
      <vt:lpstr>Arial</vt:lpstr>
      <vt:lpstr>Calibri</vt:lpstr>
      <vt:lpstr>Times New Roman</vt:lpstr>
      <vt:lpstr>Office Theme</vt:lpstr>
      <vt:lpstr>CorelDRAW Home &amp;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LMS</dc:creator>
  <cp:lastModifiedBy>Na Rong</cp:lastModifiedBy>
  <cp:revision>938</cp:revision>
  <cp:lastPrinted>2016-06-27T16:46:34Z</cp:lastPrinted>
  <dcterms:created xsi:type="dcterms:W3CDTF">2013-11-25T03:23:45Z</dcterms:created>
  <dcterms:modified xsi:type="dcterms:W3CDTF">2019-05-17T03:44:48Z</dcterms:modified>
</cp:coreProperties>
</file>