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305" r:id="rId2"/>
    <p:sldId id="306" r:id="rId3"/>
    <p:sldId id="307" r:id="rId4"/>
  </p:sldIdLst>
  <p:sldSz cx="6858000" cy="10058400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2E75B6"/>
    <a:srgbClr val="ED7D31"/>
    <a:srgbClr val="0000FF"/>
    <a:srgbClr val="FFFFBD"/>
    <a:srgbClr val="F7C7A7"/>
    <a:srgbClr val="F4AF80"/>
    <a:srgbClr val="79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5520" autoAdjust="0"/>
  </p:normalViewPr>
  <p:slideViewPr>
    <p:cSldViewPr snapToGrid="0">
      <p:cViewPr varScale="1">
        <p:scale>
          <a:sx n="87" d="100"/>
          <a:sy n="87" d="100"/>
        </p:scale>
        <p:origin x="2820" y="9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44719" cy="467522"/>
          </a:xfrm>
          <a:prstGeom prst="rect">
            <a:avLst/>
          </a:prstGeom>
        </p:spPr>
        <p:txBody>
          <a:bodyPr vert="horz" lIns="92449" tIns="46227" rIns="92449" bIns="462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1" y="3"/>
            <a:ext cx="3044719" cy="467522"/>
          </a:xfrm>
          <a:prstGeom prst="rect">
            <a:avLst/>
          </a:prstGeom>
        </p:spPr>
        <p:txBody>
          <a:bodyPr vert="horz" lIns="92449" tIns="46227" rIns="92449" bIns="46227" rtlCol="0"/>
          <a:lstStyle>
            <a:lvl1pPr algn="r">
              <a:defRPr sz="1200"/>
            </a:lvl1pPr>
          </a:lstStyle>
          <a:p>
            <a:fld id="{6DE8AD42-893B-437C-B2AC-58EE9456762A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4753"/>
            <a:ext cx="3044719" cy="467522"/>
          </a:xfrm>
          <a:prstGeom prst="rect">
            <a:avLst/>
          </a:prstGeom>
        </p:spPr>
        <p:txBody>
          <a:bodyPr vert="horz" lIns="92449" tIns="46227" rIns="92449" bIns="462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1" y="8844753"/>
            <a:ext cx="3044719" cy="467522"/>
          </a:xfrm>
          <a:prstGeom prst="rect">
            <a:avLst/>
          </a:prstGeom>
        </p:spPr>
        <p:txBody>
          <a:bodyPr vert="horz" lIns="92449" tIns="46227" rIns="92449" bIns="46227" rtlCol="0" anchor="b"/>
          <a:lstStyle>
            <a:lvl1pPr algn="r">
              <a:defRPr sz="1200"/>
            </a:lvl1pPr>
          </a:lstStyle>
          <a:p>
            <a:fld id="{76B155EB-1EDD-4981-AE0A-5A7C4FF03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95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4825" cy="4667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4" y="1"/>
            <a:ext cx="3044825" cy="4667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6E1EF217-7F65-40A7-A595-6B57DCCF586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1575" y="1163638"/>
            <a:ext cx="2143125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81513"/>
            <a:ext cx="5619750" cy="3667125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5551"/>
            <a:ext cx="3044825" cy="4667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4" y="8845551"/>
            <a:ext cx="3044825" cy="4667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DD738D3F-9832-4FC5-B961-BD616AE8A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4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38D3F-9832-4FC5-B961-BD616AE8AC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3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38D3F-9832-4FC5-B961-BD616AE8AC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91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38D3F-9832-4FC5-B961-BD616AE8AC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59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46133"/>
            <a:ext cx="5829300" cy="35018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82989"/>
            <a:ext cx="5143500" cy="242845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5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2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35517"/>
            <a:ext cx="1478756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35517"/>
            <a:ext cx="4350544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8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507618"/>
            <a:ext cx="5915025" cy="418401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731215"/>
            <a:ext cx="5915025" cy="2200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8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77584"/>
            <a:ext cx="291465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77584"/>
            <a:ext cx="291465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3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5519"/>
            <a:ext cx="591502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65706"/>
            <a:ext cx="2901255" cy="12084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74110"/>
            <a:ext cx="2901255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65706"/>
            <a:ext cx="2915543" cy="120840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74110"/>
            <a:ext cx="2915543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3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0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70560"/>
            <a:ext cx="2211884" cy="23469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48226"/>
            <a:ext cx="3471863" cy="71479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017520"/>
            <a:ext cx="2211884" cy="559032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42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70560"/>
            <a:ext cx="2211884" cy="23469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48226"/>
            <a:ext cx="3471863" cy="714798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017520"/>
            <a:ext cx="2211884" cy="559032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2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35519"/>
            <a:ext cx="591502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77584"/>
            <a:ext cx="591502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322649"/>
            <a:ext cx="154305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C5507-29F7-4F50-BCF1-3182483F6152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322649"/>
            <a:ext cx="231457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322649"/>
            <a:ext cx="154305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A278-4712-4D8F-921E-1B5C6FFC2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0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12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tiff"/><Relationship Id="rId5" Type="http://schemas.openxmlformats.org/officeDocument/2006/relationships/image" Target="../media/image2.png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6.wdp"/><Relationship Id="rId18" Type="http://schemas.openxmlformats.org/officeDocument/2006/relationships/image" Target="../media/image24.png"/><Relationship Id="rId3" Type="http://schemas.openxmlformats.org/officeDocument/2006/relationships/image" Target="../media/image13.jpeg"/><Relationship Id="rId7" Type="http://schemas.microsoft.com/office/2007/relationships/hdphoto" Target="../media/hdphoto4.wdp"/><Relationship Id="rId12" Type="http://schemas.openxmlformats.org/officeDocument/2006/relationships/image" Target="../media/image19.png"/><Relationship Id="rId17" Type="http://schemas.openxmlformats.org/officeDocument/2006/relationships/image" Target="../media/image23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8.jpeg"/><Relationship Id="rId5" Type="http://schemas.microsoft.com/office/2007/relationships/hdphoto" Target="../media/hdphoto3.wdp"/><Relationship Id="rId15" Type="http://schemas.openxmlformats.org/officeDocument/2006/relationships/image" Target="../media/image21.jpeg"/><Relationship Id="rId10" Type="http://schemas.openxmlformats.org/officeDocument/2006/relationships/image" Target="../media/image17.jpeg"/><Relationship Id="rId19" Type="http://schemas.microsoft.com/office/2007/relationships/hdphoto" Target="../media/hdphoto7.wdp"/><Relationship Id="rId4" Type="http://schemas.openxmlformats.org/officeDocument/2006/relationships/image" Target="../media/image14.png"/><Relationship Id="rId9" Type="http://schemas.microsoft.com/office/2007/relationships/hdphoto" Target="../media/hdphoto5.wdp"/><Relationship Id="rId1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13" Type="http://schemas.openxmlformats.org/officeDocument/2006/relationships/image" Target="../media/image30.tiff"/><Relationship Id="rId18" Type="http://schemas.microsoft.com/office/2007/relationships/hdphoto" Target="../media/hdphoto14.wdp"/><Relationship Id="rId3" Type="http://schemas.openxmlformats.org/officeDocument/2006/relationships/image" Target="../media/image25.png"/><Relationship Id="rId21" Type="http://schemas.openxmlformats.org/officeDocument/2006/relationships/image" Target="../media/image35.png"/><Relationship Id="rId7" Type="http://schemas.openxmlformats.org/officeDocument/2006/relationships/image" Target="../media/image27.png"/><Relationship Id="rId12" Type="http://schemas.microsoft.com/office/2007/relationships/hdphoto" Target="../media/hdphoto12.wdp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6" Type="http://schemas.microsoft.com/office/2007/relationships/hdphoto" Target="../media/hdphoto13.wdp"/><Relationship Id="rId20" Type="http://schemas.microsoft.com/office/2007/relationships/hdphoto" Target="../media/hdphoto15.wdp"/><Relationship Id="rId1" Type="http://schemas.openxmlformats.org/officeDocument/2006/relationships/slideLayout" Target="../slideLayouts/slideLayout1.xml"/><Relationship Id="rId6" Type="http://schemas.microsoft.com/office/2007/relationships/hdphoto" Target="../media/hdphoto9.wdp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5" Type="http://schemas.openxmlformats.org/officeDocument/2006/relationships/image" Target="../media/image32.png"/><Relationship Id="rId10" Type="http://schemas.microsoft.com/office/2007/relationships/hdphoto" Target="../media/hdphoto11.wdp"/><Relationship Id="rId19" Type="http://schemas.openxmlformats.org/officeDocument/2006/relationships/image" Target="../media/image34.png"/><Relationship Id="rId4" Type="http://schemas.microsoft.com/office/2007/relationships/hdphoto" Target="../media/hdphoto8.wdp"/><Relationship Id="rId9" Type="http://schemas.openxmlformats.org/officeDocument/2006/relationships/image" Target="../media/image28.png"/><Relationship Id="rId14" Type="http://schemas.openxmlformats.org/officeDocument/2006/relationships/image" Target="../media/image3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TextBox 499"/>
          <p:cNvSpPr txBox="1"/>
          <p:nvPr/>
        </p:nvSpPr>
        <p:spPr>
          <a:xfrm>
            <a:off x="677234" y="530672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4" name="Picture 123"/>
          <p:cNvPicPr preferRelativeResize="0">
            <a:picLocks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937" t="11115" r="31979" b="66051"/>
          <a:stretch/>
        </p:blipFill>
        <p:spPr>
          <a:xfrm>
            <a:off x="1844811" y="5503293"/>
            <a:ext cx="548640" cy="1447800"/>
          </a:xfrm>
          <a:prstGeom prst="rect">
            <a:avLst/>
          </a:prstGeom>
        </p:spPr>
      </p:pic>
      <p:pic>
        <p:nvPicPr>
          <p:cNvPr id="125" name="Picture 124"/>
          <p:cNvPicPr preferRelativeResize="0"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714" t="55866" r="33981" b="16250"/>
          <a:stretch/>
        </p:blipFill>
        <p:spPr>
          <a:xfrm>
            <a:off x="941895" y="5471543"/>
            <a:ext cx="548640" cy="1504950"/>
          </a:xfrm>
          <a:prstGeom prst="rect">
            <a:avLst/>
          </a:prstGeom>
        </p:spPr>
      </p:pic>
      <p:sp>
        <p:nvSpPr>
          <p:cNvPr id="126" name="TextBox 125"/>
          <p:cNvSpPr txBox="1"/>
          <p:nvPr/>
        </p:nvSpPr>
        <p:spPr>
          <a:xfrm>
            <a:off x="1512681" y="6189565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ß-Actin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33905" y="5762093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398"/>
          <p:cNvSpPr txBox="1">
            <a:spLocks noChangeArrowheads="1"/>
          </p:cNvSpPr>
          <p:nvPr/>
        </p:nvSpPr>
        <p:spPr bwMode="auto">
          <a:xfrm>
            <a:off x="4173954" y="2066490"/>
            <a:ext cx="401072" cy="21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ß-Actin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0" name="Picture 189"/>
          <p:cNvPicPr preferRelativeResize="0">
            <a:picLocks/>
          </p:cNvPicPr>
          <p:nvPr/>
        </p:nvPicPr>
        <p:blipFill rotWithShape="1"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5" t="53162" r="76405" b="28545"/>
          <a:stretch/>
        </p:blipFill>
        <p:spPr>
          <a:xfrm>
            <a:off x="4583427" y="1390380"/>
            <a:ext cx="847725" cy="1363980"/>
          </a:xfrm>
          <a:prstGeom prst="rect">
            <a:avLst/>
          </a:prstGeom>
        </p:spPr>
      </p:pic>
      <p:pic>
        <p:nvPicPr>
          <p:cNvPr id="191" name="Picture 190"/>
          <p:cNvPicPr preferRelativeResize="0">
            <a:picLocks/>
          </p:cNvPicPr>
          <p:nvPr/>
        </p:nvPicPr>
        <p:blipFill rotWithShape="1"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4" t="23958" r="77057" b="57436"/>
          <a:stretch/>
        </p:blipFill>
        <p:spPr>
          <a:xfrm>
            <a:off x="941726" y="1423354"/>
            <a:ext cx="852489" cy="1348739"/>
          </a:xfrm>
          <a:prstGeom prst="rect">
            <a:avLst/>
          </a:prstGeom>
        </p:spPr>
      </p:pic>
      <p:sp>
        <p:nvSpPr>
          <p:cNvPr id="207" name="TextBox 398"/>
          <p:cNvSpPr txBox="1">
            <a:spLocks noChangeArrowheads="1"/>
          </p:cNvSpPr>
          <p:nvPr/>
        </p:nvSpPr>
        <p:spPr bwMode="auto">
          <a:xfrm>
            <a:off x="592962" y="1878920"/>
            <a:ext cx="351378" cy="21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</a:p>
        </p:txBody>
      </p:sp>
      <p:sp>
        <p:nvSpPr>
          <p:cNvPr id="208" name="TextBox 398"/>
          <p:cNvSpPr txBox="1">
            <a:spLocks noChangeArrowheads="1"/>
          </p:cNvSpPr>
          <p:nvPr/>
        </p:nvSpPr>
        <p:spPr bwMode="auto">
          <a:xfrm>
            <a:off x="1844811" y="1750343"/>
            <a:ext cx="3513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</a:p>
        </p:txBody>
      </p:sp>
      <p:pic>
        <p:nvPicPr>
          <p:cNvPr id="209" name="Picture 208"/>
          <p:cNvPicPr preferRelativeResize="0">
            <a:picLocks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69747" r="76522" b="15654"/>
          <a:stretch/>
        </p:blipFill>
        <p:spPr>
          <a:xfrm>
            <a:off x="2184124" y="1416697"/>
            <a:ext cx="852488" cy="1356360"/>
          </a:xfrm>
          <a:prstGeom prst="rect">
            <a:avLst/>
          </a:prstGeom>
        </p:spPr>
      </p:pic>
      <p:sp>
        <p:nvSpPr>
          <p:cNvPr id="210" name="TextBox 398"/>
          <p:cNvSpPr txBox="1">
            <a:spLocks noChangeArrowheads="1"/>
          </p:cNvSpPr>
          <p:nvPr/>
        </p:nvSpPr>
        <p:spPr bwMode="auto">
          <a:xfrm>
            <a:off x="3040015" y="1908576"/>
            <a:ext cx="309700" cy="21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SRF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11" name="Picture 210"/>
          <p:cNvPicPr preferRelativeResize="0">
            <a:picLocks/>
          </p:cNvPicPr>
          <p:nvPr/>
        </p:nvPicPr>
        <p:blipFill rotWithShape="1"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1" t="49157" r="76648" b="32770"/>
          <a:stretch/>
        </p:blipFill>
        <p:spPr>
          <a:xfrm>
            <a:off x="3336857" y="1415588"/>
            <a:ext cx="847725" cy="1348187"/>
          </a:xfrm>
          <a:prstGeom prst="rect">
            <a:avLst/>
          </a:prstGeom>
        </p:spPr>
      </p:pic>
      <p:pic>
        <p:nvPicPr>
          <p:cNvPr id="212" name="Picture 211"/>
          <p:cNvPicPr preferRelativeResize="0">
            <a:picLocks/>
          </p:cNvPicPr>
          <p:nvPr/>
        </p:nvPicPr>
        <p:blipFill rotWithShape="1">
          <a:blip r:embed="rId1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3" t="9531" r="71188" b="72036"/>
          <a:stretch/>
        </p:blipFill>
        <p:spPr>
          <a:xfrm>
            <a:off x="894705" y="3465815"/>
            <a:ext cx="365760" cy="1195388"/>
          </a:xfrm>
          <a:prstGeom prst="rect">
            <a:avLst/>
          </a:prstGeom>
        </p:spPr>
      </p:pic>
      <p:sp>
        <p:nvSpPr>
          <p:cNvPr id="213" name="TextBox 212"/>
          <p:cNvSpPr txBox="1"/>
          <p:nvPr/>
        </p:nvSpPr>
        <p:spPr>
          <a:xfrm>
            <a:off x="592962" y="3606412"/>
            <a:ext cx="35137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</a:p>
        </p:txBody>
      </p:sp>
      <p:pic>
        <p:nvPicPr>
          <p:cNvPr id="214" name="Picture 213"/>
          <p:cNvPicPr preferRelativeResize="0">
            <a:picLocks/>
          </p:cNvPicPr>
          <p:nvPr/>
        </p:nvPicPr>
        <p:blipFill rotWithShape="1"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1" t="7643" r="33931" b="73470"/>
          <a:stretch/>
        </p:blipFill>
        <p:spPr>
          <a:xfrm>
            <a:off x="1588806" y="3459594"/>
            <a:ext cx="365760" cy="1186325"/>
          </a:xfrm>
          <a:prstGeom prst="rect">
            <a:avLst/>
          </a:prstGeom>
        </p:spPr>
      </p:pic>
      <p:sp>
        <p:nvSpPr>
          <p:cNvPr id="215" name="TextBox 214"/>
          <p:cNvSpPr txBox="1"/>
          <p:nvPr/>
        </p:nvSpPr>
        <p:spPr>
          <a:xfrm>
            <a:off x="1243375" y="3926483"/>
            <a:ext cx="40107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sz="600" b="1" dirty="0">
                <a:latin typeface="Arial Narrow" panose="020B0606020202030204" pitchFamily="34" charset="0"/>
                <a:cs typeface="Arial" panose="020B0604020202020204" pitchFamily="34" charset="0"/>
              </a:rPr>
              <a:t>β</a:t>
            </a:r>
            <a:r>
              <a:rPr lang="en-US" sz="600" b="1" dirty="0">
                <a:latin typeface="Arial Narrow" panose="020B060602020203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887347" y="1139580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887347" y="3209525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887347" y="5216174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77234" y="7333237"/>
            <a:ext cx="5654279" cy="1483353"/>
            <a:chOff x="790065" y="1484637"/>
            <a:chExt cx="5654279" cy="1483353"/>
          </a:xfrm>
        </p:grpSpPr>
        <p:pic>
          <p:nvPicPr>
            <p:cNvPr id="35" name="Picture 34"/>
            <p:cNvPicPr preferRelativeResize="0">
              <a:picLocks/>
            </p:cNvPicPr>
            <p:nvPr/>
          </p:nvPicPr>
          <p:blipFill rotWithShape="1">
            <a:blip r:embed="rId1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98" t="51844" r="62232" b="31887"/>
            <a:stretch/>
          </p:blipFill>
          <p:spPr>
            <a:xfrm>
              <a:off x="3943267" y="2030730"/>
              <a:ext cx="1097280" cy="937260"/>
            </a:xfrm>
            <a:prstGeom prst="rect">
              <a:avLst/>
            </a:prstGeom>
          </p:spPr>
        </p:pic>
        <p:pic>
          <p:nvPicPr>
            <p:cNvPr id="36" name="Picture 35"/>
            <p:cNvPicPr preferRelativeResize="0">
              <a:picLocks/>
            </p:cNvPicPr>
            <p:nvPr/>
          </p:nvPicPr>
          <p:blipFill rotWithShape="1">
            <a:blip r:embed="rId1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53" t="10561" r="61778" b="73237"/>
            <a:stretch/>
          </p:blipFill>
          <p:spPr>
            <a:xfrm>
              <a:off x="5347064" y="2028825"/>
              <a:ext cx="1097280" cy="93345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3636750" y="2572542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52060" y="2537077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87347" y="1484637"/>
              <a:ext cx="894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3B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90065" y="2306183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Picture 41"/>
            <p:cNvPicPr preferRelativeResize="0">
              <a:picLocks/>
            </p:cNvPicPr>
            <p:nvPr/>
          </p:nvPicPr>
          <p:blipFill rotWithShape="1">
            <a:blip r:embed="rId1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5" t="54969" r="57041" b="30886"/>
            <a:stretch/>
          </p:blipFill>
          <p:spPr>
            <a:xfrm>
              <a:off x="2529765" y="2030730"/>
              <a:ext cx="1097280" cy="93726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213543" y="2271067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3" name="Picture 32"/>
          <p:cNvPicPr preferRelativeResize="0">
            <a:picLocks/>
          </p:cNvPicPr>
          <p:nvPr/>
        </p:nvPicPr>
        <p:blipFill rotWithShape="1">
          <a:blip r:embed="rId1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2" t="10561" r="59624" b="73320"/>
          <a:stretch/>
        </p:blipFill>
        <p:spPr>
          <a:xfrm>
            <a:off x="990050" y="7882188"/>
            <a:ext cx="1097280" cy="928687"/>
          </a:xfrm>
          <a:prstGeom prst="rect">
            <a:avLst/>
          </a:prstGeom>
        </p:spPr>
      </p:pic>
      <p:sp>
        <p:nvSpPr>
          <p:cNvPr id="45" name="TextBox 398"/>
          <p:cNvSpPr txBox="1">
            <a:spLocks noChangeArrowheads="1"/>
          </p:cNvSpPr>
          <p:nvPr/>
        </p:nvSpPr>
        <p:spPr bwMode="auto">
          <a:xfrm>
            <a:off x="2288653" y="2726259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46" name="TextBox 398"/>
          <p:cNvSpPr txBox="1">
            <a:spLocks noChangeArrowheads="1"/>
          </p:cNvSpPr>
          <p:nvPr/>
        </p:nvSpPr>
        <p:spPr bwMode="auto">
          <a:xfrm>
            <a:off x="1066445" y="2726259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47" name="TextBox 398"/>
          <p:cNvSpPr txBox="1">
            <a:spLocks noChangeArrowheads="1"/>
          </p:cNvSpPr>
          <p:nvPr/>
        </p:nvSpPr>
        <p:spPr bwMode="auto">
          <a:xfrm>
            <a:off x="1199891" y="8754991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48" name="TextBox 398"/>
          <p:cNvSpPr txBox="1">
            <a:spLocks noChangeArrowheads="1"/>
          </p:cNvSpPr>
          <p:nvPr/>
        </p:nvSpPr>
        <p:spPr bwMode="auto">
          <a:xfrm>
            <a:off x="2655276" y="8754249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49" name="TextBox 398"/>
          <p:cNvSpPr txBox="1">
            <a:spLocks noChangeArrowheads="1"/>
          </p:cNvSpPr>
          <p:nvPr/>
        </p:nvSpPr>
        <p:spPr bwMode="auto">
          <a:xfrm>
            <a:off x="4082160" y="8754249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50" name="TextBox 398"/>
          <p:cNvSpPr txBox="1">
            <a:spLocks noChangeArrowheads="1"/>
          </p:cNvSpPr>
          <p:nvPr/>
        </p:nvSpPr>
        <p:spPr bwMode="auto">
          <a:xfrm>
            <a:off x="5493134" y="8754991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</p:spTree>
    <p:extLst>
      <p:ext uri="{BB962C8B-B14F-4D97-AF65-F5344CB8AC3E}">
        <p14:creationId xmlns:p14="http://schemas.microsoft.com/office/powerpoint/2010/main" val="746473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 preferRelativeResize="0">
            <a:picLocks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2" t="5575" r="76005" b="69415"/>
          <a:stretch/>
        </p:blipFill>
        <p:spPr>
          <a:xfrm>
            <a:off x="1450291" y="5021580"/>
            <a:ext cx="365760" cy="1699260"/>
          </a:xfrm>
          <a:prstGeom prst="rect">
            <a:avLst/>
          </a:prstGeom>
        </p:spPr>
      </p:pic>
      <p:pic>
        <p:nvPicPr>
          <p:cNvPr id="92" name="Picture 91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307" t="5873" r="20656" b="69343"/>
          <a:stretch/>
        </p:blipFill>
        <p:spPr>
          <a:xfrm>
            <a:off x="1906771" y="5036820"/>
            <a:ext cx="365760" cy="1684020"/>
          </a:xfrm>
          <a:prstGeom prst="rect">
            <a:avLst/>
          </a:prstGeom>
        </p:spPr>
      </p:pic>
      <p:pic>
        <p:nvPicPr>
          <p:cNvPr id="110" name="Picture 109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72" t="5339" r="86159" b="69204"/>
          <a:stretch/>
        </p:blipFill>
        <p:spPr>
          <a:xfrm>
            <a:off x="913323" y="5016288"/>
            <a:ext cx="389141" cy="1729740"/>
          </a:xfrm>
          <a:prstGeom prst="rect">
            <a:avLst/>
          </a:prstGeom>
        </p:spPr>
      </p:pic>
      <p:grpSp>
        <p:nvGrpSpPr>
          <p:cNvPr id="71" name="Group 70"/>
          <p:cNvGrpSpPr/>
          <p:nvPr/>
        </p:nvGrpSpPr>
        <p:grpSpPr>
          <a:xfrm>
            <a:off x="642100" y="579170"/>
            <a:ext cx="3907349" cy="2468830"/>
            <a:chOff x="591170" y="429594"/>
            <a:chExt cx="3907349" cy="2468830"/>
          </a:xfrm>
        </p:grpSpPr>
        <p:sp>
          <p:nvSpPr>
            <p:cNvPr id="72" name="TextBox 71"/>
            <p:cNvSpPr txBox="1"/>
            <p:nvPr/>
          </p:nvSpPr>
          <p:spPr>
            <a:xfrm>
              <a:off x="591170" y="1083046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562838" y="2426822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41265" y="429594"/>
              <a:ext cx="894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3C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5" name="Picture 74"/>
            <p:cNvPicPr preferRelativeResize="0">
              <a:picLocks/>
            </p:cNvPicPr>
            <p:nvPr/>
          </p:nvPicPr>
          <p:blipFill rotWithShape="1">
            <a:blip r:embed="rId6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2" t="53611" r="56133" b="28266"/>
            <a:stretch/>
          </p:blipFill>
          <p:spPr>
            <a:xfrm>
              <a:off x="916918" y="807720"/>
              <a:ext cx="1645920" cy="990600"/>
            </a:xfrm>
            <a:prstGeom prst="rect">
              <a:avLst/>
            </a:prstGeom>
          </p:spPr>
        </p:pic>
        <p:pic>
          <p:nvPicPr>
            <p:cNvPr id="76" name="Picture 75"/>
            <p:cNvPicPr preferRelativeResize="0">
              <a:picLocks/>
            </p:cNvPicPr>
            <p:nvPr/>
          </p:nvPicPr>
          <p:blipFill rotWithShape="1">
            <a:blip r:embed="rId8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5" t="55832" r="50729" b="28608"/>
            <a:stretch/>
          </p:blipFill>
          <p:spPr>
            <a:xfrm>
              <a:off x="2852599" y="1979819"/>
              <a:ext cx="1645920" cy="918415"/>
            </a:xfrm>
            <a:prstGeom prst="rect">
              <a:avLst/>
            </a:prstGeom>
          </p:spPr>
        </p:pic>
        <p:pic>
          <p:nvPicPr>
            <p:cNvPr id="77" name="Picture 76"/>
            <p:cNvPicPr preferRelativeResize="0">
              <a:picLocks/>
            </p:cNvPicPr>
            <p:nvPr/>
          </p:nvPicPr>
          <p:blipFill rotWithShape="1">
            <a:blip r:embed="rId6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1" t="11383" r="56133" b="69719"/>
            <a:stretch/>
          </p:blipFill>
          <p:spPr>
            <a:xfrm>
              <a:off x="2834832" y="822960"/>
              <a:ext cx="1645920" cy="967740"/>
            </a:xfrm>
            <a:prstGeom prst="rect">
              <a:avLst/>
            </a:prstGeom>
          </p:spPr>
        </p:pic>
        <p:pic>
          <p:nvPicPr>
            <p:cNvPr id="78" name="Picture 77"/>
            <p:cNvPicPr preferRelativeResize="0">
              <a:picLocks/>
            </p:cNvPicPr>
            <p:nvPr/>
          </p:nvPicPr>
          <p:blipFill rotWithShape="1">
            <a:blip r:embed="rId8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5" t="13275" r="50729" b="71353"/>
            <a:stretch/>
          </p:blipFill>
          <p:spPr>
            <a:xfrm>
              <a:off x="905045" y="1984023"/>
              <a:ext cx="1645920" cy="914401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2515713" y="1065688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03411" y="2430950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86707" y="3134413"/>
            <a:ext cx="5527310" cy="1206058"/>
            <a:chOff x="686707" y="7353083"/>
            <a:chExt cx="5527310" cy="1206058"/>
          </a:xfrm>
        </p:grpSpPr>
        <p:pic>
          <p:nvPicPr>
            <p:cNvPr id="42" name="Picture 41"/>
            <p:cNvPicPr preferRelativeResize="0">
              <a:picLocks/>
            </p:cNvPicPr>
            <p:nvPr/>
          </p:nvPicPr>
          <p:blipFill rotWithShape="1">
            <a:blip r:embed="rId1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5" t="51634" r="61820" b="31834"/>
            <a:stretch/>
          </p:blipFill>
          <p:spPr>
            <a:xfrm>
              <a:off x="5116737" y="7581241"/>
              <a:ext cx="1097280" cy="952500"/>
            </a:xfrm>
            <a:prstGeom prst="rect">
              <a:avLst/>
            </a:prstGeom>
          </p:spPr>
        </p:pic>
        <p:pic>
          <p:nvPicPr>
            <p:cNvPr id="44" name="Picture 43"/>
            <p:cNvPicPr preferRelativeResize="0">
              <a:picLocks/>
            </p:cNvPicPr>
            <p:nvPr/>
          </p:nvPicPr>
          <p:blipFill rotWithShape="1"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01" t="36815" r="27639" b="48180"/>
            <a:stretch/>
          </p:blipFill>
          <p:spPr>
            <a:xfrm>
              <a:off x="2422441" y="7603219"/>
              <a:ext cx="1097280" cy="950841"/>
            </a:xfrm>
            <a:prstGeom prst="rect">
              <a:avLst/>
            </a:prstGeom>
          </p:spPr>
        </p:pic>
        <p:pic>
          <p:nvPicPr>
            <p:cNvPr id="45" name="Picture 44"/>
            <p:cNvPicPr preferRelativeResize="0">
              <a:picLocks/>
            </p:cNvPicPr>
            <p:nvPr/>
          </p:nvPicPr>
          <p:blipFill rotWithShape="1">
            <a:blip r:embed="rId1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5" t="9685" r="61820" b="77754"/>
            <a:stretch/>
          </p:blipFill>
          <p:spPr>
            <a:xfrm>
              <a:off x="3814725" y="7593941"/>
              <a:ext cx="1097280" cy="965200"/>
            </a:xfrm>
            <a:prstGeom prst="rect">
              <a:avLst/>
            </a:prstGeom>
          </p:spPr>
        </p:pic>
        <p:sp>
          <p:nvSpPr>
            <p:cNvPr id="96" name="TextBox 95"/>
            <p:cNvSpPr txBox="1"/>
            <p:nvPr/>
          </p:nvSpPr>
          <p:spPr>
            <a:xfrm>
              <a:off x="2110749" y="7824357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511434" y="8036883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814024" y="8048190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686707" y="7824242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86786" y="7353083"/>
              <a:ext cx="894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4B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6" name="Picture 55"/>
          <p:cNvPicPr preferRelativeResize="0">
            <a:picLocks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9101" r="27630" b="76296"/>
          <a:stretch/>
        </p:blipFill>
        <p:spPr>
          <a:xfrm>
            <a:off x="994003" y="3397250"/>
            <a:ext cx="1097280" cy="949325"/>
          </a:xfrm>
          <a:prstGeom prst="rect">
            <a:avLst/>
          </a:prstGeom>
        </p:spPr>
      </p:pic>
      <p:sp>
        <p:nvSpPr>
          <p:cNvPr id="69" name="TextBox 398"/>
          <p:cNvSpPr txBox="1">
            <a:spLocks noChangeArrowheads="1"/>
          </p:cNvSpPr>
          <p:nvPr/>
        </p:nvSpPr>
        <p:spPr bwMode="auto">
          <a:xfrm>
            <a:off x="1200338" y="4276884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81" name="TextBox 398"/>
          <p:cNvSpPr txBox="1">
            <a:spLocks noChangeArrowheads="1"/>
          </p:cNvSpPr>
          <p:nvPr/>
        </p:nvSpPr>
        <p:spPr bwMode="auto">
          <a:xfrm>
            <a:off x="2586291" y="4270294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82" name="TextBox 398"/>
          <p:cNvSpPr txBox="1">
            <a:spLocks noChangeArrowheads="1"/>
          </p:cNvSpPr>
          <p:nvPr/>
        </p:nvSpPr>
        <p:spPr bwMode="auto">
          <a:xfrm>
            <a:off x="4055884" y="4283206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83" name="TextBox 398"/>
          <p:cNvSpPr txBox="1">
            <a:spLocks noChangeArrowheads="1"/>
          </p:cNvSpPr>
          <p:nvPr/>
        </p:nvSpPr>
        <p:spPr bwMode="auto">
          <a:xfrm>
            <a:off x="5418972" y="4276884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84" name="TextBox 398"/>
          <p:cNvSpPr txBox="1">
            <a:spLocks noChangeArrowheads="1"/>
          </p:cNvSpPr>
          <p:nvPr/>
        </p:nvSpPr>
        <p:spPr bwMode="auto">
          <a:xfrm>
            <a:off x="1425300" y="1906374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85" name="TextBox 398"/>
          <p:cNvSpPr txBox="1">
            <a:spLocks noChangeArrowheads="1"/>
          </p:cNvSpPr>
          <p:nvPr/>
        </p:nvSpPr>
        <p:spPr bwMode="auto">
          <a:xfrm>
            <a:off x="3367767" y="1884511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86" name="TextBox 398"/>
          <p:cNvSpPr txBox="1">
            <a:spLocks noChangeArrowheads="1"/>
          </p:cNvSpPr>
          <p:nvPr/>
        </p:nvSpPr>
        <p:spPr bwMode="auto">
          <a:xfrm>
            <a:off x="1469021" y="2972271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87" name="TextBox 398"/>
          <p:cNvSpPr txBox="1">
            <a:spLocks noChangeArrowheads="1"/>
          </p:cNvSpPr>
          <p:nvPr/>
        </p:nvSpPr>
        <p:spPr bwMode="auto">
          <a:xfrm>
            <a:off x="3407545" y="2965949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pic>
        <p:nvPicPr>
          <p:cNvPr id="89" name="Picture 88"/>
          <p:cNvPicPr preferRelativeResize="0">
            <a:picLocks/>
          </p:cNvPicPr>
          <p:nvPr/>
        </p:nvPicPr>
        <p:blipFill rotWithShape="1">
          <a:blip r:embed="rId1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2" t="58981" r="75918" b="16361"/>
          <a:stretch/>
        </p:blipFill>
        <p:spPr>
          <a:xfrm>
            <a:off x="3082784" y="5038725"/>
            <a:ext cx="365760" cy="1676400"/>
          </a:xfrm>
          <a:prstGeom prst="rect">
            <a:avLst/>
          </a:prstGeom>
        </p:spPr>
      </p:pic>
      <p:pic>
        <p:nvPicPr>
          <p:cNvPr id="91" name="Picture 90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38" t="60146" r="65841" b="16923"/>
          <a:stretch/>
        </p:blipFill>
        <p:spPr>
          <a:xfrm>
            <a:off x="3525842" y="5038724"/>
            <a:ext cx="365760" cy="1676401"/>
          </a:xfrm>
          <a:prstGeom prst="rect">
            <a:avLst/>
          </a:prstGeom>
        </p:spPr>
      </p:pic>
      <p:pic>
        <p:nvPicPr>
          <p:cNvPr id="109" name="Picture 108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7" t="57727" r="86042" b="15620"/>
          <a:stretch/>
        </p:blipFill>
        <p:spPr>
          <a:xfrm>
            <a:off x="2601587" y="5029200"/>
            <a:ext cx="404455" cy="1690688"/>
          </a:xfrm>
          <a:prstGeom prst="rect">
            <a:avLst/>
          </a:prstGeom>
        </p:spPr>
      </p:pic>
      <p:sp>
        <p:nvSpPr>
          <p:cNvPr id="107" name="TextBox 398"/>
          <p:cNvSpPr txBox="1">
            <a:spLocks noChangeArrowheads="1"/>
          </p:cNvSpPr>
          <p:nvPr/>
        </p:nvSpPr>
        <p:spPr bwMode="auto">
          <a:xfrm>
            <a:off x="911247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3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04297" y="4681876"/>
            <a:ext cx="1947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89120" y="5270626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251752" y="5914323"/>
            <a:ext cx="43832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ß-Actin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398"/>
          <p:cNvSpPr txBox="1">
            <a:spLocks noChangeArrowheads="1"/>
          </p:cNvSpPr>
          <p:nvPr/>
        </p:nvSpPr>
        <p:spPr bwMode="auto">
          <a:xfrm>
            <a:off x="1438016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6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398"/>
          <p:cNvSpPr txBox="1">
            <a:spLocks noChangeArrowheads="1"/>
          </p:cNvSpPr>
          <p:nvPr/>
        </p:nvSpPr>
        <p:spPr bwMode="auto">
          <a:xfrm>
            <a:off x="1911509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9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398"/>
          <p:cNvSpPr txBox="1">
            <a:spLocks noChangeArrowheads="1"/>
          </p:cNvSpPr>
          <p:nvPr/>
        </p:nvSpPr>
        <p:spPr bwMode="auto">
          <a:xfrm>
            <a:off x="2619601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3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398"/>
          <p:cNvSpPr txBox="1">
            <a:spLocks noChangeArrowheads="1"/>
          </p:cNvSpPr>
          <p:nvPr/>
        </p:nvSpPr>
        <p:spPr bwMode="auto">
          <a:xfrm>
            <a:off x="3088529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6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398"/>
          <p:cNvSpPr txBox="1">
            <a:spLocks noChangeArrowheads="1"/>
          </p:cNvSpPr>
          <p:nvPr/>
        </p:nvSpPr>
        <p:spPr bwMode="auto">
          <a:xfrm>
            <a:off x="3516883" y="6716672"/>
            <a:ext cx="3529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Day 9</a:t>
            </a:r>
            <a:endParaRPr lang="en-US" alt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681820" y="7141417"/>
            <a:ext cx="5584494" cy="2237818"/>
            <a:chOff x="681820" y="4554073"/>
            <a:chExt cx="5584494" cy="2237818"/>
          </a:xfrm>
        </p:grpSpPr>
        <p:grpSp>
          <p:nvGrpSpPr>
            <p:cNvPr id="156" name="Group 155"/>
            <p:cNvGrpSpPr/>
            <p:nvPr/>
          </p:nvGrpSpPr>
          <p:grpSpPr>
            <a:xfrm>
              <a:off x="681820" y="4554073"/>
              <a:ext cx="5584494" cy="2068812"/>
              <a:chOff x="681820" y="3863905"/>
              <a:chExt cx="5584494" cy="2068812"/>
            </a:xfrm>
          </p:grpSpPr>
          <p:sp>
            <p:nvSpPr>
              <p:cNvPr id="162" name="TextBox 161"/>
              <p:cNvSpPr txBox="1"/>
              <p:nvPr/>
            </p:nvSpPr>
            <p:spPr>
              <a:xfrm>
                <a:off x="681820" y="4493898"/>
                <a:ext cx="40496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>
                    <a:latin typeface="Arial Narrow" panose="020B0606020202030204" pitchFamily="34" charset="0"/>
                    <a:cs typeface="Arial" panose="020B0604020202020204" pitchFamily="34" charset="0"/>
                  </a:rPr>
                  <a:t>PKN1</a:t>
                </a:r>
                <a:endParaRPr lang="en-US" sz="600" b="1" dirty="0"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057302" y="4495891"/>
                <a:ext cx="40496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>
                    <a:latin typeface="Arial Narrow" panose="020B0606020202030204" pitchFamily="34" charset="0"/>
                    <a:cs typeface="Arial" panose="020B0604020202020204" pitchFamily="34" charset="0"/>
                  </a:rPr>
                  <a:t>PKN1</a:t>
                </a:r>
                <a:endParaRPr lang="en-US" sz="600" b="1" dirty="0"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4" name="Picture 163"/>
              <p:cNvPicPr preferRelativeResize="0">
                <a:picLocks/>
              </p:cNvPicPr>
              <p:nvPr/>
            </p:nvPicPr>
            <p:blipFill rotWithShape="1">
              <a:blip r:embed="rId1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9" t="47662" r="58337" b="15652"/>
              <a:stretch/>
            </p:blipFill>
            <p:spPr>
              <a:xfrm>
                <a:off x="2353584" y="4162474"/>
                <a:ext cx="1097280" cy="1752600"/>
              </a:xfrm>
              <a:prstGeom prst="rect">
                <a:avLst/>
              </a:prstGeom>
            </p:spPr>
          </p:pic>
          <p:sp>
            <p:nvSpPr>
              <p:cNvPr id="165" name="TextBox 164"/>
              <p:cNvSpPr txBox="1"/>
              <p:nvPr/>
            </p:nvSpPr>
            <p:spPr>
              <a:xfrm>
                <a:off x="3489661" y="4767172"/>
                <a:ext cx="40496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>
                    <a:latin typeface="Arial Narrow" panose="020B0606020202030204" pitchFamily="34" charset="0"/>
                    <a:cs typeface="Arial" panose="020B0604020202020204" pitchFamily="34" charset="0"/>
                  </a:rPr>
                  <a:t>SRF</a:t>
                </a:r>
                <a:endParaRPr lang="en-US" sz="600" b="1" dirty="0"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6" name="Picture 165"/>
              <p:cNvPicPr preferRelativeResize="0">
                <a:picLocks/>
              </p:cNvPicPr>
              <p:nvPr/>
            </p:nvPicPr>
            <p:blipFill rotWithShape="1">
              <a:blip r:embed="rId16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931" t="8211" r="41899" b="70521"/>
              <a:stretch/>
            </p:blipFill>
            <p:spPr>
              <a:xfrm>
                <a:off x="3779490" y="4152949"/>
                <a:ext cx="1097280" cy="1764528"/>
              </a:xfrm>
              <a:prstGeom prst="rect">
                <a:avLst/>
              </a:prstGeom>
            </p:spPr>
          </p:pic>
          <p:sp>
            <p:nvSpPr>
              <p:cNvPr id="167" name="TextBox 166"/>
              <p:cNvSpPr txBox="1"/>
              <p:nvPr/>
            </p:nvSpPr>
            <p:spPr>
              <a:xfrm>
                <a:off x="4880811" y="4768713"/>
                <a:ext cx="40496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>
                    <a:latin typeface="Arial Narrow" panose="020B0606020202030204" pitchFamily="34" charset="0"/>
                    <a:cs typeface="Arial" panose="020B0604020202020204" pitchFamily="34" charset="0"/>
                  </a:rPr>
                  <a:t>SRF</a:t>
                </a:r>
                <a:endParaRPr lang="en-US" sz="600" b="1" dirty="0"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8" name="Picture 167"/>
              <p:cNvPicPr preferRelativeResize="0">
                <a:picLocks/>
              </p:cNvPicPr>
              <p:nvPr/>
            </p:nvPicPr>
            <p:blipFill rotWithShape="1">
              <a:blip r:embed="rId1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484" t="48795" r="40111" b="20644"/>
              <a:stretch/>
            </p:blipFill>
            <p:spPr>
              <a:xfrm>
                <a:off x="5169034" y="4171999"/>
                <a:ext cx="1097280" cy="1760718"/>
              </a:xfrm>
              <a:prstGeom prst="rect">
                <a:avLst/>
              </a:prstGeom>
            </p:spPr>
          </p:pic>
          <p:sp>
            <p:nvSpPr>
              <p:cNvPr id="169" name="TextBox 168"/>
              <p:cNvSpPr txBox="1"/>
              <p:nvPr/>
            </p:nvSpPr>
            <p:spPr>
              <a:xfrm>
                <a:off x="886786" y="3863905"/>
                <a:ext cx="19479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Supplemental Figure 2B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7" name="Picture 156"/>
            <p:cNvPicPr preferRelativeResize="0">
              <a:picLocks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-40000" contrast="-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1" t="48753" r="60053" b="22378"/>
            <a:stretch/>
          </p:blipFill>
          <p:spPr>
            <a:xfrm>
              <a:off x="973856" y="4858854"/>
              <a:ext cx="1097280" cy="1743076"/>
            </a:xfrm>
            <a:prstGeom prst="rect">
              <a:avLst/>
            </a:prstGeom>
          </p:spPr>
        </p:pic>
        <p:sp>
          <p:nvSpPr>
            <p:cNvPr id="158" name="TextBox 398"/>
            <p:cNvSpPr txBox="1">
              <a:spLocks noChangeArrowheads="1"/>
            </p:cNvSpPr>
            <p:nvPr/>
          </p:nvSpPr>
          <p:spPr bwMode="auto">
            <a:xfrm>
              <a:off x="1200338" y="6554737"/>
              <a:ext cx="65755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(high exposure)</a:t>
              </a:r>
            </a:p>
          </p:txBody>
        </p:sp>
        <p:sp>
          <p:nvSpPr>
            <p:cNvPr id="159" name="TextBox 398"/>
            <p:cNvSpPr txBox="1">
              <a:spLocks noChangeArrowheads="1"/>
            </p:cNvSpPr>
            <p:nvPr/>
          </p:nvSpPr>
          <p:spPr bwMode="auto">
            <a:xfrm>
              <a:off x="2586291" y="6548147"/>
              <a:ext cx="63030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(low exposure)</a:t>
              </a:r>
            </a:p>
          </p:txBody>
        </p:sp>
        <p:sp>
          <p:nvSpPr>
            <p:cNvPr id="160" name="TextBox 398"/>
            <p:cNvSpPr txBox="1">
              <a:spLocks noChangeArrowheads="1"/>
            </p:cNvSpPr>
            <p:nvPr/>
          </p:nvSpPr>
          <p:spPr bwMode="auto">
            <a:xfrm>
              <a:off x="4055884" y="6561059"/>
              <a:ext cx="63030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(low exposure)</a:t>
              </a:r>
            </a:p>
          </p:txBody>
        </p:sp>
        <p:sp>
          <p:nvSpPr>
            <p:cNvPr id="161" name="TextBox 398"/>
            <p:cNvSpPr txBox="1">
              <a:spLocks noChangeArrowheads="1"/>
            </p:cNvSpPr>
            <p:nvPr/>
          </p:nvSpPr>
          <p:spPr bwMode="auto">
            <a:xfrm>
              <a:off x="5418972" y="6554737"/>
              <a:ext cx="65755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(high exposure)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5374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86100" y="451241"/>
            <a:ext cx="3231554" cy="1337731"/>
            <a:chOff x="686100" y="5969939"/>
            <a:chExt cx="3231554" cy="1337731"/>
          </a:xfrm>
        </p:grpSpPr>
        <p:pic>
          <p:nvPicPr>
            <p:cNvPr id="173" name="Picture 172"/>
            <p:cNvPicPr preferRelativeResize="0"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55" t="56060" r="70178" b="30742"/>
            <a:stretch/>
          </p:blipFill>
          <p:spPr>
            <a:xfrm>
              <a:off x="3369014" y="6248491"/>
              <a:ext cx="548640" cy="1013460"/>
            </a:xfrm>
            <a:prstGeom prst="rect">
              <a:avLst/>
            </a:prstGeom>
          </p:spPr>
        </p:pic>
        <p:pic>
          <p:nvPicPr>
            <p:cNvPr id="174" name="Picture 173"/>
            <p:cNvPicPr preferRelativeResize="0"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55" t="9498" r="70178" b="72957"/>
            <a:stretch/>
          </p:blipFill>
          <p:spPr>
            <a:xfrm>
              <a:off x="2550965" y="6259183"/>
              <a:ext cx="548640" cy="1010388"/>
            </a:xfrm>
            <a:prstGeom prst="rect">
              <a:avLst/>
            </a:prstGeom>
          </p:spPr>
        </p:pic>
        <p:pic>
          <p:nvPicPr>
            <p:cNvPr id="175" name="Picture 174"/>
            <p:cNvPicPr preferRelativeResize="0">
              <a:picLocks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98" t="50907" r="75470" b="31105"/>
            <a:stretch/>
          </p:blipFill>
          <p:spPr>
            <a:xfrm>
              <a:off x="1788418" y="6248491"/>
              <a:ext cx="548640" cy="1036320"/>
            </a:xfrm>
            <a:prstGeom prst="rect">
              <a:avLst/>
            </a:prstGeom>
          </p:spPr>
        </p:pic>
        <p:sp>
          <p:nvSpPr>
            <p:cNvPr id="180" name="TextBox 179"/>
            <p:cNvSpPr txBox="1"/>
            <p:nvPr/>
          </p:nvSpPr>
          <p:spPr>
            <a:xfrm>
              <a:off x="1478384" y="6552142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245153" y="6806665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3065452" y="6745405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4" name="Picture 203"/>
            <p:cNvPicPr preferRelativeResize="0">
              <a:picLocks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52" t="11110" r="70681" b="70564"/>
            <a:stretch/>
          </p:blipFill>
          <p:spPr>
            <a:xfrm>
              <a:off x="996134" y="6225631"/>
              <a:ext cx="548640" cy="1082039"/>
            </a:xfrm>
            <a:prstGeom prst="rect">
              <a:avLst/>
            </a:prstGeom>
          </p:spPr>
        </p:pic>
        <p:sp>
          <p:nvSpPr>
            <p:cNvPr id="205" name="TextBox 204"/>
            <p:cNvSpPr txBox="1"/>
            <p:nvPr/>
          </p:nvSpPr>
          <p:spPr>
            <a:xfrm>
              <a:off x="686100" y="6573436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86786" y="5969939"/>
              <a:ext cx="1947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Supplemental Figure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2C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5582" y="3876048"/>
            <a:ext cx="6232752" cy="1178627"/>
            <a:chOff x="325582" y="7693406"/>
            <a:chExt cx="6232752" cy="1178627"/>
          </a:xfrm>
        </p:grpSpPr>
        <p:pic>
          <p:nvPicPr>
            <p:cNvPr id="136" name="Picture 135"/>
            <p:cNvPicPr preferRelativeResize="0">
              <a:picLocks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94" t="9709" r="64628" b="74763"/>
            <a:stretch/>
          </p:blipFill>
          <p:spPr>
            <a:xfrm>
              <a:off x="2062555" y="7976684"/>
              <a:ext cx="914400" cy="895349"/>
            </a:xfrm>
            <a:prstGeom prst="rect">
              <a:avLst/>
            </a:prstGeom>
          </p:spPr>
        </p:pic>
        <p:pic>
          <p:nvPicPr>
            <p:cNvPr id="137" name="Picture 136"/>
            <p:cNvPicPr preferRelativeResize="0">
              <a:picLocks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6" t="53479" r="78413" b="31489"/>
            <a:stretch/>
          </p:blipFill>
          <p:spPr>
            <a:xfrm>
              <a:off x="3279121" y="7999394"/>
              <a:ext cx="914400" cy="866774"/>
            </a:xfrm>
            <a:prstGeom prst="rect">
              <a:avLst/>
            </a:prstGeom>
          </p:spPr>
        </p:pic>
        <p:pic>
          <p:nvPicPr>
            <p:cNvPr id="138" name="Picture 137"/>
            <p:cNvPicPr preferRelativeResize="0">
              <a:picLocks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10" t="11304" r="74051" b="73976"/>
            <a:stretch/>
          </p:blipFill>
          <p:spPr>
            <a:xfrm>
              <a:off x="4419340" y="7999394"/>
              <a:ext cx="914400" cy="800100"/>
            </a:xfrm>
            <a:prstGeom prst="rect">
              <a:avLst/>
            </a:prstGeom>
          </p:spPr>
        </p:pic>
        <p:pic>
          <p:nvPicPr>
            <p:cNvPr id="139" name="Picture 138"/>
            <p:cNvPicPr preferRelativeResize="0">
              <a:picLocks/>
            </p:cNvPicPr>
            <p:nvPr/>
          </p:nvPicPr>
          <p:blipFill rotWithShape="1">
            <a:blip r:embed="rId1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91" t="11764" r="68910" b="72881"/>
            <a:stretch/>
          </p:blipFill>
          <p:spPr>
            <a:xfrm>
              <a:off x="914874" y="7964468"/>
              <a:ext cx="914400" cy="901699"/>
            </a:xfrm>
            <a:prstGeom prst="rect">
              <a:avLst/>
            </a:prstGeom>
          </p:spPr>
        </p:pic>
        <p:pic>
          <p:nvPicPr>
            <p:cNvPr id="140" name="Picture 139"/>
            <p:cNvPicPr preferRelativeResize="0">
              <a:picLocks/>
            </p:cNvPicPr>
            <p:nvPr/>
          </p:nvPicPr>
          <p:blipFill rotWithShape="1">
            <a:blip r:embed="rId1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35" t="50406" r="66883" b="33481"/>
            <a:stretch/>
          </p:blipFill>
          <p:spPr>
            <a:xfrm>
              <a:off x="5643934" y="8027968"/>
              <a:ext cx="914400" cy="785813"/>
            </a:xfrm>
            <a:prstGeom prst="rect">
              <a:avLst/>
            </a:prstGeom>
          </p:spPr>
        </p:pic>
        <p:sp>
          <p:nvSpPr>
            <p:cNvPr id="141" name="TextBox 140"/>
            <p:cNvSpPr txBox="1"/>
            <p:nvPr/>
          </p:nvSpPr>
          <p:spPr>
            <a:xfrm>
              <a:off x="5288452" y="8529299"/>
              <a:ext cx="40107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β</a:t>
              </a:r>
              <a:r>
                <a:rPr lang="en-US" sz="6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25582" y="8122403"/>
              <a:ext cx="67373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Cleaved PARP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42503" y="8266509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AR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932711" y="8228101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PKN1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084834" y="8419853"/>
              <a:ext cx="4049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SRF</a:t>
              </a:r>
              <a:endParaRPr lang="en-US" sz="6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61323" y="7693406"/>
              <a:ext cx="19319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Supplemental Figure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2F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" name="TextBox 398"/>
          <p:cNvSpPr txBox="1">
            <a:spLocks noChangeArrowheads="1"/>
          </p:cNvSpPr>
          <p:nvPr/>
        </p:nvSpPr>
        <p:spPr bwMode="auto">
          <a:xfrm>
            <a:off x="954091" y="1732545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59" name="TextBox 398"/>
          <p:cNvSpPr txBox="1">
            <a:spLocks noChangeArrowheads="1"/>
          </p:cNvSpPr>
          <p:nvPr/>
        </p:nvSpPr>
        <p:spPr bwMode="auto">
          <a:xfrm>
            <a:off x="1722237" y="1734361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60" name="TextBox 398"/>
          <p:cNvSpPr txBox="1">
            <a:spLocks noChangeArrowheads="1"/>
          </p:cNvSpPr>
          <p:nvPr/>
        </p:nvSpPr>
        <p:spPr bwMode="auto">
          <a:xfrm>
            <a:off x="2498866" y="1728800"/>
            <a:ext cx="6303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(low exposure)</a:t>
            </a:r>
          </a:p>
        </p:txBody>
      </p:sp>
      <p:sp>
        <p:nvSpPr>
          <p:cNvPr id="61" name="TextBox 398"/>
          <p:cNvSpPr txBox="1">
            <a:spLocks noChangeArrowheads="1"/>
          </p:cNvSpPr>
          <p:nvPr/>
        </p:nvSpPr>
        <p:spPr bwMode="auto">
          <a:xfrm>
            <a:off x="3319602" y="1722478"/>
            <a:ext cx="65755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(high exposure)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901277" y="2103891"/>
            <a:ext cx="1947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2D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86100" y="3303283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SRF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57" name="Picture 156"/>
          <p:cNvPicPr preferRelativeResize="0">
            <a:picLocks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95" t="8547" r="64297" b="78048"/>
          <a:stretch/>
        </p:blipFill>
        <p:spPr>
          <a:xfrm>
            <a:off x="1021080" y="2465041"/>
            <a:ext cx="1090740" cy="1133475"/>
          </a:xfrm>
          <a:prstGeom prst="rect">
            <a:avLst/>
          </a:prstGeom>
        </p:spPr>
      </p:pic>
      <p:pic>
        <p:nvPicPr>
          <p:cNvPr id="158" name="Picture 157"/>
          <p:cNvPicPr preferRelativeResize="0">
            <a:picLocks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81" t="86" r="69507" b="78124"/>
          <a:stretch/>
        </p:blipFill>
        <p:spPr>
          <a:xfrm>
            <a:off x="2484120" y="2453640"/>
            <a:ext cx="1114468" cy="1143797"/>
          </a:xfrm>
          <a:prstGeom prst="rect">
            <a:avLst/>
          </a:prstGeom>
        </p:spPr>
      </p:pic>
      <p:pic>
        <p:nvPicPr>
          <p:cNvPr id="169" name="Picture 168"/>
          <p:cNvPicPr preferRelativeResize="0">
            <a:picLocks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970" t="50809" r="61766" b="30331"/>
          <a:stretch/>
        </p:blipFill>
        <p:spPr>
          <a:xfrm>
            <a:off x="4388600" y="2419748"/>
            <a:ext cx="365760" cy="1211580"/>
          </a:xfrm>
          <a:prstGeom prst="rect">
            <a:avLst/>
          </a:prstGeom>
        </p:spPr>
      </p:pic>
      <p:pic>
        <p:nvPicPr>
          <p:cNvPr id="170" name="Picture 169"/>
          <p:cNvPicPr preferRelativeResize="0">
            <a:picLocks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21" t="8152" r="71852" b="70384"/>
          <a:stretch/>
        </p:blipFill>
        <p:spPr>
          <a:xfrm>
            <a:off x="5105572" y="2430780"/>
            <a:ext cx="365760" cy="1196340"/>
          </a:xfrm>
          <a:prstGeom prst="rect">
            <a:avLst/>
          </a:prstGeom>
        </p:spPr>
      </p:pic>
      <p:sp>
        <p:nvSpPr>
          <p:cNvPr id="171" name="TextBox 170"/>
          <p:cNvSpPr txBox="1"/>
          <p:nvPr/>
        </p:nvSpPr>
        <p:spPr>
          <a:xfrm>
            <a:off x="4754360" y="3025538"/>
            <a:ext cx="43832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ß-Actin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85550" y="3060711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084834" y="2512071"/>
            <a:ext cx="404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PKN1</a:t>
            </a:r>
            <a:endParaRPr lang="en-US" sz="6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50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73734</TotalTime>
  <Words>175</Words>
  <Application>Microsoft Office PowerPoint</Application>
  <PresentationFormat>Custom</PresentationFormat>
  <Paragraphs>82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Cleveland Clinic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Heemers, Hannelore</dc:creator>
  <cp:lastModifiedBy>Heemers, Hannelore</cp:lastModifiedBy>
  <cp:revision>726</cp:revision>
  <cp:lastPrinted>2018-07-31T15:08:28Z</cp:lastPrinted>
  <dcterms:created xsi:type="dcterms:W3CDTF">2017-04-11T20:23:57Z</dcterms:created>
  <dcterms:modified xsi:type="dcterms:W3CDTF">2019-01-10T17:51:29Z</dcterms:modified>
</cp:coreProperties>
</file>