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58" r:id="rId2"/>
    <p:sldId id="259" r:id="rId3"/>
    <p:sldId id="257"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58" autoAdjust="0"/>
    <p:restoredTop sz="78989" autoAdjust="0"/>
  </p:normalViewPr>
  <p:slideViewPr>
    <p:cSldViewPr snapToGrid="0">
      <p:cViewPr varScale="1">
        <p:scale>
          <a:sx n="145" d="100"/>
          <a:sy n="145" d="100"/>
        </p:scale>
        <p:origin x="1864"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A1532CA-6738-4CF5-BC32-B93848FDDF30}" type="datetimeFigureOut">
              <a:rPr lang="en-GB" smtClean="0"/>
              <a:t>14/05/2019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4D32B9-E643-4BF8-91B1-6A629D5ADD39}" type="slidenum">
              <a:rPr lang="en-GB" smtClean="0"/>
              <a:t>‹#›</a:t>
            </a:fld>
            <a:endParaRPr lang="en-GB"/>
          </a:p>
        </p:txBody>
      </p:sp>
    </p:spTree>
    <p:extLst>
      <p:ext uri="{BB962C8B-B14F-4D97-AF65-F5344CB8AC3E}">
        <p14:creationId xmlns:p14="http://schemas.microsoft.com/office/powerpoint/2010/main" val="25679215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effectLst/>
                <a:latin typeface="+mn-lt"/>
                <a:ea typeface="+mn-ea"/>
                <a:cs typeface="+mn-cs"/>
              </a:rPr>
              <a:t>Supporting Information Figure 1. Role of GGEEF</a:t>
            </a:r>
            <a:r>
              <a:rPr lang="en-GB" sz="1200" b="1" kern="1200" baseline="0" dirty="0">
                <a:solidFill>
                  <a:schemeClr val="tx1"/>
                </a:solidFill>
                <a:effectLst/>
                <a:latin typeface="+mn-lt"/>
                <a:ea typeface="+mn-ea"/>
                <a:cs typeface="+mn-cs"/>
              </a:rPr>
              <a:t> Domain in </a:t>
            </a:r>
            <a:r>
              <a:rPr lang="en-GB" sz="1200" b="1" kern="1200" baseline="0" dirty="0" err="1">
                <a:solidFill>
                  <a:schemeClr val="tx1"/>
                </a:solidFill>
                <a:effectLst/>
                <a:latin typeface="+mn-lt"/>
                <a:ea typeface="+mn-ea"/>
                <a:cs typeface="+mn-cs"/>
              </a:rPr>
              <a:t>SadC</a:t>
            </a:r>
            <a:r>
              <a:rPr lang="en-GB" sz="1200" b="1" kern="1200" baseline="0" dirty="0">
                <a:solidFill>
                  <a:schemeClr val="tx1"/>
                </a:solidFill>
                <a:effectLst/>
                <a:latin typeface="+mn-lt"/>
                <a:ea typeface="+mn-ea"/>
                <a:cs typeface="+mn-cs"/>
              </a:rPr>
              <a:t> Diguanylate Cyclase Activity</a:t>
            </a:r>
            <a:r>
              <a:rPr lang="en-GB" sz="1200" kern="1200" dirty="0">
                <a:solidFill>
                  <a:schemeClr val="tx1"/>
                </a:solidFill>
                <a:effectLst/>
                <a:latin typeface="+mn-lt"/>
                <a:ea typeface="+mn-ea"/>
                <a:cs typeface="+mn-cs"/>
              </a:rPr>
              <a:t>. C-di-GMP levels were quantified</a:t>
            </a:r>
            <a:r>
              <a:rPr lang="en-GB" sz="1200" i="1" kern="120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via LC-MS/MS in strains expressing either an empty vector control, </a:t>
            </a:r>
            <a:r>
              <a:rPr lang="en-GB" sz="1200" i="0" kern="1200" dirty="0" err="1">
                <a:solidFill>
                  <a:schemeClr val="tx1"/>
                </a:solidFill>
                <a:effectLst/>
                <a:latin typeface="+mn-lt"/>
                <a:ea typeface="+mn-ea"/>
                <a:cs typeface="+mn-cs"/>
              </a:rPr>
              <a:t>p</a:t>
            </a:r>
            <a:r>
              <a:rPr lang="en-GB" sz="1200" i="1" kern="1200" dirty="0" err="1">
                <a:solidFill>
                  <a:schemeClr val="tx1"/>
                </a:solidFill>
                <a:effectLst/>
                <a:latin typeface="+mn-lt"/>
                <a:ea typeface="+mn-ea"/>
                <a:cs typeface="+mn-cs"/>
              </a:rPr>
              <a:t>sadC</a:t>
            </a:r>
            <a:r>
              <a:rPr lang="en-GB" sz="1200" i="1" kern="1200" dirty="0">
                <a:solidFill>
                  <a:schemeClr val="tx1"/>
                </a:solidFill>
                <a:effectLst/>
                <a:latin typeface="+mn-lt"/>
                <a:ea typeface="+mn-ea"/>
                <a:cs typeface="+mn-cs"/>
              </a:rPr>
              <a:t>,</a:t>
            </a:r>
            <a:r>
              <a:rPr lang="en-GB" sz="1200" i="1" kern="1200" baseline="0" dirty="0">
                <a:solidFill>
                  <a:schemeClr val="tx1"/>
                </a:solidFill>
                <a:effectLst/>
                <a:latin typeface="+mn-lt"/>
                <a:ea typeface="+mn-ea"/>
                <a:cs typeface="+mn-cs"/>
              </a:rPr>
              <a:t> </a:t>
            </a:r>
            <a:r>
              <a:rPr lang="en-GB" sz="1200" i="0" kern="1200" dirty="0" err="1">
                <a:solidFill>
                  <a:schemeClr val="tx1"/>
                </a:solidFill>
                <a:effectLst/>
                <a:latin typeface="+mn-lt"/>
                <a:ea typeface="+mn-ea"/>
                <a:cs typeface="+mn-cs"/>
              </a:rPr>
              <a:t>p</a:t>
            </a:r>
            <a:r>
              <a:rPr lang="en-GB" sz="1200" i="1" kern="1200" dirty="0" err="1">
                <a:solidFill>
                  <a:schemeClr val="tx1"/>
                </a:solidFill>
                <a:effectLst/>
                <a:latin typeface="+mn-lt"/>
                <a:ea typeface="+mn-ea"/>
                <a:cs typeface="+mn-cs"/>
              </a:rPr>
              <a:t>sadC</a:t>
            </a:r>
            <a:r>
              <a:rPr lang="en-GB" sz="1200" i="1" kern="1200" dirty="0">
                <a:solidFill>
                  <a:schemeClr val="tx1"/>
                </a:solidFill>
                <a:effectLst/>
                <a:latin typeface="+mn-lt"/>
                <a:ea typeface="+mn-ea"/>
                <a:cs typeface="+mn-cs"/>
              </a:rPr>
              <a:t>*AAAEF </a:t>
            </a:r>
            <a:r>
              <a:rPr lang="en-GB" sz="1200" i="0" kern="1200" dirty="0">
                <a:solidFill>
                  <a:schemeClr val="tx1"/>
                </a:solidFill>
                <a:effectLst/>
                <a:latin typeface="+mn-lt"/>
                <a:ea typeface="+mn-ea"/>
                <a:cs typeface="+mn-cs"/>
              </a:rPr>
              <a:t>and</a:t>
            </a:r>
            <a:r>
              <a:rPr lang="en-GB" sz="1200" i="1" kern="1200" dirty="0">
                <a:solidFill>
                  <a:schemeClr val="tx1"/>
                </a:solidFill>
                <a:effectLst/>
                <a:latin typeface="+mn-lt"/>
                <a:ea typeface="+mn-ea"/>
                <a:cs typeface="+mn-cs"/>
              </a:rPr>
              <a:t> </a:t>
            </a:r>
            <a:r>
              <a:rPr lang="en-GB" sz="1200" i="0" kern="1200" dirty="0" err="1">
                <a:solidFill>
                  <a:schemeClr val="tx1"/>
                </a:solidFill>
                <a:effectLst/>
                <a:latin typeface="+mn-lt"/>
                <a:ea typeface="+mn-ea"/>
                <a:cs typeface="+mn-cs"/>
              </a:rPr>
              <a:t>p</a:t>
            </a:r>
            <a:r>
              <a:rPr lang="en-GB" sz="1200" i="1" kern="1200" dirty="0" err="1">
                <a:solidFill>
                  <a:schemeClr val="tx1"/>
                </a:solidFill>
                <a:effectLst/>
                <a:latin typeface="+mn-lt"/>
                <a:ea typeface="+mn-ea"/>
                <a:cs typeface="+mn-cs"/>
              </a:rPr>
              <a:t>sadC</a:t>
            </a:r>
            <a:r>
              <a:rPr lang="en-GB" sz="1200" i="1" kern="1200" dirty="0">
                <a:solidFill>
                  <a:schemeClr val="tx1"/>
                </a:solidFill>
                <a:effectLst/>
                <a:latin typeface="+mn-lt"/>
                <a:ea typeface="+mn-ea"/>
                <a:cs typeface="+mn-cs"/>
              </a:rPr>
              <a:t>*GGAAF</a:t>
            </a:r>
            <a:r>
              <a:rPr lang="en-GB" sz="1200" kern="1200" dirty="0">
                <a:solidFill>
                  <a:schemeClr val="tx1"/>
                </a:solidFill>
                <a:effectLst/>
                <a:latin typeface="+mn-lt"/>
                <a:ea typeface="+mn-ea"/>
                <a:cs typeface="+mn-cs"/>
              </a:rPr>
              <a:t>. Cells were grown for 16 hrs in LB medium and cells equivalent to an OD</a:t>
            </a:r>
            <a:r>
              <a:rPr lang="en-GB" sz="1200" kern="1200" baseline="-25000" dirty="0">
                <a:solidFill>
                  <a:schemeClr val="tx1"/>
                </a:solidFill>
                <a:effectLst/>
                <a:latin typeface="+mn-lt"/>
                <a:ea typeface="+mn-ea"/>
                <a:cs typeface="+mn-cs"/>
              </a:rPr>
              <a:t>600</a:t>
            </a:r>
            <a:r>
              <a:rPr lang="en-GB" sz="1200" kern="1200" dirty="0">
                <a:solidFill>
                  <a:schemeClr val="tx1"/>
                </a:solidFill>
                <a:effectLst/>
                <a:latin typeface="+mn-lt"/>
                <a:ea typeface="+mn-ea"/>
                <a:cs typeface="+mn-cs"/>
              </a:rPr>
              <a:t> 5 were collected.   Samples of interest were compared to a standard curve derived from measurements of known concentrations of pure cdi-GMP to determine the concentration (in </a:t>
            </a:r>
            <a:r>
              <a:rPr lang="en-GB" sz="1200" kern="1200" dirty="0" err="1">
                <a:solidFill>
                  <a:schemeClr val="tx1"/>
                </a:solidFill>
                <a:effectLst/>
                <a:latin typeface="+mn-lt"/>
                <a:ea typeface="+mn-ea"/>
                <a:cs typeface="+mn-cs"/>
              </a:rPr>
              <a:t>nM</a:t>
            </a:r>
            <a:r>
              <a:rPr lang="en-GB" sz="1200" kern="1200" dirty="0">
                <a:solidFill>
                  <a:schemeClr val="tx1"/>
                </a:solidFill>
                <a:effectLst/>
                <a:latin typeface="+mn-lt"/>
                <a:ea typeface="+mn-ea"/>
                <a:cs typeface="+mn-cs"/>
              </a:rPr>
              <a:t>) of c-di-GMP in the samples. All experiments are the mean of two independent biological experiments with standard deviation error </a:t>
            </a:r>
            <a:r>
              <a:rPr lang="en-GB" sz="1200" kern="1200">
                <a:solidFill>
                  <a:schemeClr val="tx1"/>
                </a:solidFill>
                <a:effectLst/>
                <a:latin typeface="+mn-lt"/>
                <a:ea typeface="+mn-ea"/>
                <a:cs typeface="+mn-cs"/>
              </a:rPr>
              <a:t>bars.</a:t>
            </a:r>
            <a:endParaRPr lang="en-GB"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7D8EF866-24D2-46B4-AD47-93BA946538E9}" type="slidenum">
              <a:rPr lang="en-GB" altLang="en-US"/>
              <a:pPr eaLnBrk="1" hangingPunct="1"/>
              <a:t>1</a:t>
            </a:fld>
            <a:endParaRPr lang="en-GB" altLang="en-US"/>
          </a:p>
        </p:txBody>
      </p:sp>
    </p:spTree>
    <p:extLst>
      <p:ext uri="{BB962C8B-B14F-4D97-AF65-F5344CB8AC3E}">
        <p14:creationId xmlns:p14="http://schemas.microsoft.com/office/powerpoint/2010/main" val="1944833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effectLst/>
                <a:latin typeface="+mn-lt"/>
                <a:ea typeface="+mn-ea"/>
                <a:cs typeface="+mn-cs"/>
              </a:rPr>
              <a:t>Supporting Information Figure 2. Impact of SadC</a:t>
            </a:r>
            <a:r>
              <a:rPr lang="en-GB" sz="1200" b="1" kern="1200" baseline="0" dirty="0">
                <a:solidFill>
                  <a:schemeClr val="tx1"/>
                </a:solidFill>
                <a:effectLst/>
                <a:latin typeface="+mn-lt"/>
                <a:ea typeface="+mn-ea"/>
                <a:cs typeface="+mn-cs"/>
              </a:rPr>
              <a:t> on interspecies killing in </a:t>
            </a:r>
            <a:r>
              <a:rPr lang="en-GB" sz="1200" b="1" i="1" kern="1200" baseline="0" dirty="0">
                <a:solidFill>
                  <a:schemeClr val="tx1"/>
                </a:solidFill>
                <a:effectLst/>
                <a:latin typeface="+mn-lt"/>
                <a:ea typeface="+mn-ea"/>
                <a:cs typeface="+mn-cs"/>
              </a:rPr>
              <a:t>P. aeruginosa</a:t>
            </a:r>
            <a:r>
              <a:rPr lang="en-GB" sz="1200" kern="1200" dirty="0">
                <a:solidFill>
                  <a:schemeClr val="tx1"/>
                </a:solidFill>
                <a:effectLst/>
                <a:latin typeface="+mn-lt"/>
                <a:ea typeface="+mn-ea"/>
                <a:cs typeface="+mn-cs"/>
              </a:rPr>
              <a:t>. Competition assays  performed on LB agar plates without antibiotics using a 1:1 ratio of attacker to prey and incubated at 37°C for 24 hours. Attacker strains were </a:t>
            </a:r>
            <a:r>
              <a:rPr lang="en-GB" sz="1200" i="1" kern="1200" dirty="0">
                <a:solidFill>
                  <a:schemeClr val="tx1"/>
                </a:solidFill>
                <a:effectLst/>
                <a:latin typeface="+mn-lt"/>
                <a:ea typeface="+mn-ea"/>
                <a:cs typeface="+mn-cs"/>
              </a:rPr>
              <a:t>P. aeruginosa </a:t>
            </a:r>
            <a:r>
              <a:rPr lang="en-GB" sz="1200" kern="1200" dirty="0">
                <a:solidFill>
                  <a:schemeClr val="tx1"/>
                </a:solidFill>
                <a:effectLst/>
                <a:latin typeface="+mn-lt"/>
                <a:ea typeface="+mn-ea"/>
                <a:cs typeface="+mn-cs"/>
              </a:rPr>
              <a:t>PAO1 and PAO1 </a:t>
            </a:r>
            <a:r>
              <a:rPr lang="en-GB" sz="1200" kern="1200" dirty="0" err="1">
                <a:solidFill>
                  <a:schemeClr val="tx1"/>
                </a:solidFill>
                <a:effectLst/>
                <a:latin typeface="+mn-lt"/>
                <a:ea typeface="+mn-ea"/>
                <a:cs typeface="+mn-cs"/>
              </a:rPr>
              <a:t>Δ</a:t>
            </a:r>
            <a:r>
              <a:rPr lang="en-GB" sz="1200" i="1" kern="1200" dirty="0" err="1">
                <a:solidFill>
                  <a:schemeClr val="tx1"/>
                </a:solidFill>
                <a:effectLst/>
                <a:latin typeface="+mn-lt"/>
                <a:ea typeface="+mn-ea"/>
                <a:cs typeface="+mn-cs"/>
              </a:rPr>
              <a:t>rsmA</a:t>
            </a:r>
            <a:r>
              <a:rPr lang="en-GB" sz="1200" kern="1200" dirty="0">
                <a:solidFill>
                  <a:schemeClr val="tx1"/>
                </a:solidFill>
                <a:effectLst/>
                <a:latin typeface="+mn-lt"/>
                <a:ea typeface="+mn-ea"/>
                <a:cs typeface="+mn-cs"/>
              </a:rPr>
              <a:t> and prey strain was </a:t>
            </a:r>
            <a:r>
              <a:rPr lang="en-GB" sz="1200" i="1" kern="1200" dirty="0">
                <a:solidFill>
                  <a:schemeClr val="tx1"/>
                </a:solidFill>
                <a:effectLst/>
                <a:latin typeface="+mn-lt"/>
                <a:ea typeface="+mn-ea"/>
                <a:cs typeface="+mn-cs"/>
              </a:rPr>
              <a:t>E. coli </a:t>
            </a:r>
            <a:r>
              <a:rPr lang="en-GB" sz="1200" kern="1200" dirty="0">
                <a:solidFill>
                  <a:schemeClr val="tx1"/>
                </a:solidFill>
                <a:effectLst/>
                <a:latin typeface="+mn-lt"/>
                <a:ea typeface="+mn-ea"/>
                <a:cs typeface="+mn-cs"/>
              </a:rPr>
              <a:t>Top10 pRL662-gfp. Competitions were recovered and serially diluted prior to spot plating on LB agar plates with antibiotics for selection and grown overnight at 37°C. Statistical significance was determined using students t test comparing each strain to the vector control with p&lt;0.05 *, p&lt;0.01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7D8EF866-24D2-46B4-AD47-93BA946538E9}" type="slidenum">
              <a:rPr lang="en-GB" altLang="en-US"/>
              <a:pPr eaLnBrk="1" hangingPunct="1"/>
              <a:t>2</a:t>
            </a:fld>
            <a:endParaRPr lang="en-GB" altLang="en-US"/>
          </a:p>
        </p:txBody>
      </p:sp>
    </p:spTree>
    <p:extLst>
      <p:ext uri="{BB962C8B-B14F-4D97-AF65-F5344CB8AC3E}">
        <p14:creationId xmlns:p14="http://schemas.microsoft.com/office/powerpoint/2010/main" val="37763545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sz="1200" b="1" kern="1200" dirty="0">
                <a:solidFill>
                  <a:schemeClr val="tx1"/>
                </a:solidFill>
                <a:effectLst/>
                <a:latin typeface="+mn-lt"/>
                <a:ea typeface="+mn-ea"/>
                <a:cs typeface="+mn-cs"/>
              </a:rPr>
              <a:t>Supporting Information Figure 3. Domain architecture of selected A. tumefaciens C. 58 diguanylate cyclases</a:t>
            </a:r>
            <a:r>
              <a:rPr lang="en-GB" sz="1200" kern="1200" dirty="0">
                <a:solidFill>
                  <a:schemeClr val="tx1"/>
                </a:solidFill>
                <a:effectLst/>
                <a:latin typeface="+mn-lt"/>
                <a:ea typeface="+mn-ea"/>
                <a:cs typeface="+mn-cs"/>
              </a:rPr>
              <a:t>. Domain architecture of At.C58 diguanylate cyclases used in this study. </a:t>
            </a:r>
            <a:r>
              <a:rPr lang="en-GB" sz="1200" i="1" kern="1200" dirty="0">
                <a:solidFill>
                  <a:schemeClr val="tx1"/>
                </a:solidFill>
                <a:effectLst/>
                <a:latin typeface="+mn-lt"/>
                <a:ea typeface="+mn-ea"/>
                <a:cs typeface="+mn-cs"/>
              </a:rPr>
              <a:t>P. aeruginosa </a:t>
            </a:r>
            <a:r>
              <a:rPr lang="en-GB" sz="1200" kern="1200" dirty="0">
                <a:solidFill>
                  <a:schemeClr val="tx1"/>
                </a:solidFill>
                <a:effectLst/>
                <a:latin typeface="+mn-lt"/>
                <a:ea typeface="+mn-ea"/>
                <a:cs typeface="+mn-cs"/>
              </a:rPr>
              <a:t>diguanylate cyclases and phosphodiestarases are also shown. All domains are predicted using Mist 2.2. Protein sizes are shown to relative scale. Transmembrane domains shown in green, receiver domains in blue and inhibitory sites shown in red.</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7D8EF866-24D2-46B4-AD47-93BA946538E9}" type="slidenum">
              <a:rPr lang="en-GB" altLang="en-US"/>
              <a:pPr eaLnBrk="1" hangingPunct="1"/>
              <a:t>3</a:t>
            </a:fld>
            <a:endParaRPr lang="en-GB" altLang="en-US"/>
          </a:p>
        </p:txBody>
      </p:sp>
    </p:spTree>
    <p:extLst>
      <p:ext uri="{BB962C8B-B14F-4D97-AF65-F5344CB8AC3E}">
        <p14:creationId xmlns:p14="http://schemas.microsoft.com/office/powerpoint/2010/main" val="37070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F7802DE-B727-412C-B04A-00C35F29885A}" type="datetimeFigureOut">
              <a:rPr lang="en-GB" smtClean="0"/>
              <a:t>14/05/2019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986D7F9-8FEC-4F4E-99E9-673B4FD219E7}" type="slidenum">
              <a:rPr lang="en-GB" smtClean="0"/>
              <a:t>‹#›</a:t>
            </a:fld>
            <a:endParaRPr lang="en-GB"/>
          </a:p>
        </p:txBody>
      </p:sp>
    </p:spTree>
    <p:extLst>
      <p:ext uri="{BB962C8B-B14F-4D97-AF65-F5344CB8AC3E}">
        <p14:creationId xmlns:p14="http://schemas.microsoft.com/office/powerpoint/2010/main" val="12310183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F7802DE-B727-412C-B04A-00C35F29885A}" type="datetimeFigureOut">
              <a:rPr lang="en-GB" smtClean="0"/>
              <a:t>14/05/2019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986D7F9-8FEC-4F4E-99E9-673B4FD219E7}" type="slidenum">
              <a:rPr lang="en-GB" smtClean="0"/>
              <a:t>‹#›</a:t>
            </a:fld>
            <a:endParaRPr lang="en-GB"/>
          </a:p>
        </p:txBody>
      </p:sp>
    </p:spTree>
    <p:extLst>
      <p:ext uri="{BB962C8B-B14F-4D97-AF65-F5344CB8AC3E}">
        <p14:creationId xmlns:p14="http://schemas.microsoft.com/office/powerpoint/2010/main" val="16172922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F7802DE-B727-412C-B04A-00C35F29885A}" type="datetimeFigureOut">
              <a:rPr lang="en-GB" smtClean="0"/>
              <a:t>14/05/2019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986D7F9-8FEC-4F4E-99E9-673B4FD219E7}" type="slidenum">
              <a:rPr lang="en-GB" smtClean="0"/>
              <a:t>‹#›</a:t>
            </a:fld>
            <a:endParaRPr lang="en-GB"/>
          </a:p>
        </p:txBody>
      </p:sp>
    </p:spTree>
    <p:extLst>
      <p:ext uri="{BB962C8B-B14F-4D97-AF65-F5344CB8AC3E}">
        <p14:creationId xmlns:p14="http://schemas.microsoft.com/office/powerpoint/2010/main" val="24638637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F7802DE-B727-412C-B04A-00C35F29885A}" type="datetimeFigureOut">
              <a:rPr lang="en-GB" smtClean="0"/>
              <a:t>14/05/2019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986D7F9-8FEC-4F4E-99E9-673B4FD219E7}" type="slidenum">
              <a:rPr lang="en-GB" smtClean="0"/>
              <a:t>‹#›</a:t>
            </a:fld>
            <a:endParaRPr lang="en-GB"/>
          </a:p>
        </p:txBody>
      </p:sp>
    </p:spTree>
    <p:extLst>
      <p:ext uri="{BB962C8B-B14F-4D97-AF65-F5344CB8AC3E}">
        <p14:creationId xmlns:p14="http://schemas.microsoft.com/office/powerpoint/2010/main" val="3187099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F7802DE-B727-412C-B04A-00C35F29885A}" type="datetimeFigureOut">
              <a:rPr lang="en-GB" smtClean="0"/>
              <a:t>14/05/2019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986D7F9-8FEC-4F4E-99E9-673B4FD219E7}" type="slidenum">
              <a:rPr lang="en-GB" smtClean="0"/>
              <a:t>‹#›</a:t>
            </a:fld>
            <a:endParaRPr lang="en-GB"/>
          </a:p>
        </p:txBody>
      </p:sp>
    </p:spTree>
    <p:extLst>
      <p:ext uri="{BB962C8B-B14F-4D97-AF65-F5344CB8AC3E}">
        <p14:creationId xmlns:p14="http://schemas.microsoft.com/office/powerpoint/2010/main" val="31961606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F7802DE-B727-412C-B04A-00C35F29885A}" type="datetimeFigureOut">
              <a:rPr lang="en-GB" smtClean="0"/>
              <a:t>14/05/2019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986D7F9-8FEC-4F4E-99E9-673B4FD219E7}" type="slidenum">
              <a:rPr lang="en-GB" smtClean="0"/>
              <a:t>‹#›</a:t>
            </a:fld>
            <a:endParaRPr lang="en-GB"/>
          </a:p>
        </p:txBody>
      </p:sp>
    </p:spTree>
    <p:extLst>
      <p:ext uri="{BB962C8B-B14F-4D97-AF65-F5344CB8AC3E}">
        <p14:creationId xmlns:p14="http://schemas.microsoft.com/office/powerpoint/2010/main" val="37336950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F7802DE-B727-412C-B04A-00C35F29885A}" type="datetimeFigureOut">
              <a:rPr lang="en-GB" smtClean="0"/>
              <a:t>14/05/2019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986D7F9-8FEC-4F4E-99E9-673B4FD219E7}" type="slidenum">
              <a:rPr lang="en-GB" smtClean="0"/>
              <a:t>‹#›</a:t>
            </a:fld>
            <a:endParaRPr lang="en-GB"/>
          </a:p>
        </p:txBody>
      </p:sp>
    </p:spTree>
    <p:extLst>
      <p:ext uri="{BB962C8B-B14F-4D97-AF65-F5344CB8AC3E}">
        <p14:creationId xmlns:p14="http://schemas.microsoft.com/office/powerpoint/2010/main" val="4159568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F7802DE-B727-412C-B04A-00C35F29885A}" type="datetimeFigureOut">
              <a:rPr lang="en-GB" smtClean="0"/>
              <a:t>14/05/2019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986D7F9-8FEC-4F4E-99E9-673B4FD219E7}" type="slidenum">
              <a:rPr lang="en-GB" smtClean="0"/>
              <a:t>‹#›</a:t>
            </a:fld>
            <a:endParaRPr lang="en-GB"/>
          </a:p>
        </p:txBody>
      </p:sp>
    </p:spTree>
    <p:extLst>
      <p:ext uri="{BB962C8B-B14F-4D97-AF65-F5344CB8AC3E}">
        <p14:creationId xmlns:p14="http://schemas.microsoft.com/office/powerpoint/2010/main" val="18062360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7802DE-B727-412C-B04A-00C35F29885A}" type="datetimeFigureOut">
              <a:rPr lang="en-GB" smtClean="0"/>
              <a:t>14/05/2019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986D7F9-8FEC-4F4E-99E9-673B4FD219E7}" type="slidenum">
              <a:rPr lang="en-GB" smtClean="0"/>
              <a:t>‹#›</a:t>
            </a:fld>
            <a:endParaRPr lang="en-GB"/>
          </a:p>
        </p:txBody>
      </p:sp>
    </p:spTree>
    <p:extLst>
      <p:ext uri="{BB962C8B-B14F-4D97-AF65-F5344CB8AC3E}">
        <p14:creationId xmlns:p14="http://schemas.microsoft.com/office/powerpoint/2010/main" val="35584808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F7802DE-B727-412C-B04A-00C35F29885A}" type="datetimeFigureOut">
              <a:rPr lang="en-GB" smtClean="0"/>
              <a:t>14/05/2019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986D7F9-8FEC-4F4E-99E9-673B4FD219E7}" type="slidenum">
              <a:rPr lang="en-GB" smtClean="0"/>
              <a:t>‹#›</a:t>
            </a:fld>
            <a:endParaRPr lang="en-GB"/>
          </a:p>
        </p:txBody>
      </p:sp>
    </p:spTree>
    <p:extLst>
      <p:ext uri="{BB962C8B-B14F-4D97-AF65-F5344CB8AC3E}">
        <p14:creationId xmlns:p14="http://schemas.microsoft.com/office/powerpoint/2010/main" val="15342285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F7802DE-B727-412C-B04A-00C35F29885A}" type="datetimeFigureOut">
              <a:rPr lang="en-GB" smtClean="0"/>
              <a:t>14/05/2019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986D7F9-8FEC-4F4E-99E9-673B4FD219E7}" type="slidenum">
              <a:rPr lang="en-GB" smtClean="0"/>
              <a:t>‹#›</a:t>
            </a:fld>
            <a:endParaRPr lang="en-GB"/>
          </a:p>
        </p:txBody>
      </p:sp>
    </p:spTree>
    <p:extLst>
      <p:ext uri="{BB962C8B-B14F-4D97-AF65-F5344CB8AC3E}">
        <p14:creationId xmlns:p14="http://schemas.microsoft.com/office/powerpoint/2010/main" val="9391208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7802DE-B727-412C-B04A-00C35F29885A}" type="datetimeFigureOut">
              <a:rPr lang="en-GB" smtClean="0"/>
              <a:t>14/05/2019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86D7F9-8FEC-4F4E-99E9-673B4FD219E7}" type="slidenum">
              <a:rPr lang="en-GB" smtClean="0"/>
              <a:t>‹#›</a:t>
            </a:fld>
            <a:endParaRPr lang="en-GB"/>
          </a:p>
        </p:txBody>
      </p:sp>
    </p:spTree>
    <p:extLst>
      <p:ext uri="{BB962C8B-B14F-4D97-AF65-F5344CB8AC3E}">
        <p14:creationId xmlns:p14="http://schemas.microsoft.com/office/powerpoint/2010/main" val="10269415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0" y="0"/>
            <a:ext cx="3348038" cy="369332"/>
          </a:xfrm>
          <a:prstGeom prst="rect">
            <a:avLst/>
          </a:prstGeom>
          <a:noFill/>
        </p:spPr>
        <p:txBody>
          <a:bodyPr wrap="square" rtlCol="0">
            <a:spAutoFit/>
          </a:bodyPr>
          <a:lstStyle/>
          <a:p>
            <a:r>
              <a:rPr lang="en-GB" dirty="0"/>
              <a:t>Supporting Information Figure 1</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78358" y="1290842"/>
            <a:ext cx="4666856" cy="4103369"/>
          </a:xfrm>
          <a:prstGeom prst="rect">
            <a:avLst/>
          </a:prstGeom>
        </p:spPr>
      </p:pic>
    </p:spTree>
    <p:extLst>
      <p:ext uri="{BB962C8B-B14F-4D97-AF65-F5344CB8AC3E}">
        <p14:creationId xmlns:p14="http://schemas.microsoft.com/office/powerpoint/2010/main" val="4790753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0" y="0"/>
            <a:ext cx="3348038" cy="369332"/>
          </a:xfrm>
          <a:prstGeom prst="rect">
            <a:avLst/>
          </a:prstGeom>
          <a:noFill/>
        </p:spPr>
        <p:txBody>
          <a:bodyPr wrap="square" rtlCol="0">
            <a:spAutoFit/>
          </a:bodyPr>
          <a:lstStyle/>
          <a:p>
            <a:r>
              <a:rPr lang="en-GB" dirty="0"/>
              <a:t>Supporting Information Figure 2</a:t>
            </a: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34998"/>
          <a:stretch/>
        </p:blipFill>
        <p:spPr>
          <a:xfrm>
            <a:off x="3383070" y="462652"/>
            <a:ext cx="5929096" cy="3962203"/>
          </a:xfrm>
          <a:prstGeom prst="rect">
            <a:avLst/>
          </a:prstGeom>
        </p:spPr>
      </p:pic>
      <p:sp>
        <p:nvSpPr>
          <p:cNvPr id="6" name="TextBox 5"/>
          <p:cNvSpPr txBox="1"/>
          <p:nvPr/>
        </p:nvSpPr>
        <p:spPr>
          <a:xfrm>
            <a:off x="4872038" y="3857242"/>
            <a:ext cx="1177159" cy="461665"/>
          </a:xfrm>
          <a:prstGeom prst="rect">
            <a:avLst/>
          </a:prstGeom>
          <a:noFill/>
        </p:spPr>
        <p:txBody>
          <a:bodyPr wrap="square" rtlCol="0">
            <a:spAutoFit/>
          </a:bodyPr>
          <a:lstStyle/>
          <a:p>
            <a:pPr algn="ctr"/>
            <a:r>
              <a:rPr lang="en-GB" sz="1200" dirty="0"/>
              <a:t>Prey </a:t>
            </a:r>
          </a:p>
          <a:p>
            <a:pPr algn="ctr"/>
            <a:r>
              <a:rPr lang="en-GB" sz="1200" dirty="0"/>
              <a:t>Alone</a:t>
            </a:r>
          </a:p>
        </p:txBody>
      </p:sp>
      <p:sp>
        <p:nvSpPr>
          <p:cNvPr id="114" name="TextBox 113"/>
          <p:cNvSpPr txBox="1"/>
          <p:nvPr/>
        </p:nvSpPr>
        <p:spPr>
          <a:xfrm>
            <a:off x="5914943" y="3823593"/>
            <a:ext cx="1177159" cy="461665"/>
          </a:xfrm>
          <a:prstGeom prst="rect">
            <a:avLst/>
          </a:prstGeom>
          <a:noFill/>
        </p:spPr>
        <p:txBody>
          <a:bodyPr wrap="square" rtlCol="0">
            <a:spAutoFit/>
          </a:bodyPr>
          <a:lstStyle/>
          <a:p>
            <a:pPr algn="ctr"/>
            <a:r>
              <a:rPr lang="en-GB" sz="1200" dirty="0"/>
              <a:t>PAO1</a:t>
            </a:r>
          </a:p>
          <a:p>
            <a:pPr algn="ctr"/>
            <a:r>
              <a:rPr lang="en-GB" sz="1200" dirty="0"/>
              <a:t>Vector Control</a:t>
            </a:r>
          </a:p>
        </p:txBody>
      </p:sp>
      <p:sp>
        <p:nvSpPr>
          <p:cNvPr id="118" name="TextBox 117"/>
          <p:cNvSpPr txBox="1"/>
          <p:nvPr/>
        </p:nvSpPr>
        <p:spPr>
          <a:xfrm>
            <a:off x="7024974" y="3857242"/>
            <a:ext cx="1177159" cy="461665"/>
          </a:xfrm>
          <a:prstGeom prst="rect">
            <a:avLst/>
          </a:prstGeom>
          <a:noFill/>
        </p:spPr>
        <p:txBody>
          <a:bodyPr wrap="square" rtlCol="0">
            <a:spAutoFit/>
          </a:bodyPr>
          <a:lstStyle/>
          <a:p>
            <a:pPr algn="ctr"/>
            <a:r>
              <a:rPr lang="en-GB" sz="1200" dirty="0"/>
              <a:t>PAO1</a:t>
            </a:r>
            <a:r>
              <a:rPr lang="el-GR" sz="1200" dirty="0"/>
              <a:t>Δ</a:t>
            </a:r>
            <a:r>
              <a:rPr lang="en-GB" sz="1200" i="1" dirty="0" err="1"/>
              <a:t>rsmA</a:t>
            </a:r>
            <a:endParaRPr lang="en-GB" sz="1200" dirty="0"/>
          </a:p>
          <a:p>
            <a:pPr algn="ctr"/>
            <a:r>
              <a:rPr lang="en-GB" sz="1200" dirty="0"/>
              <a:t>Vector Control</a:t>
            </a:r>
          </a:p>
        </p:txBody>
      </p:sp>
      <p:sp>
        <p:nvSpPr>
          <p:cNvPr id="119" name="TextBox 118"/>
          <p:cNvSpPr txBox="1"/>
          <p:nvPr/>
        </p:nvSpPr>
        <p:spPr>
          <a:xfrm>
            <a:off x="8000751" y="3857242"/>
            <a:ext cx="1177159" cy="276999"/>
          </a:xfrm>
          <a:prstGeom prst="rect">
            <a:avLst/>
          </a:prstGeom>
          <a:noFill/>
        </p:spPr>
        <p:txBody>
          <a:bodyPr wrap="square" rtlCol="0">
            <a:spAutoFit/>
          </a:bodyPr>
          <a:lstStyle/>
          <a:p>
            <a:pPr algn="ctr"/>
            <a:r>
              <a:rPr lang="en-GB" sz="1200" dirty="0"/>
              <a:t>PAO1p</a:t>
            </a:r>
            <a:r>
              <a:rPr lang="en-GB" sz="1200" i="1" dirty="0"/>
              <a:t>sadC</a:t>
            </a:r>
            <a:endParaRPr lang="en-GB" sz="1200" dirty="0"/>
          </a:p>
        </p:txBody>
      </p:sp>
    </p:spTree>
    <p:extLst>
      <p:ext uri="{BB962C8B-B14F-4D97-AF65-F5344CB8AC3E}">
        <p14:creationId xmlns:p14="http://schemas.microsoft.com/office/powerpoint/2010/main" val="28161751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4"/>
          <p:cNvSpPr txBox="1">
            <a:spLocks noChangeArrowheads="1"/>
          </p:cNvSpPr>
          <p:nvPr/>
        </p:nvSpPr>
        <p:spPr bwMode="auto">
          <a:xfrm>
            <a:off x="3935414" y="1052514"/>
            <a:ext cx="11525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en-GB" altLang="en-US" sz="1600"/>
              <a:t>Atu1207</a:t>
            </a:r>
          </a:p>
        </p:txBody>
      </p:sp>
      <p:sp>
        <p:nvSpPr>
          <p:cNvPr id="4099" name="TextBox 6"/>
          <p:cNvSpPr txBox="1">
            <a:spLocks noChangeArrowheads="1"/>
          </p:cNvSpPr>
          <p:nvPr/>
        </p:nvSpPr>
        <p:spPr bwMode="auto">
          <a:xfrm>
            <a:off x="3959226" y="1519239"/>
            <a:ext cx="1152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en-GB" altLang="en-US" sz="1600" dirty="0" err="1"/>
              <a:t>DgcC</a:t>
            </a:r>
            <a:endParaRPr lang="en-GB" altLang="en-US" sz="1600" dirty="0"/>
          </a:p>
        </p:txBody>
      </p:sp>
      <p:sp>
        <p:nvSpPr>
          <p:cNvPr id="4100" name="TextBox 8"/>
          <p:cNvSpPr txBox="1">
            <a:spLocks noChangeArrowheads="1"/>
          </p:cNvSpPr>
          <p:nvPr/>
        </p:nvSpPr>
        <p:spPr bwMode="auto">
          <a:xfrm>
            <a:off x="3935414" y="1987550"/>
            <a:ext cx="11525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en-GB" altLang="en-US" sz="1600" dirty="0" err="1"/>
              <a:t>DgcA</a:t>
            </a:r>
            <a:endParaRPr lang="en-GB" altLang="en-US" sz="1600" dirty="0"/>
          </a:p>
        </p:txBody>
      </p:sp>
      <p:sp>
        <p:nvSpPr>
          <p:cNvPr id="4101" name="TextBox 10"/>
          <p:cNvSpPr txBox="1">
            <a:spLocks noChangeArrowheads="1"/>
          </p:cNvSpPr>
          <p:nvPr/>
        </p:nvSpPr>
        <p:spPr bwMode="auto">
          <a:xfrm>
            <a:off x="3935414" y="2454275"/>
            <a:ext cx="11525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en-GB" altLang="en-US" sz="1600"/>
              <a:t>Atu2691</a:t>
            </a:r>
          </a:p>
        </p:txBody>
      </p:sp>
      <p:sp>
        <p:nvSpPr>
          <p:cNvPr id="4102" name="TextBox 12"/>
          <p:cNvSpPr txBox="1">
            <a:spLocks noChangeArrowheads="1"/>
          </p:cNvSpPr>
          <p:nvPr/>
        </p:nvSpPr>
        <p:spPr bwMode="auto">
          <a:xfrm>
            <a:off x="3935414" y="2922589"/>
            <a:ext cx="11525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en-GB" altLang="en-US" sz="1600"/>
              <a:t>Atu2091</a:t>
            </a:r>
          </a:p>
        </p:txBody>
      </p:sp>
      <p:sp>
        <p:nvSpPr>
          <p:cNvPr id="4103" name="TextBox 14"/>
          <p:cNvSpPr txBox="1">
            <a:spLocks noChangeArrowheads="1"/>
          </p:cNvSpPr>
          <p:nvPr/>
        </p:nvSpPr>
        <p:spPr bwMode="auto">
          <a:xfrm>
            <a:off x="3935414" y="3389314"/>
            <a:ext cx="11525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en-GB" altLang="en-US" sz="1600"/>
              <a:t>Atu5372</a:t>
            </a:r>
          </a:p>
        </p:txBody>
      </p:sp>
      <p:cxnSp>
        <p:nvCxnSpPr>
          <p:cNvPr id="18" name="Straight Connector 17"/>
          <p:cNvCxnSpPr/>
          <p:nvPr/>
        </p:nvCxnSpPr>
        <p:spPr bwMode="auto">
          <a:xfrm>
            <a:off x="5043488" y="1235075"/>
            <a:ext cx="32131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4169" name="TextBox 15"/>
          <p:cNvSpPr txBox="1">
            <a:spLocks noChangeArrowheads="1"/>
          </p:cNvSpPr>
          <p:nvPr/>
        </p:nvSpPr>
        <p:spPr bwMode="auto">
          <a:xfrm>
            <a:off x="6988540" y="1082261"/>
            <a:ext cx="1197863" cy="306803"/>
          </a:xfrm>
          <a:prstGeom prst="rect">
            <a:avLst/>
          </a:prstGeom>
          <a:solidFill>
            <a:schemeClr val="bg1"/>
          </a:solidFill>
          <a:ln w="9525">
            <a:solidFill>
              <a:schemeClr val="tx1"/>
            </a:solidFill>
            <a:miter lim="800000"/>
            <a:headEnd/>
            <a:tailEnd/>
          </a:ln>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en-GB" altLang="en-US" sz="1400" dirty="0"/>
              <a:t>GGEEF</a:t>
            </a:r>
          </a:p>
        </p:txBody>
      </p:sp>
      <p:sp>
        <p:nvSpPr>
          <p:cNvPr id="19" name="Rectangle 18"/>
          <p:cNvSpPr/>
          <p:nvPr/>
        </p:nvSpPr>
        <p:spPr bwMode="auto">
          <a:xfrm>
            <a:off x="6650039" y="1082675"/>
            <a:ext cx="46037" cy="306388"/>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1" name="Rectangle 20"/>
          <p:cNvSpPr/>
          <p:nvPr/>
        </p:nvSpPr>
        <p:spPr bwMode="auto">
          <a:xfrm>
            <a:off x="6311900" y="1082675"/>
            <a:ext cx="82550" cy="306388"/>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2" name="Rectangle 21"/>
          <p:cNvSpPr/>
          <p:nvPr/>
        </p:nvSpPr>
        <p:spPr bwMode="auto">
          <a:xfrm>
            <a:off x="6059488" y="1082675"/>
            <a:ext cx="107950" cy="306388"/>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4" name="Rectangle 23"/>
          <p:cNvSpPr/>
          <p:nvPr/>
        </p:nvSpPr>
        <p:spPr bwMode="auto">
          <a:xfrm>
            <a:off x="5735638" y="1082675"/>
            <a:ext cx="82550" cy="306388"/>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grpSp>
        <p:nvGrpSpPr>
          <p:cNvPr id="4105" name="Group 78"/>
          <p:cNvGrpSpPr>
            <a:grpSpLocks/>
          </p:cNvGrpSpPr>
          <p:nvPr/>
        </p:nvGrpSpPr>
        <p:grpSpPr bwMode="auto">
          <a:xfrm>
            <a:off x="5303839" y="1536700"/>
            <a:ext cx="2924175" cy="311150"/>
            <a:chOff x="3923928" y="3429000"/>
            <a:chExt cx="2924608" cy="310899"/>
          </a:xfrm>
        </p:grpSpPr>
        <p:cxnSp>
          <p:nvCxnSpPr>
            <p:cNvPr id="27" name="Straight Connector 26"/>
            <p:cNvCxnSpPr/>
            <p:nvPr/>
          </p:nvCxnSpPr>
          <p:spPr>
            <a:xfrm>
              <a:off x="3923928" y="3582864"/>
              <a:ext cx="2924608"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4161" name="TextBox 27"/>
            <p:cNvSpPr txBox="1">
              <a:spLocks noChangeArrowheads="1"/>
            </p:cNvSpPr>
            <p:nvPr/>
          </p:nvSpPr>
          <p:spPr bwMode="auto">
            <a:xfrm>
              <a:off x="5580669" y="3429000"/>
              <a:ext cx="1197692" cy="307777"/>
            </a:xfrm>
            <a:prstGeom prst="rect">
              <a:avLst/>
            </a:prstGeom>
            <a:solidFill>
              <a:schemeClr val="bg1"/>
            </a:solidFill>
            <a:ln w="9525">
              <a:solidFill>
                <a:schemeClr val="tx1"/>
              </a:solidFill>
              <a:miter lim="800000"/>
              <a:headEnd/>
              <a:tailEnd/>
            </a:ln>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en-GB" altLang="en-US" sz="1400" dirty="0"/>
                <a:t>GGEEF</a:t>
              </a:r>
            </a:p>
          </p:txBody>
        </p:sp>
        <p:sp>
          <p:nvSpPr>
            <p:cNvPr id="31" name="Rectangle 30"/>
            <p:cNvSpPr/>
            <p:nvPr/>
          </p:nvSpPr>
          <p:spPr>
            <a:xfrm>
              <a:off x="4076351" y="3432172"/>
              <a:ext cx="44457" cy="307727"/>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32" name="Rectangle 31"/>
            <p:cNvSpPr/>
            <p:nvPr/>
          </p:nvSpPr>
          <p:spPr>
            <a:xfrm>
              <a:off x="4444705" y="3432172"/>
              <a:ext cx="107966" cy="307727"/>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34" name="Rectangle 33"/>
            <p:cNvSpPr/>
            <p:nvPr/>
          </p:nvSpPr>
          <p:spPr>
            <a:xfrm>
              <a:off x="4679690" y="3429000"/>
              <a:ext cx="107966" cy="307727"/>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35" name="Rectangle 34"/>
            <p:cNvSpPr/>
            <p:nvPr/>
          </p:nvSpPr>
          <p:spPr>
            <a:xfrm>
              <a:off x="4986122" y="3429000"/>
              <a:ext cx="17466" cy="307727"/>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36" name="Rectangle 35"/>
            <p:cNvSpPr/>
            <p:nvPr/>
          </p:nvSpPr>
          <p:spPr>
            <a:xfrm>
              <a:off x="5095030" y="3432172"/>
              <a:ext cx="114317" cy="307727"/>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37" name="Rectangle 36"/>
            <p:cNvSpPr/>
            <p:nvPr/>
          </p:nvSpPr>
          <p:spPr>
            <a:xfrm>
              <a:off x="5249041" y="3429000"/>
              <a:ext cx="187353" cy="307727"/>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grpSp>
      <p:grpSp>
        <p:nvGrpSpPr>
          <p:cNvPr id="4106" name="Group 79"/>
          <p:cNvGrpSpPr>
            <a:grpSpLocks/>
          </p:cNvGrpSpPr>
          <p:nvPr/>
        </p:nvGrpSpPr>
        <p:grpSpPr bwMode="auto">
          <a:xfrm>
            <a:off x="5456238" y="1993901"/>
            <a:ext cx="3040062" cy="327025"/>
            <a:chOff x="4076328" y="3913310"/>
            <a:chExt cx="3039232" cy="326366"/>
          </a:xfrm>
        </p:grpSpPr>
        <p:cxnSp>
          <p:nvCxnSpPr>
            <p:cNvPr id="38" name="Straight Connector 37"/>
            <p:cNvCxnSpPr/>
            <p:nvPr/>
          </p:nvCxnSpPr>
          <p:spPr>
            <a:xfrm flipV="1">
              <a:off x="4076328" y="4066988"/>
              <a:ext cx="303923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4152" name="TextBox 38"/>
            <p:cNvSpPr txBox="1">
              <a:spLocks noChangeArrowheads="1"/>
            </p:cNvSpPr>
            <p:nvPr/>
          </p:nvSpPr>
          <p:spPr bwMode="auto">
            <a:xfrm>
              <a:off x="5580112" y="3913311"/>
              <a:ext cx="1197692" cy="307777"/>
            </a:xfrm>
            <a:prstGeom prst="rect">
              <a:avLst/>
            </a:prstGeom>
            <a:solidFill>
              <a:schemeClr val="bg1"/>
            </a:solidFill>
            <a:ln w="9525">
              <a:solidFill>
                <a:schemeClr val="tx1"/>
              </a:solidFill>
              <a:miter lim="800000"/>
              <a:headEnd/>
              <a:tailEnd/>
            </a:ln>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en-GB" altLang="en-US" sz="1400" dirty="0"/>
                <a:t>GGEEF</a:t>
              </a:r>
            </a:p>
          </p:txBody>
        </p:sp>
        <p:sp>
          <p:nvSpPr>
            <p:cNvPr id="40" name="Rectangle 39"/>
            <p:cNvSpPr/>
            <p:nvPr/>
          </p:nvSpPr>
          <p:spPr>
            <a:xfrm>
              <a:off x="5363438" y="3913310"/>
              <a:ext cx="84115" cy="307354"/>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41" name="Rectangle 40"/>
            <p:cNvSpPr/>
            <p:nvPr/>
          </p:nvSpPr>
          <p:spPr>
            <a:xfrm>
              <a:off x="5136488" y="3913310"/>
              <a:ext cx="119029" cy="307354"/>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42" name="Rectangle 41"/>
            <p:cNvSpPr/>
            <p:nvPr/>
          </p:nvSpPr>
          <p:spPr>
            <a:xfrm>
              <a:off x="4950801" y="3913310"/>
              <a:ext cx="46025" cy="307354"/>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43" name="Rectangle 42"/>
            <p:cNvSpPr/>
            <p:nvPr/>
          </p:nvSpPr>
          <p:spPr>
            <a:xfrm>
              <a:off x="4742896" y="3921232"/>
              <a:ext cx="44438" cy="307354"/>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44" name="Rectangle 43"/>
            <p:cNvSpPr/>
            <p:nvPr/>
          </p:nvSpPr>
          <p:spPr>
            <a:xfrm>
              <a:off x="4142985" y="3924401"/>
              <a:ext cx="46024" cy="307354"/>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45" name="Rectangle 44"/>
            <p:cNvSpPr/>
            <p:nvPr/>
          </p:nvSpPr>
          <p:spPr>
            <a:xfrm>
              <a:off x="4333433" y="3932322"/>
              <a:ext cx="46024" cy="307354"/>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46" name="Rectangle 45"/>
            <p:cNvSpPr/>
            <p:nvPr/>
          </p:nvSpPr>
          <p:spPr>
            <a:xfrm>
              <a:off x="4528641" y="3913310"/>
              <a:ext cx="65070" cy="307354"/>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grpSp>
      <p:grpSp>
        <p:nvGrpSpPr>
          <p:cNvPr id="4107" name="Group 80"/>
          <p:cNvGrpSpPr>
            <a:grpSpLocks/>
          </p:cNvGrpSpPr>
          <p:nvPr/>
        </p:nvGrpSpPr>
        <p:grpSpPr bwMode="auto">
          <a:xfrm>
            <a:off x="5500693" y="2466975"/>
            <a:ext cx="2755548" cy="317500"/>
            <a:chOff x="4120791" y="4336598"/>
            <a:chExt cx="2755683" cy="316538"/>
          </a:xfrm>
        </p:grpSpPr>
        <p:cxnSp>
          <p:nvCxnSpPr>
            <p:cNvPr id="50" name="Straight Connector 49"/>
            <p:cNvCxnSpPr/>
            <p:nvPr/>
          </p:nvCxnSpPr>
          <p:spPr>
            <a:xfrm>
              <a:off x="4120791" y="4498032"/>
              <a:ext cx="2755683" cy="2713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4144" name="TextBox 50"/>
            <p:cNvSpPr txBox="1">
              <a:spLocks noChangeArrowheads="1"/>
            </p:cNvSpPr>
            <p:nvPr/>
          </p:nvSpPr>
          <p:spPr bwMode="auto">
            <a:xfrm>
              <a:off x="5580112" y="4336598"/>
              <a:ext cx="1197692" cy="307777"/>
            </a:xfrm>
            <a:prstGeom prst="rect">
              <a:avLst/>
            </a:prstGeom>
            <a:solidFill>
              <a:schemeClr val="bg1"/>
            </a:solidFill>
            <a:ln w="9525">
              <a:solidFill>
                <a:schemeClr val="tx1"/>
              </a:solidFill>
              <a:miter lim="800000"/>
              <a:headEnd/>
              <a:tailEnd/>
            </a:ln>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en-GB" altLang="en-US" sz="1400" dirty="0"/>
                <a:t>GGEEF</a:t>
              </a:r>
            </a:p>
          </p:txBody>
        </p:sp>
        <p:sp>
          <p:nvSpPr>
            <p:cNvPr id="55" name="Rectangle 54"/>
            <p:cNvSpPr/>
            <p:nvPr/>
          </p:nvSpPr>
          <p:spPr>
            <a:xfrm>
              <a:off x="4271607" y="4346094"/>
              <a:ext cx="82554" cy="307042"/>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6" name="Rectangle 55"/>
            <p:cNvSpPr/>
            <p:nvPr/>
          </p:nvSpPr>
          <p:spPr>
            <a:xfrm>
              <a:off x="4444654" y="4346094"/>
              <a:ext cx="119068" cy="307042"/>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7" name="Rectangle 56"/>
            <p:cNvSpPr/>
            <p:nvPr/>
          </p:nvSpPr>
          <p:spPr>
            <a:xfrm>
              <a:off x="4657389" y="4346094"/>
              <a:ext cx="107955" cy="307042"/>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8" name="Rectangle 57"/>
            <p:cNvSpPr/>
            <p:nvPr/>
          </p:nvSpPr>
          <p:spPr>
            <a:xfrm>
              <a:off x="4901876" y="4336598"/>
              <a:ext cx="107955" cy="307042"/>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0" name="Rectangle 59"/>
            <p:cNvSpPr/>
            <p:nvPr/>
          </p:nvSpPr>
          <p:spPr>
            <a:xfrm>
              <a:off x="5374974" y="4346094"/>
              <a:ext cx="107955" cy="307042"/>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1" name="Rectangle 60"/>
            <p:cNvSpPr/>
            <p:nvPr/>
          </p:nvSpPr>
          <p:spPr>
            <a:xfrm>
              <a:off x="5082860" y="4346094"/>
              <a:ext cx="161933" cy="307042"/>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grpSp>
      <p:grpSp>
        <p:nvGrpSpPr>
          <p:cNvPr id="4108" name="Group 81"/>
          <p:cNvGrpSpPr>
            <a:grpSpLocks/>
          </p:cNvGrpSpPr>
          <p:nvPr/>
        </p:nvGrpSpPr>
        <p:grpSpPr bwMode="auto">
          <a:xfrm>
            <a:off x="6059489" y="2930526"/>
            <a:ext cx="2168525" cy="307975"/>
            <a:chOff x="4680024" y="4797152"/>
            <a:chExt cx="2168512" cy="307777"/>
          </a:xfrm>
        </p:grpSpPr>
        <p:cxnSp>
          <p:nvCxnSpPr>
            <p:cNvPr id="62" name="Straight Connector 61"/>
            <p:cNvCxnSpPr/>
            <p:nvPr/>
          </p:nvCxnSpPr>
          <p:spPr>
            <a:xfrm>
              <a:off x="4680024" y="4960560"/>
              <a:ext cx="216851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4141" name="TextBox 62"/>
            <p:cNvSpPr txBox="1">
              <a:spLocks noChangeArrowheads="1"/>
            </p:cNvSpPr>
            <p:nvPr/>
          </p:nvSpPr>
          <p:spPr bwMode="auto">
            <a:xfrm>
              <a:off x="5580112" y="4797152"/>
              <a:ext cx="1197692" cy="307777"/>
            </a:xfrm>
            <a:prstGeom prst="rect">
              <a:avLst/>
            </a:prstGeom>
            <a:solidFill>
              <a:schemeClr val="bg1"/>
            </a:solidFill>
            <a:ln w="9525">
              <a:solidFill>
                <a:schemeClr val="tx1"/>
              </a:solidFill>
              <a:miter lim="800000"/>
              <a:headEnd/>
              <a:tailEnd/>
            </a:ln>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en-GB" altLang="en-US" sz="1400" dirty="0"/>
                <a:t>GGEEF</a:t>
              </a:r>
            </a:p>
          </p:txBody>
        </p:sp>
        <p:sp>
          <p:nvSpPr>
            <p:cNvPr id="26" name="Rectangle 25"/>
            <p:cNvSpPr/>
            <p:nvPr/>
          </p:nvSpPr>
          <p:spPr>
            <a:xfrm>
              <a:off x="4918148" y="4797152"/>
              <a:ext cx="465134" cy="307777"/>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grpSp>
      <p:cxnSp>
        <p:nvCxnSpPr>
          <p:cNvPr id="67" name="Straight Connector 66"/>
          <p:cNvCxnSpPr/>
          <p:nvPr/>
        </p:nvCxnSpPr>
        <p:spPr>
          <a:xfrm>
            <a:off x="5303839" y="3540125"/>
            <a:ext cx="3182937"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4110" name="TextBox 67"/>
          <p:cNvSpPr txBox="1">
            <a:spLocks noChangeArrowheads="1"/>
          </p:cNvSpPr>
          <p:nvPr/>
        </p:nvSpPr>
        <p:spPr bwMode="auto">
          <a:xfrm>
            <a:off x="6951664" y="3386139"/>
            <a:ext cx="1196975" cy="307975"/>
          </a:xfrm>
          <a:prstGeom prst="rect">
            <a:avLst/>
          </a:prstGeom>
          <a:solidFill>
            <a:schemeClr val="bg1"/>
          </a:solidFill>
          <a:ln w="9525">
            <a:solidFill>
              <a:schemeClr val="tx1"/>
            </a:solidFill>
            <a:miter lim="800000"/>
            <a:headEnd/>
            <a:tailEnd/>
          </a:ln>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en-GB" altLang="en-US" sz="1400" dirty="0"/>
              <a:t>GGEEF</a:t>
            </a:r>
          </a:p>
        </p:txBody>
      </p:sp>
      <p:sp>
        <p:nvSpPr>
          <p:cNvPr id="72" name="Rectangle 71"/>
          <p:cNvSpPr/>
          <p:nvPr/>
        </p:nvSpPr>
        <p:spPr>
          <a:xfrm>
            <a:off x="6391275" y="3389314"/>
            <a:ext cx="107950" cy="307975"/>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3" name="Rectangle 72"/>
          <p:cNvSpPr/>
          <p:nvPr/>
        </p:nvSpPr>
        <p:spPr>
          <a:xfrm>
            <a:off x="6708775" y="3386139"/>
            <a:ext cx="107950" cy="307975"/>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4" name="Rectangle 73"/>
          <p:cNvSpPr/>
          <p:nvPr/>
        </p:nvSpPr>
        <p:spPr>
          <a:xfrm>
            <a:off x="5995989" y="3386139"/>
            <a:ext cx="46037" cy="307975"/>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5" name="Rectangle 74"/>
          <p:cNvSpPr/>
          <p:nvPr/>
        </p:nvSpPr>
        <p:spPr>
          <a:xfrm>
            <a:off x="5768976" y="3389314"/>
            <a:ext cx="17463" cy="307975"/>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6" name="Rectangle 75"/>
          <p:cNvSpPr/>
          <p:nvPr/>
        </p:nvSpPr>
        <p:spPr>
          <a:xfrm>
            <a:off x="5599114" y="3386139"/>
            <a:ext cx="84137" cy="307975"/>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7" name="Rectangle 76"/>
          <p:cNvSpPr/>
          <p:nvPr/>
        </p:nvSpPr>
        <p:spPr>
          <a:xfrm>
            <a:off x="5348288" y="3386139"/>
            <a:ext cx="107950" cy="307975"/>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84" name="Straight Connector 83"/>
          <p:cNvCxnSpPr/>
          <p:nvPr/>
        </p:nvCxnSpPr>
        <p:spPr>
          <a:xfrm>
            <a:off x="4872038" y="4178300"/>
            <a:ext cx="347186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4118" name="TextBox 84"/>
          <p:cNvSpPr txBox="1">
            <a:spLocks noChangeArrowheads="1"/>
          </p:cNvSpPr>
          <p:nvPr/>
        </p:nvSpPr>
        <p:spPr bwMode="auto">
          <a:xfrm>
            <a:off x="6975476" y="4024314"/>
            <a:ext cx="1198563" cy="307975"/>
          </a:xfrm>
          <a:prstGeom prst="rect">
            <a:avLst/>
          </a:prstGeom>
          <a:solidFill>
            <a:schemeClr val="bg1"/>
          </a:solidFill>
          <a:ln w="9525">
            <a:solidFill>
              <a:schemeClr val="tx1"/>
            </a:solidFill>
            <a:miter lim="800000"/>
            <a:headEnd/>
            <a:tailEnd/>
          </a:ln>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en-GB" altLang="en-US" sz="1400" dirty="0"/>
              <a:t>GGEEF</a:t>
            </a:r>
          </a:p>
        </p:txBody>
      </p:sp>
      <p:sp>
        <p:nvSpPr>
          <p:cNvPr id="88" name="Rectangle 87"/>
          <p:cNvSpPr/>
          <p:nvPr/>
        </p:nvSpPr>
        <p:spPr>
          <a:xfrm>
            <a:off x="6640513" y="4005264"/>
            <a:ext cx="107950" cy="307975"/>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 name="Rectangle 88"/>
          <p:cNvSpPr/>
          <p:nvPr/>
        </p:nvSpPr>
        <p:spPr>
          <a:xfrm>
            <a:off x="6445250" y="4005264"/>
            <a:ext cx="107950" cy="307975"/>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90" name="Rectangle 89"/>
          <p:cNvSpPr/>
          <p:nvPr/>
        </p:nvSpPr>
        <p:spPr>
          <a:xfrm>
            <a:off x="6189663" y="4005264"/>
            <a:ext cx="107950" cy="307975"/>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91" name="Rectangle 90"/>
          <p:cNvSpPr/>
          <p:nvPr/>
        </p:nvSpPr>
        <p:spPr>
          <a:xfrm>
            <a:off x="5835650" y="4005264"/>
            <a:ext cx="107950" cy="307975"/>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92" name="Rectangle 91"/>
          <p:cNvSpPr/>
          <p:nvPr/>
        </p:nvSpPr>
        <p:spPr>
          <a:xfrm>
            <a:off x="6016625" y="4005264"/>
            <a:ext cx="107950" cy="307975"/>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94" name="Straight Connector 93"/>
          <p:cNvCxnSpPr/>
          <p:nvPr/>
        </p:nvCxnSpPr>
        <p:spPr>
          <a:xfrm>
            <a:off x="5641181" y="4591050"/>
            <a:ext cx="2686844"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4125" name="TextBox 94"/>
          <p:cNvSpPr txBox="1">
            <a:spLocks noChangeArrowheads="1"/>
          </p:cNvSpPr>
          <p:nvPr/>
        </p:nvSpPr>
        <p:spPr bwMode="auto">
          <a:xfrm>
            <a:off x="6961189" y="4437064"/>
            <a:ext cx="1196975" cy="307975"/>
          </a:xfrm>
          <a:prstGeom prst="rect">
            <a:avLst/>
          </a:prstGeom>
          <a:solidFill>
            <a:schemeClr val="bg1"/>
          </a:solidFill>
          <a:ln w="9525">
            <a:solidFill>
              <a:schemeClr val="tx1"/>
            </a:solidFill>
            <a:miter lim="800000"/>
            <a:headEnd/>
            <a:tailEnd/>
          </a:ln>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en-GB" altLang="en-US" sz="1400" dirty="0"/>
              <a:t>GGEEF</a:t>
            </a:r>
          </a:p>
        </p:txBody>
      </p:sp>
      <p:sp>
        <p:nvSpPr>
          <p:cNvPr id="97" name="Rectangle 96"/>
          <p:cNvSpPr/>
          <p:nvPr/>
        </p:nvSpPr>
        <p:spPr>
          <a:xfrm>
            <a:off x="6284914" y="4437064"/>
            <a:ext cx="465137" cy="307975"/>
          </a:xfrm>
          <a:prstGeom prst="rect">
            <a:avLst/>
          </a:prstGeom>
          <a:solidFill>
            <a:schemeClr val="accent1">
              <a:lumMod val="60000"/>
              <a:lumOff val="4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98" name="Straight Connector 97"/>
          <p:cNvCxnSpPr/>
          <p:nvPr/>
        </p:nvCxnSpPr>
        <p:spPr>
          <a:xfrm flipV="1">
            <a:off x="6091241" y="5051426"/>
            <a:ext cx="2263773" cy="16331"/>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4128" name="TextBox 98"/>
          <p:cNvSpPr txBox="1">
            <a:spLocks noChangeArrowheads="1"/>
          </p:cNvSpPr>
          <p:nvPr/>
        </p:nvSpPr>
        <p:spPr bwMode="auto">
          <a:xfrm>
            <a:off x="6988176" y="4897439"/>
            <a:ext cx="1198563" cy="307975"/>
          </a:xfrm>
          <a:prstGeom prst="rect">
            <a:avLst/>
          </a:prstGeom>
          <a:solidFill>
            <a:schemeClr val="bg1"/>
          </a:solidFill>
          <a:ln w="9525">
            <a:solidFill>
              <a:schemeClr val="tx1"/>
            </a:solidFill>
            <a:miter lim="800000"/>
            <a:headEnd/>
            <a:tailEnd/>
          </a:ln>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en-GB" altLang="en-US" sz="1400"/>
              <a:t>EAL</a:t>
            </a:r>
          </a:p>
        </p:txBody>
      </p:sp>
      <p:sp>
        <p:nvSpPr>
          <p:cNvPr id="4129" name="TextBox 101"/>
          <p:cNvSpPr txBox="1">
            <a:spLocks noChangeArrowheads="1"/>
          </p:cNvSpPr>
          <p:nvPr/>
        </p:nvSpPr>
        <p:spPr bwMode="auto">
          <a:xfrm>
            <a:off x="3935414" y="3960814"/>
            <a:ext cx="11525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en-GB" altLang="en-US" sz="1600"/>
              <a:t>SadC</a:t>
            </a:r>
          </a:p>
        </p:txBody>
      </p:sp>
      <p:sp>
        <p:nvSpPr>
          <p:cNvPr id="4130" name="TextBox 102"/>
          <p:cNvSpPr txBox="1">
            <a:spLocks noChangeArrowheads="1"/>
          </p:cNvSpPr>
          <p:nvPr/>
        </p:nvSpPr>
        <p:spPr bwMode="auto">
          <a:xfrm>
            <a:off x="3959226" y="4406900"/>
            <a:ext cx="11525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en-GB" altLang="en-US" sz="1600"/>
              <a:t>WspR</a:t>
            </a:r>
          </a:p>
        </p:txBody>
      </p:sp>
      <p:sp>
        <p:nvSpPr>
          <p:cNvPr id="4131" name="TextBox 103"/>
          <p:cNvSpPr txBox="1">
            <a:spLocks noChangeArrowheads="1"/>
          </p:cNvSpPr>
          <p:nvPr/>
        </p:nvSpPr>
        <p:spPr bwMode="auto">
          <a:xfrm>
            <a:off x="3935414" y="4862514"/>
            <a:ext cx="1152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en-GB" altLang="en-US" sz="1600"/>
              <a:t>PA2133</a:t>
            </a:r>
          </a:p>
        </p:txBody>
      </p:sp>
      <p:sp>
        <p:nvSpPr>
          <p:cNvPr id="4132" name="TextBox 104"/>
          <p:cNvSpPr txBox="1">
            <a:spLocks noChangeArrowheads="1"/>
          </p:cNvSpPr>
          <p:nvPr/>
        </p:nvSpPr>
        <p:spPr bwMode="auto">
          <a:xfrm rot="16200000">
            <a:off x="2423319" y="2187700"/>
            <a:ext cx="20621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en-GB" altLang="en-US" i="1" dirty="0"/>
              <a:t>A. </a:t>
            </a:r>
            <a:r>
              <a:rPr lang="en-GB" altLang="en-US" i="1" dirty="0" err="1"/>
              <a:t>tumefaciens</a:t>
            </a:r>
            <a:r>
              <a:rPr lang="en-GB" altLang="en-US" i="1" dirty="0"/>
              <a:t> </a:t>
            </a:r>
            <a:r>
              <a:rPr lang="en-GB" altLang="en-US" dirty="0"/>
              <a:t>C.58</a:t>
            </a:r>
          </a:p>
        </p:txBody>
      </p:sp>
      <p:cxnSp>
        <p:nvCxnSpPr>
          <p:cNvPr id="107" name="Straight Connector 106"/>
          <p:cNvCxnSpPr/>
          <p:nvPr/>
        </p:nvCxnSpPr>
        <p:spPr>
          <a:xfrm>
            <a:off x="3792538" y="1081089"/>
            <a:ext cx="0" cy="26130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a:off x="3792538" y="3898900"/>
            <a:ext cx="0" cy="13033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135" name="TextBox 110"/>
          <p:cNvSpPr txBox="1">
            <a:spLocks noChangeArrowheads="1"/>
          </p:cNvSpPr>
          <p:nvPr/>
        </p:nvSpPr>
        <p:spPr bwMode="auto">
          <a:xfrm rot="-5400000">
            <a:off x="2739231" y="4366419"/>
            <a:ext cx="14303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en-GB" altLang="en-US" i="1"/>
              <a:t>P. aeruginosa</a:t>
            </a:r>
            <a:endParaRPr lang="en-GB" altLang="en-US"/>
          </a:p>
        </p:txBody>
      </p:sp>
      <p:sp>
        <p:nvSpPr>
          <p:cNvPr id="112" name="Rectangle 111"/>
          <p:cNvSpPr/>
          <p:nvPr/>
        </p:nvSpPr>
        <p:spPr>
          <a:xfrm>
            <a:off x="7226301" y="6154739"/>
            <a:ext cx="142875" cy="307975"/>
          </a:xfrm>
          <a:prstGeom prst="rect">
            <a:avLst/>
          </a:prstGeom>
          <a:solidFill>
            <a:schemeClr val="accent1">
              <a:lumMod val="60000"/>
              <a:lumOff val="4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13" name="Rectangle 112"/>
          <p:cNvSpPr/>
          <p:nvPr/>
        </p:nvSpPr>
        <p:spPr>
          <a:xfrm>
            <a:off x="7226301" y="5778501"/>
            <a:ext cx="144463" cy="307975"/>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4138" name="TextBox 113"/>
          <p:cNvSpPr txBox="1">
            <a:spLocks noChangeArrowheads="1"/>
          </p:cNvSpPr>
          <p:nvPr/>
        </p:nvSpPr>
        <p:spPr bwMode="auto">
          <a:xfrm>
            <a:off x="7369175" y="5805489"/>
            <a:ext cx="16065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en-GB" altLang="en-US" sz="1400"/>
              <a:t>TM Domain</a:t>
            </a:r>
          </a:p>
        </p:txBody>
      </p:sp>
      <p:sp>
        <p:nvSpPr>
          <p:cNvPr id="4139" name="TextBox 114"/>
          <p:cNvSpPr txBox="1">
            <a:spLocks noChangeArrowheads="1"/>
          </p:cNvSpPr>
          <p:nvPr/>
        </p:nvSpPr>
        <p:spPr bwMode="auto">
          <a:xfrm>
            <a:off x="7391400" y="6145214"/>
            <a:ext cx="16065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en-GB" altLang="en-US" sz="1400" dirty="0"/>
              <a:t>REC Domain</a:t>
            </a:r>
          </a:p>
        </p:txBody>
      </p:sp>
      <p:sp>
        <p:nvSpPr>
          <p:cNvPr id="2" name="TextBox 1"/>
          <p:cNvSpPr txBox="1"/>
          <p:nvPr/>
        </p:nvSpPr>
        <p:spPr>
          <a:xfrm>
            <a:off x="1524000" y="0"/>
            <a:ext cx="3348038" cy="369332"/>
          </a:xfrm>
          <a:prstGeom prst="rect">
            <a:avLst/>
          </a:prstGeom>
          <a:noFill/>
        </p:spPr>
        <p:txBody>
          <a:bodyPr wrap="square" rtlCol="0">
            <a:spAutoFit/>
          </a:bodyPr>
          <a:lstStyle/>
          <a:p>
            <a:r>
              <a:rPr lang="en-GB" dirty="0"/>
              <a:t>Supporting Information Figure 3</a:t>
            </a:r>
          </a:p>
        </p:txBody>
      </p:sp>
      <p:sp>
        <p:nvSpPr>
          <p:cNvPr id="80" name="Rectangle 79"/>
          <p:cNvSpPr/>
          <p:nvPr/>
        </p:nvSpPr>
        <p:spPr bwMode="auto">
          <a:xfrm>
            <a:off x="5173481" y="1079502"/>
            <a:ext cx="303058" cy="307975"/>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81" name="Rectangle 80"/>
          <p:cNvSpPr/>
          <p:nvPr/>
        </p:nvSpPr>
        <p:spPr bwMode="auto">
          <a:xfrm>
            <a:off x="5566388" y="1077119"/>
            <a:ext cx="82550" cy="306388"/>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3" name="TextBox 2"/>
          <p:cNvSpPr txBox="1"/>
          <p:nvPr/>
        </p:nvSpPr>
        <p:spPr>
          <a:xfrm>
            <a:off x="4872038" y="1052513"/>
            <a:ext cx="171450" cy="215444"/>
          </a:xfrm>
          <a:prstGeom prst="rect">
            <a:avLst/>
          </a:prstGeom>
          <a:noFill/>
        </p:spPr>
        <p:txBody>
          <a:bodyPr wrap="square" rtlCol="0">
            <a:spAutoFit/>
          </a:bodyPr>
          <a:lstStyle/>
          <a:p>
            <a:r>
              <a:rPr lang="en-GB" sz="800" dirty="0"/>
              <a:t>1</a:t>
            </a:r>
          </a:p>
        </p:txBody>
      </p:sp>
      <p:sp>
        <p:nvSpPr>
          <p:cNvPr id="83" name="TextBox 82"/>
          <p:cNvSpPr txBox="1"/>
          <p:nvPr/>
        </p:nvSpPr>
        <p:spPr>
          <a:xfrm>
            <a:off x="5024438" y="1204913"/>
            <a:ext cx="171450" cy="215444"/>
          </a:xfrm>
          <a:prstGeom prst="rect">
            <a:avLst/>
          </a:prstGeom>
          <a:noFill/>
        </p:spPr>
        <p:txBody>
          <a:bodyPr wrap="square" rtlCol="0">
            <a:spAutoFit/>
          </a:bodyPr>
          <a:lstStyle/>
          <a:p>
            <a:r>
              <a:rPr lang="en-GB" sz="800" dirty="0"/>
              <a:t>1</a:t>
            </a:r>
          </a:p>
        </p:txBody>
      </p:sp>
      <p:sp>
        <p:nvSpPr>
          <p:cNvPr id="85" name="TextBox 84"/>
          <p:cNvSpPr txBox="1"/>
          <p:nvPr/>
        </p:nvSpPr>
        <p:spPr>
          <a:xfrm>
            <a:off x="5204470" y="1485364"/>
            <a:ext cx="171450" cy="215444"/>
          </a:xfrm>
          <a:prstGeom prst="rect">
            <a:avLst/>
          </a:prstGeom>
          <a:noFill/>
        </p:spPr>
        <p:txBody>
          <a:bodyPr wrap="square" rtlCol="0">
            <a:spAutoFit/>
          </a:bodyPr>
          <a:lstStyle/>
          <a:p>
            <a:r>
              <a:rPr lang="en-GB" sz="800" dirty="0"/>
              <a:t>1</a:t>
            </a:r>
          </a:p>
        </p:txBody>
      </p:sp>
      <p:sp>
        <p:nvSpPr>
          <p:cNvPr id="86" name="TextBox 85"/>
          <p:cNvSpPr txBox="1"/>
          <p:nvPr/>
        </p:nvSpPr>
        <p:spPr>
          <a:xfrm>
            <a:off x="5303838" y="1930172"/>
            <a:ext cx="171450" cy="215444"/>
          </a:xfrm>
          <a:prstGeom prst="rect">
            <a:avLst/>
          </a:prstGeom>
          <a:noFill/>
        </p:spPr>
        <p:txBody>
          <a:bodyPr wrap="square" rtlCol="0">
            <a:spAutoFit/>
          </a:bodyPr>
          <a:lstStyle/>
          <a:p>
            <a:r>
              <a:rPr lang="en-GB" sz="800" dirty="0"/>
              <a:t>1</a:t>
            </a:r>
          </a:p>
        </p:txBody>
      </p:sp>
      <p:sp>
        <p:nvSpPr>
          <p:cNvPr id="87" name="TextBox 86"/>
          <p:cNvSpPr txBox="1"/>
          <p:nvPr/>
        </p:nvSpPr>
        <p:spPr>
          <a:xfrm>
            <a:off x="5375920" y="2385903"/>
            <a:ext cx="171450" cy="215444"/>
          </a:xfrm>
          <a:prstGeom prst="rect">
            <a:avLst/>
          </a:prstGeom>
          <a:noFill/>
        </p:spPr>
        <p:txBody>
          <a:bodyPr wrap="square" rtlCol="0">
            <a:spAutoFit/>
          </a:bodyPr>
          <a:lstStyle/>
          <a:p>
            <a:r>
              <a:rPr lang="en-GB" sz="800" dirty="0"/>
              <a:t>1</a:t>
            </a:r>
          </a:p>
        </p:txBody>
      </p:sp>
      <p:sp>
        <p:nvSpPr>
          <p:cNvPr id="93" name="TextBox 92"/>
          <p:cNvSpPr txBox="1"/>
          <p:nvPr/>
        </p:nvSpPr>
        <p:spPr>
          <a:xfrm>
            <a:off x="5925741" y="2869863"/>
            <a:ext cx="171450" cy="215444"/>
          </a:xfrm>
          <a:prstGeom prst="rect">
            <a:avLst/>
          </a:prstGeom>
          <a:noFill/>
        </p:spPr>
        <p:txBody>
          <a:bodyPr wrap="square" rtlCol="0">
            <a:spAutoFit/>
          </a:bodyPr>
          <a:lstStyle/>
          <a:p>
            <a:r>
              <a:rPr lang="en-GB" sz="800" dirty="0"/>
              <a:t>1</a:t>
            </a:r>
          </a:p>
        </p:txBody>
      </p:sp>
      <p:sp>
        <p:nvSpPr>
          <p:cNvPr id="95" name="TextBox 94"/>
          <p:cNvSpPr txBox="1"/>
          <p:nvPr/>
        </p:nvSpPr>
        <p:spPr>
          <a:xfrm>
            <a:off x="5153025" y="3356992"/>
            <a:ext cx="171450" cy="215444"/>
          </a:xfrm>
          <a:prstGeom prst="rect">
            <a:avLst/>
          </a:prstGeom>
          <a:noFill/>
        </p:spPr>
        <p:txBody>
          <a:bodyPr wrap="square" rtlCol="0">
            <a:spAutoFit/>
          </a:bodyPr>
          <a:lstStyle/>
          <a:p>
            <a:r>
              <a:rPr lang="en-GB" sz="800" dirty="0"/>
              <a:t>1</a:t>
            </a:r>
          </a:p>
        </p:txBody>
      </p:sp>
      <p:sp>
        <p:nvSpPr>
          <p:cNvPr id="96" name="TextBox 95"/>
          <p:cNvSpPr txBox="1"/>
          <p:nvPr/>
        </p:nvSpPr>
        <p:spPr>
          <a:xfrm>
            <a:off x="4713287" y="3948568"/>
            <a:ext cx="171450" cy="215444"/>
          </a:xfrm>
          <a:prstGeom prst="rect">
            <a:avLst/>
          </a:prstGeom>
          <a:noFill/>
        </p:spPr>
        <p:txBody>
          <a:bodyPr wrap="square" rtlCol="0">
            <a:spAutoFit/>
          </a:bodyPr>
          <a:lstStyle/>
          <a:p>
            <a:r>
              <a:rPr lang="en-GB" sz="800" dirty="0"/>
              <a:t>1</a:t>
            </a:r>
          </a:p>
        </p:txBody>
      </p:sp>
      <p:sp>
        <p:nvSpPr>
          <p:cNvPr id="99" name="TextBox 98"/>
          <p:cNvSpPr txBox="1"/>
          <p:nvPr/>
        </p:nvSpPr>
        <p:spPr>
          <a:xfrm>
            <a:off x="5519936" y="4393065"/>
            <a:ext cx="171450" cy="215444"/>
          </a:xfrm>
          <a:prstGeom prst="rect">
            <a:avLst/>
          </a:prstGeom>
          <a:noFill/>
        </p:spPr>
        <p:txBody>
          <a:bodyPr wrap="square" rtlCol="0">
            <a:spAutoFit/>
          </a:bodyPr>
          <a:lstStyle/>
          <a:p>
            <a:r>
              <a:rPr lang="en-GB" sz="800" dirty="0"/>
              <a:t>1</a:t>
            </a:r>
          </a:p>
        </p:txBody>
      </p:sp>
      <p:sp>
        <p:nvSpPr>
          <p:cNvPr id="100" name="TextBox 99"/>
          <p:cNvSpPr txBox="1"/>
          <p:nvPr/>
        </p:nvSpPr>
        <p:spPr>
          <a:xfrm>
            <a:off x="5996558" y="4862513"/>
            <a:ext cx="171450" cy="215444"/>
          </a:xfrm>
          <a:prstGeom prst="rect">
            <a:avLst/>
          </a:prstGeom>
          <a:noFill/>
        </p:spPr>
        <p:txBody>
          <a:bodyPr wrap="square" rtlCol="0">
            <a:spAutoFit/>
          </a:bodyPr>
          <a:lstStyle/>
          <a:p>
            <a:r>
              <a:rPr lang="en-GB" sz="800" dirty="0"/>
              <a:t>1</a:t>
            </a:r>
          </a:p>
        </p:txBody>
      </p:sp>
      <p:sp>
        <p:nvSpPr>
          <p:cNvPr id="101" name="TextBox 100"/>
          <p:cNvSpPr txBox="1"/>
          <p:nvPr/>
        </p:nvSpPr>
        <p:spPr>
          <a:xfrm>
            <a:off x="8389938" y="1930172"/>
            <a:ext cx="351959" cy="215444"/>
          </a:xfrm>
          <a:prstGeom prst="rect">
            <a:avLst/>
          </a:prstGeom>
          <a:noFill/>
        </p:spPr>
        <p:txBody>
          <a:bodyPr wrap="square" rtlCol="0">
            <a:spAutoFit/>
          </a:bodyPr>
          <a:lstStyle/>
          <a:p>
            <a:r>
              <a:rPr lang="en-GB" sz="800" dirty="0"/>
              <a:t>415</a:t>
            </a:r>
          </a:p>
        </p:txBody>
      </p:sp>
      <p:sp>
        <p:nvSpPr>
          <p:cNvPr id="102" name="TextBox 101"/>
          <p:cNvSpPr txBox="1"/>
          <p:nvPr/>
        </p:nvSpPr>
        <p:spPr>
          <a:xfrm>
            <a:off x="8164513" y="1472635"/>
            <a:ext cx="351959" cy="215444"/>
          </a:xfrm>
          <a:prstGeom prst="rect">
            <a:avLst/>
          </a:prstGeom>
          <a:noFill/>
        </p:spPr>
        <p:txBody>
          <a:bodyPr wrap="square" rtlCol="0">
            <a:spAutoFit/>
          </a:bodyPr>
          <a:lstStyle/>
          <a:p>
            <a:r>
              <a:rPr lang="en-GB" sz="800" dirty="0"/>
              <a:t>379</a:t>
            </a:r>
          </a:p>
        </p:txBody>
      </p:sp>
      <p:sp>
        <p:nvSpPr>
          <p:cNvPr id="103" name="TextBox 102"/>
          <p:cNvSpPr txBox="1"/>
          <p:nvPr/>
        </p:nvSpPr>
        <p:spPr>
          <a:xfrm>
            <a:off x="8184233" y="1053316"/>
            <a:ext cx="351959" cy="215444"/>
          </a:xfrm>
          <a:prstGeom prst="rect">
            <a:avLst/>
          </a:prstGeom>
          <a:noFill/>
        </p:spPr>
        <p:txBody>
          <a:bodyPr wrap="square" rtlCol="0">
            <a:spAutoFit/>
          </a:bodyPr>
          <a:lstStyle/>
          <a:p>
            <a:r>
              <a:rPr lang="en-GB" sz="800" dirty="0"/>
              <a:t>421</a:t>
            </a:r>
          </a:p>
        </p:txBody>
      </p:sp>
      <p:sp>
        <p:nvSpPr>
          <p:cNvPr id="104" name="TextBox 103"/>
          <p:cNvSpPr txBox="1"/>
          <p:nvPr/>
        </p:nvSpPr>
        <p:spPr>
          <a:xfrm>
            <a:off x="8192314" y="2420888"/>
            <a:ext cx="351959" cy="215444"/>
          </a:xfrm>
          <a:prstGeom prst="rect">
            <a:avLst/>
          </a:prstGeom>
          <a:noFill/>
        </p:spPr>
        <p:txBody>
          <a:bodyPr wrap="square" rtlCol="0">
            <a:spAutoFit/>
          </a:bodyPr>
          <a:lstStyle/>
          <a:p>
            <a:r>
              <a:rPr lang="en-GB" sz="800" dirty="0"/>
              <a:t>361</a:t>
            </a:r>
          </a:p>
        </p:txBody>
      </p:sp>
      <p:sp>
        <p:nvSpPr>
          <p:cNvPr id="105" name="TextBox 104"/>
          <p:cNvSpPr txBox="1"/>
          <p:nvPr/>
        </p:nvSpPr>
        <p:spPr>
          <a:xfrm>
            <a:off x="8165327" y="2865100"/>
            <a:ext cx="351959" cy="215444"/>
          </a:xfrm>
          <a:prstGeom prst="rect">
            <a:avLst/>
          </a:prstGeom>
          <a:noFill/>
        </p:spPr>
        <p:txBody>
          <a:bodyPr wrap="square" rtlCol="0">
            <a:spAutoFit/>
          </a:bodyPr>
          <a:lstStyle/>
          <a:p>
            <a:r>
              <a:rPr lang="en-GB" sz="800" dirty="0"/>
              <a:t>269</a:t>
            </a:r>
          </a:p>
        </p:txBody>
      </p:sp>
      <p:sp>
        <p:nvSpPr>
          <p:cNvPr id="106" name="TextBox 105"/>
          <p:cNvSpPr txBox="1"/>
          <p:nvPr/>
        </p:nvSpPr>
        <p:spPr>
          <a:xfrm>
            <a:off x="8408338" y="3357572"/>
            <a:ext cx="351959" cy="215444"/>
          </a:xfrm>
          <a:prstGeom prst="rect">
            <a:avLst/>
          </a:prstGeom>
          <a:noFill/>
        </p:spPr>
        <p:txBody>
          <a:bodyPr wrap="square" rtlCol="0">
            <a:spAutoFit/>
          </a:bodyPr>
          <a:lstStyle/>
          <a:p>
            <a:r>
              <a:rPr lang="en-GB" sz="800" dirty="0"/>
              <a:t>411</a:t>
            </a:r>
          </a:p>
        </p:txBody>
      </p:sp>
      <p:sp>
        <p:nvSpPr>
          <p:cNvPr id="108" name="TextBox 107"/>
          <p:cNvSpPr txBox="1"/>
          <p:nvPr/>
        </p:nvSpPr>
        <p:spPr>
          <a:xfrm>
            <a:off x="8256241" y="4005644"/>
            <a:ext cx="351959" cy="215444"/>
          </a:xfrm>
          <a:prstGeom prst="rect">
            <a:avLst/>
          </a:prstGeom>
          <a:noFill/>
        </p:spPr>
        <p:txBody>
          <a:bodyPr wrap="square" rtlCol="0">
            <a:spAutoFit/>
          </a:bodyPr>
          <a:lstStyle/>
          <a:p>
            <a:r>
              <a:rPr lang="en-GB" sz="800" dirty="0"/>
              <a:t>487</a:t>
            </a:r>
          </a:p>
        </p:txBody>
      </p:sp>
      <p:sp>
        <p:nvSpPr>
          <p:cNvPr id="110" name="TextBox 109"/>
          <p:cNvSpPr txBox="1"/>
          <p:nvPr/>
        </p:nvSpPr>
        <p:spPr>
          <a:xfrm>
            <a:off x="8265979" y="4399941"/>
            <a:ext cx="351959" cy="215444"/>
          </a:xfrm>
          <a:prstGeom prst="rect">
            <a:avLst/>
          </a:prstGeom>
          <a:noFill/>
        </p:spPr>
        <p:txBody>
          <a:bodyPr wrap="square" rtlCol="0">
            <a:spAutoFit/>
          </a:bodyPr>
          <a:lstStyle/>
          <a:p>
            <a:r>
              <a:rPr lang="en-GB" sz="800" dirty="0"/>
              <a:t>347</a:t>
            </a:r>
          </a:p>
        </p:txBody>
      </p:sp>
      <p:sp>
        <p:nvSpPr>
          <p:cNvPr id="111" name="TextBox 110"/>
          <p:cNvSpPr txBox="1"/>
          <p:nvPr/>
        </p:nvSpPr>
        <p:spPr>
          <a:xfrm>
            <a:off x="8256241" y="4869740"/>
            <a:ext cx="351959" cy="215444"/>
          </a:xfrm>
          <a:prstGeom prst="rect">
            <a:avLst/>
          </a:prstGeom>
          <a:noFill/>
        </p:spPr>
        <p:txBody>
          <a:bodyPr wrap="square" rtlCol="0">
            <a:spAutoFit/>
          </a:bodyPr>
          <a:lstStyle/>
          <a:p>
            <a:r>
              <a:rPr lang="en-GB" sz="800" dirty="0"/>
              <a:t>285</a:t>
            </a:r>
          </a:p>
        </p:txBody>
      </p:sp>
      <p:sp>
        <p:nvSpPr>
          <p:cNvPr id="14" name="Oval 13"/>
          <p:cNvSpPr/>
          <p:nvPr/>
        </p:nvSpPr>
        <p:spPr>
          <a:xfrm>
            <a:off x="6860825" y="4542751"/>
            <a:ext cx="86400" cy="864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5" name="Oval 114"/>
          <p:cNvSpPr/>
          <p:nvPr/>
        </p:nvSpPr>
        <p:spPr>
          <a:xfrm>
            <a:off x="6864171" y="1649076"/>
            <a:ext cx="86400" cy="864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6" name="Oval 115"/>
          <p:cNvSpPr/>
          <p:nvPr/>
        </p:nvSpPr>
        <p:spPr>
          <a:xfrm>
            <a:off x="7269529" y="6597352"/>
            <a:ext cx="86400" cy="864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7" name="TextBox 114"/>
          <p:cNvSpPr txBox="1">
            <a:spLocks noChangeArrowheads="1"/>
          </p:cNvSpPr>
          <p:nvPr/>
        </p:nvSpPr>
        <p:spPr bwMode="auto">
          <a:xfrm>
            <a:off x="7380957" y="6525793"/>
            <a:ext cx="16065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en-GB" altLang="en-US" sz="1400" dirty="0"/>
              <a:t>I-site</a:t>
            </a:r>
          </a:p>
        </p:txBody>
      </p:sp>
    </p:spTree>
    <p:extLst>
      <p:ext uri="{BB962C8B-B14F-4D97-AF65-F5344CB8AC3E}">
        <p14:creationId xmlns:p14="http://schemas.microsoft.com/office/powerpoint/2010/main" val="2837149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76</TotalTime>
  <Words>312</Words>
  <Application>Microsoft Macintosh PowerPoint</Application>
  <PresentationFormat>Widescreen</PresentationFormat>
  <Paragraphs>58</Paragraphs>
  <Slides>3</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PowerPoint Presentation</vt:lpstr>
      <vt:lpstr>PowerPoint Presentation</vt:lpstr>
      <vt:lpstr>PowerPoint Presentation</vt:lpstr>
    </vt:vector>
  </TitlesOfParts>
  <Company>Brunel University London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Ronan McCarthy</dc:creator>
  <cp:lastModifiedBy>Filloux, Alain A M</cp:lastModifiedBy>
  <cp:revision>10</cp:revision>
  <dcterms:created xsi:type="dcterms:W3CDTF">2018-06-14T09:17:32Z</dcterms:created>
  <dcterms:modified xsi:type="dcterms:W3CDTF">2019-05-14T08:50:25Z</dcterms:modified>
</cp:coreProperties>
</file>