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91" r:id="rId3"/>
    <p:sldId id="290" r:id="rId4"/>
    <p:sldId id="292" r:id="rId5"/>
    <p:sldId id="288" r:id="rId6"/>
    <p:sldId id="289" r:id="rId7"/>
  </p:sldIdLst>
  <p:sldSz cx="9144000" cy="6858000" type="screen4x3"/>
  <p:notesSz cx="6802438" cy="99345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47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6" orient="horz" pos="436" userDrawn="1">
          <p15:clr>
            <a:srgbClr val="A4A3A4"/>
          </p15:clr>
        </p15:guide>
        <p15:guide id="7" pos="204" userDrawn="1">
          <p15:clr>
            <a:srgbClr val="A4A3A4"/>
          </p15:clr>
        </p15:guide>
        <p15:guide id="8" pos="555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EdanzQC-SBP" initials="QC-SBP" lastIdx="0" clrIdx="6"/>
  <p:cmAuthor id="1" name="Helen Wilfehrt" initials="HW" lastIdx="1" clrIdx="0">
    <p:extLst/>
  </p:cmAuthor>
  <p:cmAuthor id="2" name="Mary Richardson" initials="MR" lastIdx="21" clrIdx="1">
    <p:extLst/>
  </p:cmAuthor>
  <p:cmAuthor id="3" name="Sakatani, Taishi(坂谷 泰史)" initials="ST泰" lastIdx="8" clrIdx="2">
    <p:extLst/>
  </p:cmAuthor>
  <p:cmAuthor id="4" name="Mitani, Kimiko (EMC)" initials="MK(" lastIdx="8" clrIdx="3">
    <p:extLst/>
  </p:cmAuthor>
  <p:cmAuthor id="5" name="Sarah Bubeck" initials="SB" lastIdx="20" clrIdx="4"/>
  <p:cmAuthor id="6" name="Ito, Yuichiro(伊藤 勇一郎)" initials="IY勇" lastIdx="19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202"/>
    <a:srgbClr val="0000FF"/>
    <a:srgbClr val="BFBFBF"/>
    <a:srgbClr val="007D00"/>
    <a:srgbClr val="F88435"/>
    <a:srgbClr val="4978CE"/>
    <a:srgbClr val="ED7D31"/>
    <a:srgbClr val="FF000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71" autoAdjust="0"/>
    <p:restoredTop sz="94648"/>
  </p:normalViewPr>
  <p:slideViewPr>
    <p:cSldViewPr>
      <p:cViewPr varScale="1">
        <p:scale>
          <a:sx n="110" d="100"/>
          <a:sy n="110" d="100"/>
        </p:scale>
        <p:origin x="1704" y="108"/>
      </p:cViewPr>
      <p:guideLst>
        <p:guide orient="horz" pos="4247"/>
        <p:guide pos="2880"/>
        <p:guide orient="horz" pos="436"/>
        <p:guide pos="204"/>
        <p:guide pos="55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2E31-FDEE-47A4-BC1F-CDA75389975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6269-E4FE-44B8-B598-53A368596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160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2E31-FDEE-47A4-BC1F-CDA75389975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6269-E4FE-44B8-B598-53A368596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222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2E31-FDEE-47A4-BC1F-CDA75389975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6269-E4FE-44B8-B598-53A368596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15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2E31-FDEE-47A4-BC1F-CDA75389975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6269-E4FE-44B8-B598-53A368596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45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2E31-FDEE-47A4-BC1F-CDA75389975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6269-E4FE-44B8-B598-53A368596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440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2E31-FDEE-47A4-BC1F-CDA75389975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6269-E4FE-44B8-B598-53A368596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144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2E31-FDEE-47A4-BC1F-CDA75389975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6269-E4FE-44B8-B598-53A368596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31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2E31-FDEE-47A4-BC1F-CDA75389975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6269-E4FE-44B8-B598-53A368596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847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2E31-FDEE-47A4-BC1F-CDA75389975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6269-E4FE-44B8-B598-53A368596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696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2E31-FDEE-47A4-BC1F-CDA75389975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6269-E4FE-44B8-B598-53A368596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18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E2E31-FDEE-47A4-BC1F-CDA75389975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C6269-E4FE-44B8-B598-53A368596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108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E2E31-FDEE-47A4-BC1F-CDA753899753}" type="datetimeFigureOut">
              <a:rPr lang="en-US" smtClean="0"/>
              <a:t>12/28/2018</a:t>
            </a:fld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C6269-E4FE-44B8-B598-53A368596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057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FE217A2-61AE-4B27-A1CC-E97B3CA5D05E}"/>
              </a:ext>
            </a:extLst>
          </p:cNvPr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65400" indent="-256540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Study flow: (A) description of study periods; (B) description of treatment schedules.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400288" y="873251"/>
            <a:ext cx="8348425" cy="5716235"/>
            <a:chOff x="400288" y="1090965"/>
            <a:chExt cx="5668036" cy="5603347"/>
          </a:xfrm>
        </p:grpSpPr>
        <p:sp>
          <p:nvSpPr>
            <p:cNvPr id="6" name="正方形/長方形 5"/>
            <p:cNvSpPr/>
            <p:nvPr/>
          </p:nvSpPr>
          <p:spPr>
            <a:xfrm rot="16200000">
              <a:off x="-2259746" y="3750999"/>
              <a:ext cx="5603347" cy="28328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Obtaining informed consent (temporary registration)</a:t>
              </a:r>
              <a:endParaRPr kumimoji="1" lang="ja-JP" alt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1" name="グループ化 40"/>
            <p:cNvGrpSpPr/>
            <p:nvPr/>
          </p:nvGrpSpPr>
          <p:grpSpPr>
            <a:xfrm>
              <a:off x="920330" y="1090965"/>
              <a:ext cx="831323" cy="5603347"/>
              <a:chOff x="949852" y="1090965"/>
              <a:chExt cx="831323" cy="5603347"/>
            </a:xfrm>
          </p:grpSpPr>
          <p:sp>
            <p:nvSpPr>
              <p:cNvPr id="8" name="正方形/長方形 7"/>
              <p:cNvSpPr/>
              <p:nvPr/>
            </p:nvSpPr>
            <p:spPr>
              <a:xfrm>
                <a:off x="949852" y="1090965"/>
                <a:ext cx="831323" cy="65210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Washout</a:t>
                </a:r>
              </a:p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period</a:t>
                </a:r>
              </a:p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(4 weeks)</a:t>
                </a:r>
                <a:endParaRPr kumimoji="1" lang="ja-JP" altLang="en-US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正方形/長方形 8"/>
              <p:cNvSpPr/>
              <p:nvPr/>
            </p:nvSpPr>
            <p:spPr>
              <a:xfrm>
                <a:off x="949852" y="1743074"/>
                <a:ext cx="831323" cy="495123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α-GI washout</a:t>
                </a:r>
                <a:b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(if necessary)</a:t>
                </a:r>
                <a:endParaRPr kumimoji="1" lang="ja-JP" altLang="en-US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6" name="グループ化 45"/>
            <p:cNvGrpSpPr/>
            <p:nvPr/>
          </p:nvGrpSpPr>
          <p:grpSpPr>
            <a:xfrm>
              <a:off x="1988415" y="1090965"/>
              <a:ext cx="2202923" cy="5603347"/>
              <a:chOff x="1988415" y="1090965"/>
              <a:chExt cx="2202923" cy="5603347"/>
            </a:xfrm>
          </p:grpSpPr>
          <p:sp>
            <p:nvSpPr>
              <p:cNvPr id="16" name="正方形/長方形 15"/>
              <p:cNvSpPr/>
              <p:nvPr/>
            </p:nvSpPr>
            <p:spPr>
              <a:xfrm>
                <a:off x="2743538" y="1743074"/>
                <a:ext cx="1447800" cy="495123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t"/>
              <a:lstStyle/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Placebo run-in period</a:t>
                </a:r>
              </a:p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(2 weeks)</a:t>
                </a:r>
              </a:p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Single-blind</a:t>
                </a:r>
              </a:p>
              <a:p>
                <a:pPr algn="ctr"/>
                <a:endPara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Study drug for the </a:t>
                </a:r>
              </a:p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observation period</a:t>
                </a:r>
              </a:p>
              <a:p>
                <a:pPr marL="85725" indent="-85725" algn="ctr">
                  <a:buFont typeface="Arial" panose="020B0604020202020204" pitchFamily="34" charset="0"/>
                  <a:buChar char="•"/>
                </a:pPr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Placebo</a:t>
                </a:r>
                <a:endParaRPr kumimoji="1" lang="ja-JP" altLang="en-US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正方形/長方形 13"/>
              <p:cNvSpPr/>
              <p:nvPr/>
            </p:nvSpPr>
            <p:spPr>
              <a:xfrm>
                <a:off x="1988415" y="1090965"/>
                <a:ext cx="2202923" cy="65210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Observation period</a:t>
                </a:r>
              </a:p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(6 weeks)</a:t>
                </a:r>
                <a:endParaRPr kumimoji="1" lang="ja-JP" altLang="en-US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正方形/長方形 14"/>
              <p:cNvSpPr/>
              <p:nvPr/>
            </p:nvSpPr>
            <p:spPr>
              <a:xfrm>
                <a:off x="1988415" y="1743074"/>
                <a:ext cx="755123" cy="4951238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Screening</a:t>
                </a:r>
              </a:p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period</a:t>
                </a:r>
              </a:p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(4 weeks)</a:t>
                </a:r>
                <a:endParaRPr kumimoji="1" lang="ja-JP" altLang="en-US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2" name="グループ化 41"/>
              <p:cNvGrpSpPr/>
              <p:nvPr/>
            </p:nvGrpSpPr>
            <p:grpSpPr>
              <a:xfrm>
                <a:off x="2848313" y="3387725"/>
                <a:ext cx="1238250" cy="3197226"/>
                <a:chOff x="2819400" y="3387725"/>
                <a:chExt cx="1238250" cy="3197226"/>
              </a:xfrm>
            </p:grpSpPr>
            <p:sp>
              <p:nvSpPr>
                <p:cNvPr id="21" name="正方形/長方形 20"/>
                <p:cNvSpPr/>
                <p:nvPr/>
              </p:nvSpPr>
              <p:spPr>
                <a:xfrm>
                  <a:off x="2819400" y="3387725"/>
                  <a:ext cx="1238250" cy="22542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kumimoji="1" lang="en-US" altLang="ja-JP" sz="13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Examination</a:t>
                  </a:r>
                  <a:endParaRPr kumimoji="1" lang="ja-JP" altLang="en-US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3" name="正方形/長方形 22"/>
                <p:cNvSpPr/>
                <p:nvPr/>
              </p:nvSpPr>
              <p:spPr>
                <a:xfrm>
                  <a:off x="2819400" y="3828257"/>
                  <a:ext cx="1238250" cy="62865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kumimoji="1" lang="en-US" altLang="ja-JP" sz="13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Administration of</a:t>
                  </a:r>
                </a:p>
                <a:p>
                  <a:pPr algn="ctr"/>
                  <a:r>
                    <a:rPr kumimoji="1" lang="en-US" altLang="ja-JP" sz="13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placebo for the</a:t>
                  </a:r>
                </a:p>
                <a:p>
                  <a:pPr algn="ctr"/>
                  <a:r>
                    <a:rPr kumimoji="1" lang="en-US" altLang="ja-JP" sz="13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observation period</a:t>
                  </a:r>
                  <a:endParaRPr kumimoji="1" lang="ja-JP" altLang="en-US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4" name="正方形/長方形 23"/>
                <p:cNvSpPr/>
                <p:nvPr/>
              </p:nvSpPr>
              <p:spPr>
                <a:xfrm>
                  <a:off x="2819400" y="4672013"/>
                  <a:ext cx="1238250" cy="62865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kumimoji="1" lang="en-US" altLang="ja-JP" sz="13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Confirmation of</a:t>
                  </a:r>
                </a:p>
                <a:p>
                  <a:pPr algn="ctr"/>
                  <a:r>
                    <a:rPr kumimoji="1" lang="en-US" altLang="ja-JP" sz="13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inclusion/</a:t>
                  </a:r>
                </a:p>
                <a:p>
                  <a:pPr algn="ctr"/>
                  <a:r>
                    <a:rPr kumimoji="1" lang="en-US" altLang="ja-JP" sz="13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exclusion criteria</a:t>
                  </a:r>
                  <a:endParaRPr kumimoji="1" lang="ja-JP" altLang="en-US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5" name="正方形/長方形 24"/>
                <p:cNvSpPr/>
                <p:nvPr/>
              </p:nvSpPr>
              <p:spPr>
                <a:xfrm>
                  <a:off x="2819400" y="5515769"/>
                  <a:ext cx="1238250" cy="628650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kumimoji="1" lang="en-US" altLang="ja-JP" sz="13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Case registration</a:t>
                  </a:r>
                </a:p>
                <a:p>
                  <a:pPr algn="ctr"/>
                  <a:r>
                    <a:rPr kumimoji="1" lang="en-US" altLang="ja-JP" sz="13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(definitive</a:t>
                  </a:r>
                </a:p>
                <a:p>
                  <a:pPr algn="ctr"/>
                  <a:r>
                    <a:rPr kumimoji="1" lang="en-US" altLang="ja-JP" sz="13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registration)</a:t>
                  </a:r>
                  <a:endParaRPr kumimoji="1" lang="ja-JP" altLang="en-US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6" name="正方形/長方形 25"/>
                <p:cNvSpPr/>
                <p:nvPr/>
              </p:nvSpPr>
              <p:spPr>
                <a:xfrm>
                  <a:off x="2819400" y="6359525"/>
                  <a:ext cx="1238250" cy="225426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/>
                <a:lstStyle/>
                <a:p>
                  <a:pPr algn="ctr"/>
                  <a:r>
                    <a:rPr kumimoji="1" lang="en-US" altLang="ja-JP" sz="13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Randomization</a:t>
                  </a:r>
                  <a:endParaRPr kumimoji="1" lang="ja-JP" altLang="en-US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27" name="直線矢印コネクタ 26"/>
                <p:cNvCxnSpPr/>
                <p:nvPr/>
              </p:nvCxnSpPr>
              <p:spPr>
                <a:xfrm>
                  <a:off x="3438525" y="3634979"/>
                  <a:ext cx="0" cy="17145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線矢印コネクタ 29"/>
                <p:cNvCxnSpPr/>
                <p:nvPr/>
              </p:nvCxnSpPr>
              <p:spPr>
                <a:xfrm>
                  <a:off x="3438525" y="4478735"/>
                  <a:ext cx="0" cy="17145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線矢印コネクタ 30"/>
                <p:cNvCxnSpPr/>
                <p:nvPr/>
              </p:nvCxnSpPr>
              <p:spPr>
                <a:xfrm>
                  <a:off x="3438525" y="5322491"/>
                  <a:ext cx="0" cy="17145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線矢印コネクタ 31"/>
                <p:cNvCxnSpPr/>
                <p:nvPr/>
              </p:nvCxnSpPr>
              <p:spPr>
                <a:xfrm>
                  <a:off x="3438525" y="6166247"/>
                  <a:ext cx="0" cy="17145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9" name="グループ化 38"/>
            <p:cNvGrpSpPr/>
            <p:nvPr/>
          </p:nvGrpSpPr>
          <p:grpSpPr>
            <a:xfrm>
              <a:off x="4428100" y="1090965"/>
              <a:ext cx="1640224" cy="5602109"/>
              <a:chOff x="4367038" y="1090965"/>
              <a:chExt cx="1640224" cy="5602109"/>
            </a:xfrm>
          </p:grpSpPr>
          <p:sp>
            <p:nvSpPr>
              <p:cNvPr id="35" name="正方形/長方形 34"/>
              <p:cNvSpPr/>
              <p:nvPr/>
            </p:nvSpPr>
            <p:spPr>
              <a:xfrm>
                <a:off x="4367038" y="1090965"/>
                <a:ext cx="1640224" cy="65210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Treatment period</a:t>
                </a:r>
              </a:p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(24 weeks)</a:t>
                </a:r>
                <a:endParaRPr kumimoji="1" lang="ja-JP" altLang="en-US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4367038" y="1743074"/>
                <a:ext cx="1640224" cy="49500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0000" rIns="90000" rtlCol="0" anchor="t"/>
              <a:lstStyle/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Double-blind</a:t>
                </a:r>
              </a:p>
              <a:p>
                <a:pPr algn="ctr"/>
                <a:endPara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Study drug for the treatment</a:t>
                </a:r>
              </a:p>
              <a:p>
                <a:pPr algn="ctr"/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period</a:t>
                </a:r>
              </a:p>
              <a:p>
                <a:pPr marL="92075" indent="-92075">
                  <a:buFont typeface="Arial" panose="020B0604020202020204" pitchFamily="34" charset="0"/>
                  <a:buChar char="•"/>
                </a:pPr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Ipragliflozin 50 mg/day</a:t>
                </a:r>
              </a:p>
              <a:p>
                <a:pPr marL="92075" indent="-92075">
                  <a:buFont typeface="Arial" panose="020B0604020202020204" pitchFamily="34" charset="0"/>
                  <a:buChar char="•"/>
                </a:pPr>
                <a:r>
                  <a:rPr kumimoji="1" lang="en-US" altLang="ja-JP" sz="13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Placebo</a:t>
                </a:r>
              </a:p>
              <a:p>
                <a:pPr marL="92075" indent="-92075">
                  <a:buFont typeface="Arial" panose="020B0604020202020204" pitchFamily="34" charset="0"/>
                  <a:buChar char="•"/>
                </a:pPr>
                <a:endPara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48" name="直線矢印コネクタ 47"/>
            <p:cNvCxnSpPr/>
            <p:nvPr/>
          </p:nvCxnSpPr>
          <p:spPr>
            <a:xfrm>
              <a:off x="688181" y="3898409"/>
              <a:ext cx="232149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線矢印コネクタ 53"/>
            <p:cNvCxnSpPr/>
            <p:nvPr/>
          </p:nvCxnSpPr>
          <p:spPr>
            <a:xfrm>
              <a:off x="1757362" y="3898409"/>
              <a:ext cx="232149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線矢印コネクタ 54"/>
            <p:cNvCxnSpPr/>
            <p:nvPr/>
          </p:nvCxnSpPr>
          <p:spPr>
            <a:xfrm>
              <a:off x="4195762" y="3898409"/>
              <a:ext cx="232149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5511A4D7-F0C3-4CB4-97A4-F9F8E694DEE3}"/>
              </a:ext>
            </a:extLst>
          </p:cNvPr>
          <p:cNvSpPr txBox="1"/>
          <p:nvPr/>
        </p:nvSpPr>
        <p:spPr>
          <a:xfrm>
            <a:off x="2233" y="461665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</p:spTree>
    <p:extLst>
      <p:ext uri="{BB962C8B-B14F-4D97-AF65-F5344CB8AC3E}">
        <p14:creationId xmlns:p14="http://schemas.microsoft.com/office/powerpoint/2010/main" val="1080671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323529" y="6366915"/>
            <a:ext cx="8496622" cy="369332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r>
              <a:rPr lang="en-US" altLang="ja-JP" sz="900" kern="100" dirty="0"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α-GI, α-glucosidase inhibitor; WO, washout; IPRA, ipragliflozin</a:t>
            </a:r>
          </a:p>
          <a:p>
            <a:endParaRPr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50" name="グループ化 2049"/>
          <p:cNvGrpSpPr/>
          <p:nvPr/>
        </p:nvGrpSpPr>
        <p:grpSpPr>
          <a:xfrm>
            <a:off x="374155" y="701301"/>
            <a:ext cx="8369019" cy="5026399"/>
            <a:chOff x="374155" y="701301"/>
            <a:chExt cx="8369019" cy="5026399"/>
          </a:xfrm>
        </p:grpSpPr>
        <p:sp>
          <p:nvSpPr>
            <p:cNvPr id="20" name="正方形/長方形 19"/>
            <p:cNvSpPr/>
            <p:nvPr/>
          </p:nvSpPr>
          <p:spPr>
            <a:xfrm>
              <a:off x="1554075" y="5428191"/>
              <a:ext cx="6863927" cy="299509"/>
            </a:xfrm>
            <a:prstGeom prst="rect">
              <a:avLst/>
            </a:prstGeom>
            <a:solidFill>
              <a:srgbClr val="BFBFB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 use of any hypoglycemic agents other than insulin preparations was prohibited.</a:t>
              </a:r>
            </a:p>
          </p:txBody>
        </p:sp>
        <p:grpSp>
          <p:nvGrpSpPr>
            <p:cNvPr id="2070" name="グループ化 2069"/>
            <p:cNvGrpSpPr/>
            <p:nvPr/>
          </p:nvGrpSpPr>
          <p:grpSpPr>
            <a:xfrm>
              <a:off x="3334015" y="1727200"/>
              <a:ext cx="3326937" cy="755650"/>
              <a:chOff x="2630804" y="1727200"/>
              <a:chExt cx="2122169" cy="755650"/>
            </a:xfrm>
          </p:grpSpPr>
          <p:cxnSp>
            <p:nvCxnSpPr>
              <p:cNvPr id="140" name="直線コネクタ 139"/>
              <p:cNvCxnSpPr/>
              <p:nvPr/>
            </p:nvCxnSpPr>
            <p:spPr>
              <a:xfrm>
                <a:off x="2630804" y="2101821"/>
                <a:ext cx="142049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線コネクタ 142"/>
              <p:cNvCxnSpPr/>
              <p:nvPr/>
            </p:nvCxnSpPr>
            <p:spPr>
              <a:xfrm>
                <a:off x="4032250" y="2101850"/>
                <a:ext cx="720723" cy="381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線コネクタ 146"/>
              <p:cNvCxnSpPr/>
              <p:nvPr/>
            </p:nvCxnSpPr>
            <p:spPr>
              <a:xfrm flipH="1">
                <a:off x="4032250" y="1727200"/>
                <a:ext cx="720723" cy="381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グループ化 148"/>
            <p:cNvGrpSpPr/>
            <p:nvPr/>
          </p:nvGrpSpPr>
          <p:grpSpPr>
            <a:xfrm>
              <a:off x="1569007" y="3330546"/>
              <a:ext cx="5103144" cy="755650"/>
              <a:chOff x="1504950" y="1727200"/>
              <a:chExt cx="3255166" cy="755650"/>
            </a:xfrm>
          </p:grpSpPr>
          <p:cxnSp>
            <p:nvCxnSpPr>
              <p:cNvPr id="150" name="直線コネクタ 149"/>
              <p:cNvCxnSpPr/>
              <p:nvPr/>
            </p:nvCxnSpPr>
            <p:spPr>
              <a:xfrm>
                <a:off x="1504950" y="2101821"/>
                <a:ext cx="2546349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線コネクタ 150"/>
              <p:cNvCxnSpPr/>
              <p:nvPr/>
            </p:nvCxnSpPr>
            <p:spPr>
              <a:xfrm>
                <a:off x="4039393" y="2101850"/>
                <a:ext cx="720723" cy="381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直線コネクタ 151"/>
              <p:cNvCxnSpPr/>
              <p:nvPr/>
            </p:nvCxnSpPr>
            <p:spPr>
              <a:xfrm flipH="1">
                <a:off x="4032250" y="1727200"/>
                <a:ext cx="720723" cy="38100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正方形/長方形 3"/>
            <p:cNvSpPr/>
            <p:nvPr/>
          </p:nvSpPr>
          <p:spPr>
            <a:xfrm>
              <a:off x="436386" y="1848556"/>
              <a:ext cx="1077780" cy="480483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Insulin</a:t>
              </a:r>
            </a:p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monotherapy</a:t>
              </a:r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436386" y="3498057"/>
              <a:ext cx="1116273" cy="40004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Insulin + </a:t>
              </a:r>
              <a:r>
                <a:rPr lang="en-US" altLang="ja-JP" sz="1200" kern="100" dirty="0">
                  <a:solidFill>
                    <a:schemeClr val="tx1"/>
                  </a:solidFill>
                  <a:latin typeface="Arial" panose="020B0604020202020204" pitchFamily="34" charset="0"/>
                  <a:ea typeface="ＭＳ 明朝" panose="02020609040205080304" pitchFamily="17" charset="-128"/>
                  <a:cs typeface="Arial" panose="020B0604020202020204" pitchFamily="34" charset="0"/>
                </a:rPr>
                <a:t>α-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GI</a:t>
              </a: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1227321" y="4791074"/>
              <a:ext cx="648000" cy="43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Visit</a:t>
              </a:r>
            </a:p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WO-1</a:t>
              </a:r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2120946" y="4791074"/>
              <a:ext cx="648000" cy="43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Visit</a:t>
              </a:r>
            </a:p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WO-2</a:t>
              </a: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3010233" y="4791074"/>
              <a:ext cx="648000" cy="43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Visit</a:t>
              </a:r>
            </a:p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4434332" y="4791074"/>
              <a:ext cx="648000" cy="43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Visit</a:t>
              </a:r>
            </a:p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5230783" y="4791074"/>
              <a:ext cx="648000" cy="43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Visit</a:t>
              </a:r>
            </a:p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kumimoji="1" lang="en-US" altLang="ja-JP" sz="1200" strike="sngStrike" baseline="30000" dirty="0">
                <a:solidFill>
                  <a:srgbClr val="FF020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8095174" y="4791074"/>
              <a:ext cx="648000" cy="43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Visit</a:t>
              </a:r>
            </a:p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kumimoji="1" lang="en-US" altLang="ja-JP" sz="1200" strike="sngStrike" baseline="30000" dirty="0">
                <a:solidFill>
                  <a:srgbClr val="FF020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6314200" y="4812476"/>
              <a:ext cx="13475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Treatment period</a:t>
              </a:r>
            </a:p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(24 weeks)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1554075" y="4358640"/>
              <a:ext cx="6865918" cy="8001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280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1554075" y="3681413"/>
              <a:ext cx="0" cy="661987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>
              <a:off x="2444047" y="3681413"/>
              <a:ext cx="0" cy="661987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>
              <a:off x="8419992" y="1720850"/>
              <a:ext cx="0" cy="2622551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>
              <a:off x="3334016" y="2092325"/>
              <a:ext cx="0" cy="225107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>
              <a:off x="4755582" y="2092325"/>
              <a:ext cx="0" cy="225107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5555958" y="2092325"/>
              <a:ext cx="0" cy="2251076"/>
            </a:xfrm>
            <a:prstGeom prst="line">
              <a:avLst/>
            </a:prstGeom>
            <a:ln w="127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正方形/長方形 39"/>
            <p:cNvSpPr/>
            <p:nvPr/>
          </p:nvSpPr>
          <p:spPr>
            <a:xfrm>
              <a:off x="406400" y="2752729"/>
              <a:ext cx="2285833" cy="48101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36000" rIns="36000" bIns="36000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Obtaining informed consent</a:t>
              </a:r>
            </a:p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(temporary registration)</a:t>
              </a: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374155" y="2473308"/>
              <a:ext cx="235032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(For patients requiring washout)</a:t>
              </a: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1937155" y="701301"/>
              <a:ext cx="278726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(For patients not requiring washout)</a:t>
              </a: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2272253" y="952501"/>
              <a:ext cx="2117069" cy="48101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36000" rIns="36000" bIns="36000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Obtaining informed consent</a:t>
              </a:r>
            </a:p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(temporary registration)</a:t>
              </a: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5000379" y="1000126"/>
              <a:ext cx="1116273" cy="43338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36000" tIns="36000" rIns="36000" bIns="36000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Definitive</a:t>
              </a:r>
            </a:p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registration</a:t>
              </a: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2024928" y="3286810"/>
              <a:ext cx="83923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Washout</a:t>
              </a: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1643411" y="3920223"/>
              <a:ext cx="711300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(2 weeks)</a:t>
              </a: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2533381" y="3920223"/>
              <a:ext cx="711300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(2 weeks)</a:t>
              </a: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3868041" y="3920223"/>
              <a:ext cx="1384890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Observation period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4860109" y="3460358"/>
              <a:ext cx="591322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Placebo</a:t>
              </a:r>
            </a:p>
          </p:txBody>
        </p:sp>
        <p:sp>
          <p:nvSpPr>
            <p:cNvPr id="2052" name="左中かっこ 2051"/>
            <p:cNvSpPr/>
            <p:nvPr/>
          </p:nvSpPr>
          <p:spPr>
            <a:xfrm rot="5400000">
              <a:off x="4359226" y="3084698"/>
              <a:ext cx="168533" cy="2172662"/>
            </a:xfrm>
            <a:prstGeom prst="leftBrace">
              <a:avLst>
                <a:gd name="adj1" fmla="val 35179"/>
                <a:gd name="adj2" fmla="val 5000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2800"/>
            </a:p>
          </p:txBody>
        </p:sp>
        <p:sp>
          <p:nvSpPr>
            <p:cNvPr id="53" name="左中かっこ 52"/>
            <p:cNvSpPr/>
            <p:nvPr/>
          </p:nvSpPr>
          <p:spPr>
            <a:xfrm rot="5400000" flipH="1" flipV="1">
              <a:off x="6847479" y="3236116"/>
              <a:ext cx="280991" cy="2743200"/>
            </a:xfrm>
            <a:prstGeom prst="leftBrace">
              <a:avLst>
                <a:gd name="adj1" fmla="val 35179"/>
                <a:gd name="adj2" fmla="val 5000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2800"/>
            </a:p>
          </p:txBody>
        </p:sp>
        <p:sp>
          <p:nvSpPr>
            <p:cNvPr id="2053" name="左大かっこ 2052"/>
            <p:cNvSpPr/>
            <p:nvPr/>
          </p:nvSpPr>
          <p:spPr>
            <a:xfrm rot="16200000">
              <a:off x="1946191" y="3334038"/>
              <a:ext cx="109539" cy="875723"/>
            </a:xfrm>
            <a:prstGeom prst="leftBracket">
              <a:avLst>
                <a:gd name="adj" fmla="val 344994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2800"/>
            </a:p>
          </p:txBody>
        </p:sp>
        <p:sp>
          <p:nvSpPr>
            <p:cNvPr id="59" name="左大かっこ 58"/>
            <p:cNvSpPr/>
            <p:nvPr/>
          </p:nvSpPr>
          <p:spPr>
            <a:xfrm rot="16200000">
              <a:off x="2827139" y="3334038"/>
              <a:ext cx="109539" cy="875723"/>
            </a:xfrm>
            <a:prstGeom prst="leftBracket">
              <a:avLst>
                <a:gd name="adj" fmla="val 344994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2800"/>
            </a:p>
          </p:txBody>
        </p:sp>
        <p:sp>
          <p:nvSpPr>
            <p:cNvPr id="62" name="左大かっこ 61"/>
            <p:cNvSpPr/>
            <p:nvPr/>
          </p:nvSpPr>
          <p:spPr>
            <a:xfrm rot="16200000" flipH="1" flipV="1">
              <a:off x="2385408" y="2744955"/>
              <a:ext cx="118270" cy="1753060"/>
            </a:xfrm>
            <a:prstGeom prst="leftBracket">
              <a:avLst>
                <a:gd name="adj" fmla="val 639640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2800"/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4860109" y="2136191"/>
              <a:ext cx="591322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Placebo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3689149" y="1774717"/>
              <a:ext cx="711300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(4 weeks)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4800120" y="1774717"/>
              <a:ext cx="711300" cy="18466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(2 weeks)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6631770" y="1524685"/>
              <a:ext cx="90120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IPRA</a:t>
              </a:r>
            </a:p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50 mg/day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6713522" y="2359913"/>
              <a:ext cx="73770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Placebo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6631770" y="3131235"/>
              <a:ext cx="90120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IPRA</a:t>
              </a:r>
            </a:p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50 mg/day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6713522" y="3944089"/>
              <a:ext cx="73770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ja-JP" sz="1200" dirty="0">
                  <a:latin typeface="Arial" panose="020B0604020202020204" pitchFamily="34" charset="0"/>
                  <a:cs typeface="Arial" panose="020B0604020202020204" pitchFamily="34" charset="0"/>
                </a:rPr>
                <a:t>Placebo</a:t>
              </a:r>
            </a:p>
          </p:txBody>
        </p:sp>
        <p:cxnSp>
          <p:nvCxnSpPr>
            <p:cNvPr id="2058" name="直線コネクタ 2057"/>
            <p:cNvCxnSpPr/>
            <p:nvPr/>
          </p:nvCxnSpPr>
          <p:spPr>
            <a:xfrm>
              <a:off x="7482370" y="1733520"/>
              <a:ext cx="93563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線コネクタ 124"/>
            <p:cNvCxnSpPr/>
            <p:nvPr/>
          </p:nvCxnSpPr>
          <p:spPr>
            <a:xfrm>
              <a:off x="7482370" y="2477815"/>
              <a:ext cx="93563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/>
            <p:cNvCxnSpPr/>
            <p:nvPr/>
          </p:nvCxnSpPr>
          <p:spPr>
            <a:xfrm>
              <a:off x="7482370" y="3346678"/>
              <a:ext cx="93563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線コネクタ 134"/>
            <p:cNvCxnSpPr/>
            <p:nvPr/>
          </p:nvCxnSpPr>
          <p:spPr>
            <a:xfrm>
              <a:off x="7482370" y="4084365"/>
              <a:ext cx="93563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3" name="直線矢印コネクタ 2072"/>
            <p:cNvCxnSpPr/>
            <p:nvPr/>
          </p:nvCxnSpPr>
          <p:spPr>
            <a:xfrm flipV="1">
              <a:off x="1554075" y="4436269"/>
              <a:ext cx="0" cy="35242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直線矢印コネクタ 157"/>
            <p:cNvCxnSpPr/>
            <p:nvPr/>
          </p:nvCxnSpPr>
          <p:spPr>
            <a:xfrm flipV="1">
              <a:off x="2444046" y="4436269"/>
              <a:ext cx="0" cy="35242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直線矢印コネクタ 158"/>
            <p:cNvCxnSpPr/>
            <p:nvPr/>
          </p:nvCxnSpPr>
          <p:spPr>
            <a:xfrm flipV="1">
              <a:off x="3334016" y="4436269"/>
              <a:ext cx="0" cy="35242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直線矢印コネクタ 159"/>
            <p:cNvCxnSpPr/>
            <p:nvPr/>
          </p:nvCxnSpPr>
          <p:spPr>
            <a:xfrm flipV="1">
              <a:off x="4755582" y="4436269"/>
              <a:ext cx="0" cy="35242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直線矢印コネクタ 160"/>
            <p:cNvCxnSpPr/>
            <p:nvPr/>
          </p:nvCxnSpPr>
          <p:spPr>
            <a:xfrm flipV="1">
              <a:off x="5555958" y="4436269"/>
              <a:ext cx="0" cy="35242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直線矢印コネクタ 161"/>
            <p:cNvCxnSpPr/>
            <p:nvPr/>
          </p:nvCxnSpPr>
          <p:spPr>
            <a:xfrm flipV="1">
              <a:off x="8419992" y="4436269"/>
              <a:ext cx="0" cy="35242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左大かっこ 173"/>
            <p:cNvSpPr/>
            <p:nvPr/>
          </p:nvSpPr>
          <p:spPr>
            <a:xfrm rot="5400000" flipV="1">
              <a:off x="3999366" y="1331291"/>
              <a:ext cx="109539" cy="1376022"/>
            </a:xfrm>
            <a:prstGeom prst="leftBracket">
              <a:avLst>
                <a:gd name="adj" fmla="val 542088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2800"/>
            </a:p>
          </p:txBody>
        </p:sp>
        <p:sp>
          <p:nvSpPr>
            <p:cNvPr id="175" name="左大かっこ 174"/>
            <p:cNvSpPr/>
            <p:nvPr/>
          </p:nvSpPr>
          <p:spPr>
            <a:xfrm rot="5400000" flipV="1">
              <a:off x="5092416" y="1644124"/>
              <a:ext cx="109539" cy="750357"/>
            </a:xfrm>
            <a:prstGeom prst="leftBracket">
              <a:avLst>
                <a:gd name="adj" fmla="val 295605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sz="2800"/>
            </a:p>
          </p:txBody>
        </p:sp>
        <p:cxnSp>
          <p:nvCxnSpPr>
            <p:cNvPr id="112" name="直線矢印コネクタ 111"/>
            <p:cNvCxnSpPr/>
            <p:nvPr/>
          </p:nvCxnSpPr>
          <p:spPr>
            <a:xfrm>
              <a:off x="1554075" y="3236122"/>
              <a:ext cx="0" cy="259556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3" name="グループ化 62"/>
            <p:cNvGrpSpPr/>
            <p:nvPr/>
          </p:nvGrpSpPr>
          <p:grpSpPr>
            <a:xfrm>
              <a:off x="3334016" y="1435100"/>
              <a:ext cx="2221942" cy="642145"/>
              <a:chOff x="3430102" y="1623060"/>
              <a:chExt cx="1917680" cy="454185"/>
            </a:xfrm>
          </p:grpSpPr>
          <p:cxnSp>
            <p:nvCxnSpPr>
              <p:cNvPr id="172" name="直線矢印コネクタ 171"/>
              <p:cNvCxnSpPr/>
              <p:nvPr/>
            </p:nvCxnSpPr>
            <p:spPr>
              <a:xfrm>
                <a:off x="3430102" y="1623060"/>
                <a:ext cx="0" cy="45418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線矢印コネクタ 140"/>
              <p:cNvCxnSpPr/>
              <p:nvPr/>
            </p:nvCxnSpPr>
            <p:spPr>
              <a:xfrm>
                <a:off x="5347782" y="1623060"/>
                <a:ext cx="0" cy="45418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9" name="テキスト ボックス 2">
            <a:extLst>
              <a:ext uri="{FF2B5EF4-FFF2-40B4-BE49-F238E27FC236}">
                <a16:creationId xmlns:a16="http://schemas.microsoft.com/office/drawing/2014/main" id="{A771AA29-46B2-4FF2-9655-FBD507039E8A}"/>
              </a:ext>
            </a:extLst>
          </p:cNvPr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65400" indent="-256540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1. Study flow: (A) description of study periods; (B) description of treatment schedules.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F98D5E5-BE8D-4954-9886-677132C41950}"/>
              </a:ext>
            </a:extLst>
          </p:cNvPr>
          <p:cNvSpPr txBox="1"/>
          <p:nvPr/>
        </p:nvSpPr>
        <p:spPr>
          <a:xfrm>
            <a:off x="315778" y="62635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</p:spTree>
    <p:extLst>
      <p:ext uri="{BB962C8B-B14F-4D97-AF65-F5344CB8AC3E}">
        <p14:creationId xmlns:p14="http://schemas.microsoft.com/office/powerpoint/2010/main" val="2085021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FE217A2-61AE-4B27-A1CC-E97B3CA5D05E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65400" indent="-256540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2. Disposition of patients.</a:t>
            </a:r>
          </a:p>
        </p:txBody>
      </p:sp>
      <p:grpSp>
        <p:nvGrpSpPr>
          <p:cNvPr id="29" name="グループ化 28"/>
          <p:cNvGrpSpPr/>
          <p:nvPr/>
        </p:nvGrpSpPr>
        <p:grpSpPr>
          <a:xfrm>
            <a:off x="325437" y="905332"/>
            <a:ext cx="8501063" cy="4899932"/>
            <a:chOff x="409574" y="1457325"/>
            <a:chExt cx="8594726" cy="4899932"/>
          </a:xfrm>
        </p:grpSpPr>
        <p:sp>
          <p:nvSpPr>
            <p:cNvPr id="1024" name="正方形/長方形 1023"/>
            <p:cNvSpPr/>
            <p:nvPr/>
          </p:nvSpPr>
          <p:spPr>
            <a:xfrm>
              <a:off x="409574" y="1457325"/>
              <a:ext cx="4089600" cy="50134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Provided consent</a:t>
              </a:r>
            </a:p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n=210</a:t>
              </a:r>
              <a:endParaRPr kumimoji="1" lang="ja-JP" alt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409575" y="2495499"/>
              <a:ext cx="4089400" cy="50134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Received the study drug for the placebo run-in period</a:t>
              </a:r>
            </a:p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n=196</a:t>
              </a:r>
              <a:endParaRPr kumimoji="1" lang="ja-JP" alt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409575" y="3533673"/>
              <a:ext cx="4089400" cy="50134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Randomized</a:t>
              </a:r>
            </a:p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n=175</a:t>
              </a:r>
              <a:endParaRPr kumimoji="1" lang="ja-JP" alt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409575" y="4571846"/>
              <a:ext cx="4089400" cy="50134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Placebo group</a:t>
              </a:r>
            </a:p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n=60</a:t>
              </a:r>
              <a:endParaRPr kumimoji="1" lang="ja-JP" alt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4914900" y="2495499"/>
              <a:ext cx="4089400" cy="50134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Discontinued before the placebo run-in period</a:t>
              </a:r>
            </a:p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n=14</a:t>
              </a:r>
              <a:endParaRPr kumimoji="1" lang="ja-JP" alt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4914900" y="3533673"/>
              <a:ext cx="4089400" cy="50134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Discontinued before randomization</a:t>
              </a:r>
            </a:p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n=21</a:t>
              </a:r>
              <a:endParaRPr kumimoji="1" lang="ja-JP" alt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4914900" y="4571846"/>
              <a:ext cx="4089400" cy="501341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Ipragliflozin 50 mg group</a:t>
              </a:r>
            </a:p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n=115</a:t>
              </a:r>
              <a:endParaRPr kumimoji="1" lang="ja-JP" alt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409575" y="5610020"/>
              <a:ext cx="1980000" cy="74723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Completed treatment</a:t>
              </a:r>
              <a:b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period</a:t>
              </a:r>
            </a:p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n=54</a:t>
              </a:r>
              <a:endParaRPr kumimoji="1" lang="ja-JP" alt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2518975" y="5610020"/>
              <a:ext cx="1980000" cy="74723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Discontinued treatment</a:t>
              </a:r>
              <a:b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period</a:t>
              </a:r>
            </a:p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n=6</a:t>
              </a:r>
              <a:endParaRPr kumimoji="1" lang="ja-JP" alt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4914900" y="5610020"/>
              <a:ext cx="1980000" cy="74723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Completed treatment</a:t>
              </a:r>
              <a:b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period</a:t>
              </a:r>
            </a:p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n=112</a:t>
              </a:r>
              <a:endParaRPr kumimoji="1" lang="ja-JP" alt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7024300" y="5610020"/>
              <a:ext cx="1980000" cy="74723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Discontinued treatment</a:t>
              </a:r>
              <a:b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period</a:t>
              </a:r>
            </a:p>
            <a:p>
              <a:pPr algn="ctr"/>
              <a:r>
                <a:rPr kumimoji="1" lang="en-US" altLang="ja-JP" sz="13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n=3</a:t>
              </a:r>
              <a:endParaRPr kumimoji="1" lang="ja-JP" altLang="en-US" sz="13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2" name="直線矢印コネクタ 181"/>
            <p:cNvCxnSpPr/>
            <p:nvPr/>
          </p:nvCxnSpPr>
          <p:spPr>
            <a:xfrm>
              <a:off x="1399575" y="5073187"/>
              <a:ext cx="0" cy="53683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線矢印コネクタ 182"/>
            <p:cNvCxnSpPr/>
            <p:nvPr/>
          </p:nvCxnSpPr>
          <p:spPr>
            <a:xfrm>
              <a:off x="1399575" y="4035014"/>
              <a:ext cx="0" cy="536832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線矢印コネクタ 184"/>
            <p:cNvCxnSpPr/>
            <p:nvPr/>
          </p:nvCxnSpPr>
          <p:spPr>
            <a:xfrm>
              <a:off x="1399575" y="2996840"/>
              <a:ext cx="0" cy="53683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線矢印コネクタ 185"/>
            <p:cNvCxnSpPr/>
            <p:nvPr/>
          </p:nvCxnSpPr>
          <p:spPr>
            <a:xfrm>
              <a:off x="1399575" y="1958666"/>
              <a:ext cx="0" cy="53683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0" name="カギ線コネクタ 1029"/>
            <p:cNvCxnSpPr/>
            <p:nvPr/>
          </p:nvCxnSpPr>
          <p:spPr>
            <a:xfrm rot="16200000" flipH="1">
              <a:off x="3383821" y="-25581"/>
              <a:ext cx="536833" cy="4505325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カギ線コネクタ 195"/>
            <p:cNvCxnSpPr/>
            <p:nvPr/>
          </p:nvCxnSpPr>
          <p:spPr>
            <a:xfrm rot="16200000" flipH="1">
              <a:off x="3383821" y="1012593"/>
              <a:ext cx="536833" cy="4505325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カギ線コネクタ 199"/>
            <p:cNvCxnSpPr/>
            <p:nvPr/>
          </p:nvCxnSpPr>
          <p:spPr>
            <a:xfrm rot="16200000" flipH="1">
              <a:off x="3383821" y="2050767"/>
              <a:ext cx="536832" cy="4505325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カギ線コネクタ 230"/>
            <p:cNvCxnSpPr>
              <a:endCxn id="171" idx="0"/>
            </p:cNvCxnSpPr>
            <p:nvPr/>
          </p:nvCxnSpPr>
          <p:spPr>
            <a:xfrm rot="16200000" flipH="1">
              <a:off x="2185859" y="4286903"/>
              <a:ext cx="536833" cy="2109400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4" name="直線矢印コネクタ 1053"/>
            <p:cNvCxnSpPr>
              <a:endCxn id="172" idx="0"/>
            </p:cNvCxnSpPr>
            <p:nvPr/>
          </p:nvCxnSpPr>
          <p:spPr>
            <a:xfrm>
              <a:off x="5904900" y="5073187"/>
              <a:ext cx="0" cy="53683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カギ線コネクタ 236"/>
            <p:cNvCxnSpPr/>
            <p:nvPr/>
          </p:nvCxnSpPr>
          <p:spPr>
            <a:xfrm rot="16200000" flipH="1">
              <a:off x="6691184" y="4286903"/>
              <a:ext cx="536833" cy="2109400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3696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FE217A2-61AE-4B27-A1CC-E97B3CA5D05E}"/>
              </a:ext>
            </a:extLst>
          </p:cNvPr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Supplementary Figure 3. HbA1c reduction stratif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ied by patient characteristics.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Numbers in parentheses for each parameter indicate the number of patients in the placebo and ipragliflozin groups, respectively. Data are from the FAS.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74" name="グループ化 2073"/>
          <p:cNvGrpSpPr/>
          <p:nvPr/>
        </p:nvGrpSpPr>
        <p:grpSpPr>
          <a:xfrm>
            <a:off x="441197" y="1511746"/>
            <a:ext cx="8264163" cy="4644682"/>
            <a:chOff x="441197" y="1511746"/>
            <a:chExt cx="8264163" cy="4644682"/>
          </a:xfrm>
        </p:grpSpPr>
        <p:cxnSp>
          <p:nvCxnSpPr>
            <p:cNvPr id="319" name="直線コネクタ 318"/>
            <p:cNvCxnSpPr/>
            <p:nvPr/>
          </p:nvCxnSpPr>
          <p:spPr>
            <a:xfrm>
              <a:off x="4352925" y="3252492"/>
              <a:ext cx="3748088" cy="0"/>
            </a:xfrm>
            <a:prstGeom prst="line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9" name="テキスト ボックス 198"/>
            <p:cNvSpPr txBox="1"/>
            <p:nvPr/>
          </p:nvSpPr>
          <p:spPr>
            <a:xfrm>
              <a:off x="2544408" y="1511746"/>
              <a:ext cx="828753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Male (27, 54)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00" name="テキスト ボックス 199"/>
            <p:cNvSpPr txBox="1"/>
            <p:nvPr/>
          </p:nvSpPr>
          <p:spPr>
            <a:xfrm>
              <a:off x="4917735" y="5987151"/>
              <a:ext cx="2628926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Adjusted mean difference (%) and 95% CI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201" name="直線コネクタ 181"/>
            <p:cNvCxnSpPr/>
            <p:nvPr/>
          </p:nvCxnSpPr>
          <p:spPr>
            <a:xfrm>
              <a:off x="4456253" y="5709116"/>
              <a:ext cx="3551891" cy="0"/>
            </a:xfrm>
            <a:prstGeom prst="line">
              <a:avLst/>
            </a:prstGeom>
            <a:ln w="19050" cap="rnd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2" name="Line 47"/>
            <p:cNvSpPr>
              <a:spLocks noChangeShapeType="1"/>
            </p:cNvSpPr>
            <p:nvPr/>
          </p:nvSpPr>
          <p:spPr bwMode="auto">
            <a:xfrm>
              <a:off x="8011522" y="5709116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05" name="テキスト ボックス 204"/>
            <p:cNvSpPr txBox="1"/>
            <p:nvPr/>
          </p:nvSpPr>
          <p:spPr>
            <a:xfrm>
              <a:off x="7740352" y="5987151"/>
              <a:ext cx="965008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Favors placebo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06" name="テキスト ボックス 205"/>
            <p:cNvSpPr txBox="1"/>
            <p:nvPr/>
          </p:nvSpPr>
          <p:spPr>
            <a:xfrm>
              <a:off x="3644574" y="5987151"/>
              <a:ext cx="1229504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Favors IPRA 50</a:t>
              </a: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mg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07" name="テキスト ボックス 206"/>
            <p:cNvSpPr txBox="1"/>
            <p:nvPr/>
          </p:nvSpPr>
          <p:spPr>
            <a:xfrm>
              <a:off x="7969236" y="5787189"/>
              <a:ext cx="78548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3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08" name="テキスト ボックス 207"/>
            <p:cNvSpPr txBox="1"/>
            <p:nvPr/>
          </p:nvSpPr>
          <p:spPr>
            <a:xfrm>
              <a:off x="2544408" y="1649755"/>
              <a:ext cx="99386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Female (32, 61)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10" name="テキスト ボックス 209"/>
            <p:cNvSpPr txBox="1"/>
            <p:nvPr/>
          </p:nvSpPr>
          <p:spPr>
            <a:xfrm>
              <a:off x="2544408" y="1925773"/>
              <a:ext cx="1144544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&lt;65 years (52, 96)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11" name="テキスト ボックス 210"/>
            <p:cNvSpPr txBox="1"/>
            <p:nvPr/>
          </p:nvSpPr>
          <p:spPr>
            <a:xfrm>
              <a:off x="2544408" y="2063782"/>
              <a:ext cx="1061188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≥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65 years (7, 19)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13" name="テキスト ボックス 212"/>
            <p:cNvSpPr txBox="1"/>
            <p:nvPr/>
          </p:nvSpPr>
          <p:spPr>
            <a:xfrm>
              <a:off x="2544408" y="2339800"/>
              <a:ext cx="1144544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&lt;25 kg/</a:t>
              </a:r>
              <a:r>
                <a:rPr kumimoji="1" lang="en-US" altLang="ja-JP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m</a:t>
              </a:r>
              <a:r>
                <a:rPr kumimoji="1" lang="en-US" altLang="ja-JP" sz="1100" b="0" i="0" u="none" strike="noStrike" kern="1200" cap="none" spc="0" normalizeH="0" baseline="3000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2</a:t>
              </a:r>
              <a:r>
                <a:rPr kumimoji="1" lang="en-US" altLang="ja-JP" sz="11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(35, 69)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14" name="テキスト ボックス 213"/>
            <p:cNvSpPr txBox="1"/>
            <p:nvPr/>
          </p:nvSpPr>
          <p:spPr>
            <a:xfrm>
              <a:off x="2544408" y="2477809"/>
              <a:ext cx="1139736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≥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25 kg/</a:t>
              </a:r>
              <a:r>
                <a:rPr kumimoji="1" lang="en-US" altLang="ja-JP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m</a:t>
              </a:r>
              <a:r>
                <a:rPr kumimoji="1" lang="en-US" altLang="ja-JP" sz="1100" b="0" i="0" u="none" strike="noStrike" kern="1200" cap="none" spc="0" normalizeH="0" baseline="3000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2</a:t>
              </a:r>
              <a:r>
                <a:rPr kumimoji="1" lang="en-US" altLang="ja-JP" sz="11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(24, 46)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16" name="テキスト ボックス 215"/>
            <p:cNvSpPr txBox="1"/>
            <p:nvPr/>
          </p:nvSpPr>
          <p:spPr>
            <a:xfrm>
              <a:off x="2544408" y="2753827"/>
              <a:ext cx="1144544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&lt;10 years (22, 43)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17" name="テキスト ボックス 216"/>
            <p:cNvSpPr txBox="1"/>
            <p:nvPr/>
          </p:nvSpPr>
          <p:spPr>
            <a:xfrm>
              <a:off x="2544408" y="2891836"/>
              <a:ext cx="1139736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≥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10 years (37, 72)</a:t>
              </a:r>
            </a:p>
          </p:txBody>
        </p:sp>
        <p:sp>
          <p:nvSpPr>
            <p:cNvPr id="219" name="テキスト ボックス 218"/>
            <p:cNvSpPr txBox="1"/>
            <p:nvPr/>
          </p:nvSpPr>
          <p:spPr>
            <a:xfrm>
              <a:off x="2371888" y="3167854"/>
              <a:ext cx="2002151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30 to &lt;60 mL/min/1.73 m</a:t>
              </a:r>
              <a:r>
                <a:rPr kumimoji="1" lang="en-US" altLang="ja-JP" sz="11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2 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(1 ,3)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20" name="テキスト ボックス 219"/>
            <p:cNvSpPr txBox="1"/>
            <p:nvPr/>
          </p:nvSpPr>
          <p:spPr>
            <a:xfrm>
              <a:off x="2371888" y="3305863"/>
              <a:ext cx="2120773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60 to &lt;90 mL/min/1.73 </a:t>
              </a:r>
              <a:r>
                <a:rPr kumimoji="1" lang="en-US" altLang="ja-JP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m</a:t>
              </a:r>
              <a:r>
                <a:rPr kumimoji="1" lang="en-US" altLang="ja-JP" sz="1100" b="0" i="0" u="none" strike="noStrike" kern="1200" cap="none" spc="0" normalizeH="0" baseline="3000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2</a:t>
              </a:r>
              <a:r>
                <a:rPr kumimoji="1" lang="en-US" altLang="ja-JP" sz="11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(27, 48)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21" name="テキスト ボックス 220"/>
            <p:cNvSpPr txBox="1"/>
            <p:nvPr/>
          </p:nvSpPr>
          <p:spPr>
            <a:xfrm>
              <a:off x="2371888" y="3443872"/>
              <a:ext cx="1764907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≥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90 mL/min/1.73 </a:t>
              </a:r>
              <a:r>
                <a:rPr kumimoji="1" lang="en-US" altLang="ja-JP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m</a:t>
              </a:r>
              <a:r>
                <a:rPr kumimoji="1" lang="en-US" altLang="ja-JP" sz="1100" b="0" i="0" u="none" strike="noStrike" kern="1200" cap="none" spc="0" normalizeH="0" baseline="3000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2</a:t>
              </a:r>
              <a:r>
                <a:rPr kumimoji="1" lang="en-US" altLang="ja-JP" sz="11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 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(31, 64)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23" name="テキスト ボックス 222"/>
            <p:cNvSpPr txBox="1"/>
            <p:nvPr/>
          </p:nvSpPr>
          <p:spPr>
            <a:xfrm>
              <a:off x="2544408" y="3719890"/>
              <a:ext cx="782265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No (56, 108)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24" name="テキスト ボックス 223"/>
            <p:cNvSpPr txBox="1"/>
            <p:nvPr/>
          </p:nvSpPr>
          <p:spPr>
            <a:xfrm>
              <a:off x="2544408" y="3857899"/>
              <a:ext cx="609141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Yes (3, 7)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26" name="テキスト ボックス 225"/>
            <p:cNvSpPr txBox="1"/>
            <p:nvPr/>
          </p:nvSpPr>
          <p:spPr>
            <a:xfrm>
              <a:off x="2544408" y="4133917"/>
              <a:ext cx="639599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CSII (2, 8)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27" name="テキスト ボックス 226"/>
            <p:cNvSpPr txBox="1"/>
            <p:nvPr/>
          </p:nvSpPr>
          <p:spPr>
            <a:xfrm>
              <a:off x="2544408" y="4271926"/>
              <a:ext cx="859210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MDI (57, 107)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29" name="テキスト ボックス 228"/>
            <p:cNvSpPr txBox="1"/>
            <p:nvPr/>
          </p:nvSpPr>
          <p:spPr>
            <a:xfrm>
              <a:off x="2544408" y="4547944"/>
              <a:ext cx="703719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No (30, 62)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30" name="テキスト ボックス 229"/>
            <p:cNvSpPr txBox="1"/>
            <p:nvPr/>
          </p:nvSpPr>
          <p:spPr>
            <a:xfrm>
              <a:off x="2544408" y="4685953"/>
              <a:ext cx="766235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Yes (29, 53)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32" name="テキスト ボックス 231"/>
            <p:cNvSpPr txBox="1"/>
            <p:nvPr/>
          </p:nvSpPr>
          <p:spPr>
            <a:xfrm>
              <a:off x="2544408" y="4961971"/>
              <a:ext cx="924933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&lt;8.0% (12, 21)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33" name="テキスト ボックス 232"/>
            <p:cNvSpPr txBox="1"/>
            <p:nvPr/>
          </p:nvSpPr>
          <p:spPr>
            <a:xfrm>
              <a:off x="2544408" y="5099980"/>
              <a:ext cx="920124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≥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8.0% (47, 94)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35" name="テキスト ボックス 234"/>
            <p:cNvSpPr txBox="1"/>
            <p:nvPr/>
          </p:nvSpPr>
          <p:spPr>
            <a:xfrm>
              <a:off x="2544408" y="5375998"/>
              <a:ext cx="940963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&lt;50 IU (38, 72)</a:t>
              </a:r>
            </a:p>
          </p:txBody>
        </p:sp>
        <p:sp>
          <p:nvSpPr>
            <p:cNvPr id="236" name="テキスト ボックス 235"/>
            <p:cNvSpPr txBox="1"/>
            <p:nvPr/>
          </p:nvSpPr>
          <p:spPr>
            <a:xfrm>
              <a:off x="2544408" y="5514021"/>
              <a:ext cx="936154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≥</a:t>
              </a: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50 IU (21, 43)</a:t>
              </a:r>
            </a:p>
          </p:txBody>
        </p:sp>
        <p:sp>
          <p:nvSpPr>
            <p:cNvPr id="237" name="テキスト ボックス 236"/>
            <p:cNvSpPr txBox="1"/>
            <p:nvPr/>
          </p:nvSpPr>
          <p:spPr>
            <a:xfrm>
              <a:off x="441197" y="1511746"/>
              <a:ext cx="282129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Sex 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38" name="テキスト ボックス 237"/>
            <p:cNvSpPr txBox="1"/>
            <p:nvPr/>
          </p:nvSpPr>
          <p:spPr>
            <a:xfrm>
              <a:off x="441197" y="1925773"/>
              <a:ext cx="251672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Age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39" name="テキスト ボックス 238"/>
            <p:cNvSpPr txBox="1"/>
            <p:nvPr/>
          </p:nvSpPr>
          <p:spPr>
            <a:xfrm>
              <a:off x="441197" y="2339800"/>
              <a:ext cx="250068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BMI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40" name="テキスト ボックス 239"/>
            <p:cNvSpPr txBox="1"/>
            <p:nvPr/>
          </p:nvSpPr>
          <p:spPr>
            <a:xfrm>
              <a:off x="441197" y="2753827"/>
              <a:ext cx="1106072" cy="338554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Duration of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primary diagnosis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41" name="テキスト ボックス 240"/>
            <p:cNvSpPr txBox="1"/>
            <p:nvPr/>
          </p:nvSpPr>
          <p:spPr>
            <a:xfrm>
              <a:off x="441197" y="3167854"/>
              <a:ext cx="376706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eGFR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42" name="テキスト ボックス 241"/>
            <p:cNvSpPr txBox="1"/>
            <p:nvPr/>
          </p:nvSpPr>
          <p:spPr>
            <a:xfrm>
              <a:off x="441197" y="3719890"/>
              <a:ext cx="1247136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Underwent washout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43" name="テキスト ボックス 242"/>
            <p:cNvSpPr txBox="1"/>
            <p:nvPr/>
          </p:nvSpPr>
          <p:spPr>
            <a:xfrm>
              <a:off x="441197" y="4133917"/>
              <a:ext cx="1452321" cy="338554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Dosing method of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insulin at Visit 2 (−2W)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44" name="テキスト ボックス 243"/>
            <p:cNvSpPr txBox="1"/>
            <p:nvPr/>
          </p:nvSpPr>
          <p:spPr>
            <a:xfrm>
              <a:off x="441197" y="4547944"/>
              <a:ext cx="2075889" cy="338554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Reduction of daily dose of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insulin preparation at Visit 3 (0W)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45" name="テキスト ボックス 244"/>
            <p:cNvSpPr txBox="1"/>
            <p:nvPr/>
          </p:nvSpPr>
          <p:spPr>
            <a:xfrm>
              <a:off x="441197" y="4961971"/>
              <a:ext cx="1006686" cy="169277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Baseline HbA1c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46" name="テキスト ボックス 245"/>
            <p:cNvSpPr txBox="1"/>
            <p:nvPr/>
          </p:nvSpPr>
          <p:spPr>
            <a:xfrm>
              <a:off x="441197" y="5375998"/>
              <a:ext cx="1468351" cy="338554"/>
            </a:xfrm>
            <a:prstGeom prst="rect">
              <a:avLst/>
            </a:prstGeom>
            <a:noFill/>
          </p:spPr>
          <p:txBody>
            <a:bodyPr wrap="none" lIns="0" tIns="0" rIns="0" bIns="0" rtlCol="0" anchor="t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Total insulin daily dose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at baseline</a:t>
              </a:r>
            </a:p>
          </p:txBody>
        </p:sp>
        <p:sp>
          <p:nvSpPr>
            <p:cNvPr id="260" name="Line 47"/>
            <p:cNvSpPr>
              <a:spLocks noChangeShapeType="1"/>
            </p:cNvSpPr>
            <p:nvPr/>
          </p:nvSpPr>
          <p:spPr bwMode="auto">
            <a:xfrm>
              <a:off x="7418080" y="5709116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61" name="テキスト ボックス 260"/>
            <p:cNvSpPr txBox="1"/>
            <p:nvPr/>
          </p:nvSpPr>
          <p:spPr>
            <a:xfrm>
              <a:off x="7375794" y="5787189"/>
              <a:ext cx="78548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2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62" name="Line 47"/>
            <p:cNvSpPr>
              <a:spLocks noChangeShapeType="1"/>
            </p:cNvSpPr>
            <p:nvPr/>
          </p:nvSpPr>
          <p:spPr bwMode="auto">
            <a:xfrm>
              <a:off x="6824636" y="5709116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63" name="テキスト ボックス 262"/>
            <p:cNvSpPr txBox="1"/>
            <p:nvPr/>
          </p:nvSpPr>
          <p:spPr>
            <a:xfrm>
              <a:off x="6782350" y="5787189"/>
              <a:ext cx="78548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1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64" name="Line 47"/>
            <p:cNvSpPr>
              <a:spLocks noChangeShapeType="1"/>
            </p:cNvSpPr>
            <p:nvPr/>
          </p:nvSpPr>
          <p:spPr bwMode="auto">
            <a:xfrm>
              <a:off x="6231192" y="5709116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65" name="テキスト ボックス 264"/>
            <p:cNvSpPr txBox="1"/>
            <p:nvPr/>
          </p:nvSpPr>
          <p:spPr>
            <a:xfrm>
              <a:off x="6188906" y="5787189"/>
              <a:ext cx="78548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0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66" name="Line 47"/>
            <p:cNvSpPr>
              <a:spLocks noChangeShapeType="1"/>
            </p:cNvSpPr>
            <p:nvPr/>
          </p:nvSpPr>
          <p:spPr bwMode="auto">
            <a:xfrm>
              <a:off x="5637748" y="5709116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67" name="テキスト ボックス 266"/>
            <p:cNvSpPr txBox="1"/>
            <p:nvPr/>
          </p:nvSpPr>
          <p:spPr>
            <a:xfrm>
              <a:off x="5554586" y="5787189"/>
              <a:ext cx="160300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lvl="0" algn="ctr">
                <a:defRPr/>
              </a:pPr>
              <a:r>
                <a:rPr kumimoji="1" lang="en-US" altLang="ja-JP" sz="11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−1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68" name="Line 47"/>
            <p:cNvSpPr>
              <a:spLocks noChangeShapeType="1"/>
            </p:cNvSpPr>
            <p:nvPr/>
          </p:nvSpPr>
          <p:spPr bwMode="auto">
            <a:xfrm>
              <a:off x="5044304" y="5709116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69" name="テキスト ボックス 268"/>
            <p:cNvSpPr txBox="1"/>
            <p:nvPr/>
          </p:nvSpPr>
          <p:spPr>
            <a:xfrm>
              <a:off x="4961142" y="5787189"/>
              <a:ext cx="160300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lvl="0" algn="ctr">
                <a:defRPr/>
              </a:pPr>
              <a:r>
                <a:rPr kumimoji="1" lang="en-US" altLang="ja-JP" sz="11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−2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70" name="Line 47"/>
            <p:cNvSpPr>
              <a:spLocks noChangeShapeType="1"/>
            </p:cNvSpPr>
            <p:nvPr/>
          </p:nvSpPr>
          <p:spPr bwMode="auto">
            <a:xfrm>
              <a:off x="4450860" y="5709116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sp>
          <p:nvSpPr>
            <p:cNvPr id="271" name="テキスト ボックス 270"/>
            <p:cNvSpPr txBox="1"/>
            <p:nvPr/>
          </p:nvSpPr>
          <p:spPr>
            <a:xfrm>
              <a:off x="4367698" y="5787189"/>
              <a:ext cx="160300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lvl="0" algn="ctr">
                <a:defRPr/>
              </a:pPr>
              <a:r>
                <a:rPr kumimoji="1" lang="en-US" altLang="ja-JP" sz="1100" dirty="0">
                  <a:solidFill>
                    <a:prstClr val="black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  <a:cs typeface="Arial" panose="020B0604020202020204" pitchFamily="34" charset="0"/>
                </a:rPr>
                <a:t>−3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50" charset="-128"/>
                <a:cs typeface="Arial" panose="020B0604020202020204" pitchFamily="34" charset="0"/>
              </a:endParaRPr>
            </a:p>
          </p:txBody>
        </p:sp>
        <p:cxnSp>
          <p:nvCxnSpPr>
            <p:cNvPr id="273" name="直線コネクタ 272"/>
            <p:cNvCxnSpPr/>
            <p:nvPr/>
          </p:nvCxnSpPr>
          <p:spPr>
            <a:xfrm>
              <a:off x="6231192" y="1530655"/>
              <a:ext cx="0" cy="4178461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5" name="グループ化 274"/>
            <p:cNvGrpSpPr/>
            <p:nvPr/>
          </p:nvGrpSpPr>
          <p:grpSpPr>
            <a:xfrm>
              <a:off x="5722937" y="1533384"/>
              <a:ext cx="1254713" cy="4128275"/>
              <a:chOff x="5722937" y="1533384"/>
              <a:chExt cx="1254713" cy="4128275"/>
            </a:xfrm>
          </p:grpSpPr>
          <p:sp>
            <p:nvSpPr>
              <p:cNvPr id="274" name="二等辺三角形 273"/>
              <p:cNvSpPr/>
              <p:nvPr/>
            </p:nvSpPr>
            <p:spPr>
              <a:xfrm>
                <a:off x="5965825" y="1533384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6" name="二等辺三角形 275"/>
              <p:cNvSpPr/>
              <p:nvPr/>
            </p:nvSpPr>
            <p:spPr>
              <a:xfrm>
                <a:off x="5956300" y="1671393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8" name="二等辺三角形 277"/>
              <p:cNvSpPr/>
              <p:nvPr/>
            </p:nvSpPr>
            <p:spPr>
              <a:xfrm>
                <a:off x="5980112" y="1947411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9" name="二等辺三角形 278"/>
              <p:cNvSpPr/>
              <p:nvPr/>
            </p:nvSpPr>
            <p:spPr>
              <a:xfrm>
                <a:off x="5722937" y="2085420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1" name="二等辺三角形 280"/>
              <p:cNvSpPr/>
              <p:nvPr/>
            </p:nvSpPr>
            <p:spPr>
              <a:xfrm>
                <a:off x="5994400" y="2361438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2" name="二等辺三角形 281"/>
              <p:cNvSpPr/>
              <p:nvPr/>
            </p:nvSpPr>
            <p:spPr>
              <a:xfrm>
                <a:off x="5913438" y="2499447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4" name="二等辺三角形 283"/>
              <p:cNvSpPr/>
              <p:nvPr/>
            </p:nvSpPr>
            <p:spPr>
              <a:xfrm>
                <a:off x="5956300" y="2775465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5" name="二等辺三角形 284"/>
              <p:cNvSpPr/>
              <p:nvPr/>
            </p:nvSpPr>
            <p:spPr>
              <a:xfrm>
                <a:off x="5965825" y="2913474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7" name="二等辺三角形 286"/>
              <p:cNvSpPr/>
              <p:nvPr/>
            </p:nvSpPr>
            <p:spPr>
              <a:xfrm>
                <a:off x="6851650" y="3189492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8" name="二等辺三角形 287"/>
              <p:cNvSpPr/>
              <p:nvPr/>
            </p:nvSpPr>
            <p:spPr>
              <a:xfrm>
                <a:off x="5989638" y="3327501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" name="二等辺三角形 288"/>
              <p:cNvSpPr/>
              <p:nvPr/>
            </p:nvSpPr>
            <p:spPr>
              <a:xfrm>
                <a:off x="5894388" y="3465510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1" name="二等辺三角形 290"/>
              <p:cNvSpPr/>
              <p:nvPr/>
            </p:nvSpPr>
            <p:spPr>
              <a:xfrm>
                <a:off x="5975350" y="3741528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2" name="二等辺三角形 291"/>
              <p:cNvSpPr/>
              <p:nvPr/>
            </p:nvSpPr>
            <p:spPr>
              <a:xfrm>
                <a:off x="5832474" y="3879537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4" name="二等辺三角形 293"/>
              <p:cNvSpPr/>
              <p:nvPr/>
            </p:nvSpPr>
            <p:spPr>
              <a:xfrm>
                <a:off x="6070600" y="4155555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5" name="二等辺三角形 294"/>
              <p:cNvSpPr/>
              <p:nvPr/>
            </p:nvSpPr>
            <p:spPr>
              <a:xfrm>
                <a:off x="5956300" y="4293564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7" name="二等辺三角形 296"/>
              <p:cNvSpPr/>
              <p:nvPr/>
            </p:nvSpPr>
            <p:spPr>
              <a:xfrm>
                <a:off x="6042025" y="4569582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8" name="二等辺三角形 297"/>
              <p:cNvSpPr/>
              <p:nvPr/>
            </p:nvSpPr>
            <p:spPr>
              <a:xfrm>
                <a:off x="5884862" y="4707591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0" name="二等辺三角形 299"/>
              <p:cNvSpPr/>
              <p:nvPr/>
            </p:nvSpPr>
            <p:spPr>
              <a:xfrm>
                <a:off x="5846763" y="4983609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1" name="二等辺三角形 300"/>
              <p:cNvSpPr/>
              <p:nvPr/>
            </p:nvSpPr>
            <p:spPr>
              <a:xfrm>
                <a:off x="5984875" y="5121618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3" name="二等辺三角形 302"/>
              <p:cNvSpPr/>
              <p:nvPr/>
            </p:nvSpPr>
            <p:spPr>
              <a:xfrm>
                <a:off x="5970587" y="5397636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4" name="二等辺三角形 303"/>
              <p:cNvSpPr/>
              <p:nvPr/>
            </p:nvSpPr>
            <p:spPr>
              <a:xfrm>
                <a:off x="5951538" y="5535659"/>
                <a:ext cx="126000" cy="126000"/>
              </a:xfrm>
              <a:prstGeom prst="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cxnSp>
          <p:nvCxnSpPr>
            <p:cNvPr id="2049" name="直線コネクタ 2048"/>
            <p:cNvCxnSpPr/>
            <p:nvPr/>
          </p:nvCxnSpPr>
          <p:spPr>
            <a:xfrm>
              <a:off x="5834063" y="1596384"/>
              <a:ext cx="3857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線コネクタ 307"/>
            <p:cNvCxnSpPr/>
            <p:nvPr/>
          </p:nvCxnSpPr>
          <p:spPr>
            <a:xfrm>
              <a:off x="5824538" y="1734393"/>
              <a:ext cx="3571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直線コネクタ 309"/>
            <p:cNvCxnSpPr/>
            <p:nvPr/>
          </p:nvCxnSpPr>
          <p:spPr>
            <a:xfrm>
              <a:off x="5910263" y="2010411"/>
              <a:ext cx="26669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直線コネクタ 310"/>
            <p:cNvCxnSpPr/>
            <p:nvPr/>
          </p:nvCxnSpPr>
          <p:spPr>
            <a:xfrm>
              <a:off x="5400675" y="2148420"/>
              <a:ext cx="78581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線コネクタ 312"/>
            <p:cNvCxnSpPr/>
            <p:nvPr/>
          </p:nvCxnSpPr>
          <p:spPr>
            <a:xfrm>
              <a:off x="5881688" y="2424438"/>
              <a:ext cx="3619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線コネクタ 313"/>
            <p:cNvCxnSpPr/>
            <p:nvPr/>
          </p:nvCxnSpPr>
          <p:spPr>
            <a:xfrm>
              <a:off x="5767388" y="2562447"/>
              <a:ext cx="4048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線コネクタ 315"/>
            <p:cNvCxnSpPr/>
            <p:nvPr/>
          </p:nvCxnSpPr>
          <p:spPr>
            <a:xfrm>
              <a:off x="5762625" y="2838465"/>
              <a:ext cx="5048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線コネクタ 316"/>
            <p:cNvCxnSpPr/>
            <p:nvPr/>
          </p:nvCxnSpPr>
          <p:spPr>
            <a:xfrm>
              <a:off x="5881688" y="2976474"/>
              <a:ext cx="2857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線コネクタ 319"/>
            <p:cNvCxnSpPr/>
            <p:nvPr/>
          </p:nvCxnSpPr>
          <p:spPr>
            <a:xfrm>
              <a:off x="5853113" y="3390501"/>
              <a:ext cx="39528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線コネクタ 320"/>
            <p:cNvCxnSpPr/>
            <p:nvPr/>
          </p:nvCxnSpPr>
          <p:spPr>
            <a:xfrm>
              <a:off x="5776913" y="3528510"/>
              <a:ext cx="3524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直線コネクタ 322"/>
            <p:cNvCxnSpPr/>
            <p:nvPr/>
          </p:nvCxnSpPr>
          <p:spPr>
            <a:xfrm>
              <a:off x="5910263" y="3804528"/>
              <a:ext cx="27146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線コネクタ 323"/>
            <p:cNvCxnSpPr/>
            <p:nvPr/>
          </p:nvCxnSpPr>
          <p:spPr>
            <a:xfrm>
              <a:off x="5029200" y="3942537"/>
              <a:ext cx="170021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線コネクタ 325"/>
            <p:cNvCxnSpPr/>
            <p:nvPr/>
          </p:nvCxnSpPr>
          <p:spPr>
            <a:xfrm>
              <a:off x="5505450" y="4218555"/>
              <a:ext cx="12382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線コネクタ 326"/>
            <p:cNvCxnSpPr/>
            <p:nvPr/>
          </p:nvCxnSpPr>
          <p:spPr>
            <a:xfrm>
              <a:off x="5891213" y="4356564"/>
              <a:ext cx="2667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線コネクタ 328"/>
            <p:cNvCxnSpPr/>
            <p:nvPr/>
          </p:nvCxnSpPr>
          <p:spPr>
            <a:xfrm>
              <a:off x="5919788" y="4632582"/>
              <a:ext cx="36671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線コネクタ 329"/>
            <p:cNvCxnSpPr/>
            <p:nvPr/>
          </p:nvCxnSpPr>
          <p:spPr>
            <a:xfrm>
              <a:off x="5748338" y="4770591"/>
              <a:ext cx="37147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線コネクタ 331"/>
            <p:cNvCxnSpPr/>
            <p:nvPr/>
          </p:nvCxnSpPr>
          <p:spPr>
            <a:xfrm>
              <a:off x="5695950" y="5046609"/>
              <a:ext cx="42386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線コネクタ 332"/>
            <p:cNvCxnSpPr/>
            <p:nvPr/>
          </p:nvCxnSpPr>
          <p:spPr>
            <a:xfrm>
              <a:off x="5881688" y="5184618"/>
              <a:ext cx="3048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線コネクタ 334"/>
            <p:cNvCxnSpPr/>
            <p:nvPr/>
          </p:nvCxnSpPr>
          <p:spPr>
            <a:xfrm>
              <a:off x="5853113" y="5460636"/>
              <a:ext cx="3429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直線コネクタ 335"/>
            <p:cNvCxnSpPr/>
            <p:nvPr/>
          </p:nvCxnSpPr>
          <p:spPr>
            <a:xfrm>
              <a:off x="5805488" y="5598659"/>
              <a:ext cx="40004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2 CuadroTexto"/>
          <p:cNvSpPr txBox="1"/>
          <p:nvPr/>
        </p:nvSpPr>
        <p:spPr>
          <a:xfrm>
            <a:off x="4093234" y="296748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97FA61-8D02-4C10-B4CD-0115CA4EB9ED}"/>
              </a:ext>
            </a:extLst>
          </p:cNvPr>
          <p:cNvSpPr txBox="1"/>
          <p:nvPr/>
        </p:nvSpPr>
        <p:spPr>
          <a:xfrm>
            <a:off x="384476" y="6442903"/>
            <a:ext cx="8573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HbA1c, glycated hemoglobin; FAS, full analysis set; BMI, body mass index; eGFR, estimated glomerular filtration rate; CSII, continuous subcutaneous insulin infusion; MDI, multiple daily injection; CI, confidence interval; IPRA, ipragliflozin</a:t>
            </a:r>
            <a:endParaRPr kumimoji="1"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979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FE217A2-61AE-4B27-A1CC-E97B3CA5D05E}"/>
              </a:ext>
            </a:extLst>
          </p:cNvPr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62225" indent="-2562225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4. Time-course of seven-point self-monitored blood glucose: (A) placebo; (B) ipragliflozin 50 mg. Data are shown as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mean±standard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deviation.</a:t>
            </a:r>
          </a:p>
        </p:txBody>
      </p:sp>
      <p:sp>
        <p:nvSpPr>
          <p:cNvPr id="7" name="テキスト ボックス 291"/>
          <p:cNvSpPr txBox="1"/>
          <p:nvPr/>
        </p:nvSpPr>
        <p:spPr>
          <a:xfrm>
            <a:off x="1485126" y="5645456"/>
            <a:ext cx="1189428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kumimoji="1" lang="en-US" altLang="ja-JP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patients</a:t>
            </a:r>
            <a:endParaRPr kumimoji="1" lang="ja-JP" altLang="en-US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49122" y="708957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A) </a:t>
            </a:r>
          </a:p>
        </p:txBody>
      </p:sp>
      <p:sp>
        <p:nvSpPr>
          <p:cNvPr id="205" name="テキスト ボックス 313"/>
          <p:cNvSpPr txBox="1"/>
          <p:nvPr/>
        </p:nvSpPr>
        <p:spPr>
          <a:xfrm>
            <a:off x="1899518" y="586056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58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テキスト ボックス 315"/>
          <p:cNvSpPr txBox="1"/>
          <p:nvPr/>
        </p:nvSpPr>
        <p:spPr>
          <a:xfrm>
            <a:off x="8075607" y="586056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テキスト ボックス 315"/>
          <p:cNvSpPr txBox="1"/>
          <p:nvPr/>
        </p:nvSpPr>
        <p:spPr>
          <a:xfrm>
            <a:off x="6016909" y="586056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テキスト ボックス 315"/>
          <p:cNvSpPr txBox="1"/>
          <p:nvPr/>
        </p:nvSpPr>
        <p:spPr>
          <a:xfrm>
            <a:off x="4987562" y="586056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テキスト ボックス 315"/>
          <p:cNvSpPr txBox="1"/>
          <p:nvPr/>
        </p:nvSpPr>
        <p:spPr>
          <a:xfrm>
            <a:off x="3958214" y="586056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テキスト ボックス 315"/>
          <p:cNvSpPr txBox="1"/>
          <p:nvPr/>
        </p:nvSpPr>
        <p:spPr>
          <a:xfrm>
            <a:off x="2928868" y="586056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" name="テキスト ボックス 315"/>
          <p:cNvSpPr txBox="1"/>
          <p:nvPr/>
        </p:nvSpPr>
        <p:spPr>
          <a:xfrm>
            <a:off x="7046257" y="586056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2" name="テキスト ボックス 313"/>
          <p:cNvSpPr txBox="1"/>
          <p:nvPr/>
        </p:nvSpPr>
        <p:spPr>
          <a:xfrm>
            <a:off x="1899518" y="603201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53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3" name="テキスト ボックス 315"/>
          <p:cNvSpPr txBox="1"/>
          <p:nvPr/>
        </p:nvSpPr>
        <p:spPr>
          <a:xfrm>
            <a:off x="8075607" y="603201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4" name="テキスト ボックス 315"/>
          <p:cNvSpPr txBox="1"/>
          <p:nvPr/>
        </p:nvSpPr>
        <p:spPr>
          <a:xfrm>
            <a:off x="6016909" y="603201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5" name="テキスト ボックス 315"/>
          <p:cNvSpPr txBox="1"/>
          <p:nvPr/>
        </p:nvSpPr>
        <p:spPr>
          <a:xfrm>
            <a:off x="4987562" y="603201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54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テキスト ボックス 315"/>
          <p:cNvSpPr txBox="1"/>
          <p:nvPr/>
        </p:nvSpPr>
        <p:spPr>
          <a:xfrm>
            <a:off x="3958214" y="603201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" name="テキスト ボックス 315"/>
          <p:cNvSpPr txBox="1"/>
          <p:nvPr/>
        </p:nvSpPr>
        <p:spPr>
          <a:xfrm>
            <a:off x="2928868" y="603201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8" name="テキスト ボックス 315"/>
          <p:cNvSpPr txBox="1"/>
          <p:nvPr/>
        </p:nvSpPr>
        <p:spPr>
          <a:xfrm>
            <a:off x="7046257" y="603201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53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9" name="テキスト ボックス 313"/>
          <p:cNvSpPr txBox="1"/>
          <p:nvPr/>
        </p:nvSpPr>
        <p:spPr>
          <a:xfrm>
            <a:off x="1899518" y="620346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53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テキスト ボックス 315"/>
          <p:cNvSpPr txBox="1"/>
          <p:nvPr/>
        </p:nvSpPr>
        <p:spPr>
          <a:xfrm>
            <a:off x="8075607" y="620346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1" name="テキスト ボックス 315"/>
          <p:cNvSpPr txBox="1"/>
          <p:nvPr/>
        </p:nvSpPr>
        <p:spPr>
          <a:xfrm>
            <a:off x="6016909" y="620346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53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テキスト ボックス 315"/>
          <p:cNvSpPr txBox="1"/>
          <p:nvPr/>
        </p:nvSpPr>
        <p:spPr>
          <a:xfrm>
            <a:off x="4987562" y="620346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53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3958214" y="620346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53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テキスト ボックス 315"/>
          <p:cNvSpPr txBox="1"/>
          <p:nvPr/>
        </p:nvSpPr>
        <p:spPr>
          <a:xfrm>
            <a:off x="2928868" y="620346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5" name="テキスト ボックス 315"/>
          <p:cNvSpPr txBox="1"/>
          <p:nvPr/>
        </p:nvSpPr>
        <p:spPr>
          <a:xfrm>
            <a:off x="7046257" y="620346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6" name="テキスト ボックス 313"/>
          <p:cNvSpPr txBox="1"/>
          <p:nvPr/>
        </p:nvSpPr>
        <p:spPr>
          <a:xfrm>
            <a:off x="1899518" y="637491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" name="テキスト ボックス 315"/>
          <p:cNvSpPr txBox="1"/>
          <p:nvPr/>
        </p:nvSpPr>
        <p:spPr>
          <a:xfrm>
            <a:off x="8075607" y="637491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54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8" name="テキスト ボックス 315"/>
          <p:cNvSpPr txBox="1"/>
          <p:nvPr/>
        </p:nvSpPr>
        <p:spPr>
          <a:xfrm>
            <a:off x="6016909" y="637491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9" name="テキスト ボックス 315"/>
          <p:cNvSpPr txBox="1"/>
          <p:nvPr/>
        </p:nvSpPr>
        <p:spPr>
          <a:xfrm>
            <a:off x="4987562" y="637491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56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3958214" y="637491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1" name="テキスト ボックス 315"/>
          <p:cNvSpPr txBox="1"/>
          <p:nvPr/>
        </p:nvSpPr>
        <p:spPr>
          <a:xfrm>
            <a:off x="2928868" y="637491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54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2" name="テキスト ボックス 315"/>
          <p:cNvSpPr txBox="1"/>
          <p:nvPr/>
        </p:nvSpPr>
        <p:spPr>
          <a:xfrm>
            <a:off x="7046257" y="6374912"/>
            <a:ext cx="157094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テキスト ボックス 291"/>
          <p:cNvSpPr txBox="1"/>
          <p:nvPr/>
        </p:nvSpPr>
        <p:spPr>
          <a:xfrm>
            <a:off x="608246" y="5860562"/>
            <a:ext cx="1083630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r"/>
            <a:r>
              <a:rPr kumimoji="1" lang="en-US" altLang="ja-JP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of treatment</a:t>
            </a:r>
            <a:endParaRPr kumimoji="1" lang="ja-JP" altLang="en-US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2" name="テキスト ボックス 291"/>
          <p:cNvSpPr txBox="1"/>
          <p:nvPr/>
        </p:nvSpPr>
        <p:spPr>
          <a:xfrm>
            <a:off x="1135633" y="6032012"/>
            <a:ext cx="55624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r"/>
            <a:r>
              <a:rPr kumimoji="1" lang="en-US" altLang="ja-JP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12</a:t>
            </a:r>
            <a:endParaRPr kumimoji="1" lang="ja-JP" altLang="en-US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3" name="テキスト ボックス 291"/>
          <p:cNvSpPr txBox="1"/>
          <p:nvPr/>
        </p:nvSpPr>
        <p:spPr>
          <a:xfrm>
            <a:off x="1135633" y="6203462"/>
            <a:ext cx="55624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r"/>
            <a:r>
              <a:rPr kumimoji="1" lang="en-US" altLang="ja-JP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24</a:t>
            </a:r>
            <a:endParaRPr kumimoji="1" lang="ja-JP" altLang="en-US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4" name="テキスト ボックス 291"/>
          <p:cNvSpPr txBox="1"/>
          <p:nvPr/>
        </p:nvSpPr>
        <p:spPr>
          <a:xfrm>
            <a:off x="605040" y="6374912"/>
            <a:ext cx="1086836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r"/>
            <a:r>
              <a:rPr kumimoji="1" lang="en-US" altLang="ja-JP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of Treatment</a:t>
            </a:r>
            <a:endParaRPr kumimoji="1" lang="ja-JP" altLang="en-US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738043" y="1171476"/>
            <a:ext cx="7938413" cy="4437199"/>
            <a:chOff x="738043" y="1171476"/>
            <a:chExt cx="7938413" cy="4437199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6491818" y="1282766"/>
              <a:ext cx="1642495" cy="813316"/>
              <a:chOff x="1523999" y="1282766"/>
              <a:chExt cx="1642495" cy="813316"/>
            </a:xfrm>
          </p:grpSpPr>
          <p:grpSp>
            <p:nvGrpSpPr>
              <p:cNvPr id="1030" name="グループ化 1029"/>
              <p:cNvGrpSpPr/>
              <p:nvPr/>
            </p:nvGrpSpPr>
            <p:grpSpPr>
              <a:xfrm>
                <a:off x="1523999" y="1282766"/>
                <a:ext cx="1642495" cy="184666"/>
                <a:chOff x="1523999" y="1823163"/>
                <a:chExt cx="1642495" cy="184666"/>
              </a:xfrm>
            </p:grpSpPr>
            <p:sp>
              <p:nvSpPr>
                <p:cNvPr id="229" name="テキスト ボックス 315"/>
                <p:cNvSpPr txBox="1"/>
                <p:nvPr/>
              </p:nvSpPr>
              <p:spPr>
                <a:xfrm>
                  <a:off x="1886187" y="1823163"/>
                  <a:ext cx="1280307" cy="184666"/>
                </a:xfrm>
                <a:prstGeom prst="rect">
                  <a:avLst/>
                </a:prstGeom>
                <a:noFill/>
              </p:spPr>
              <p:txBody>
                <a:bodyPr wrap="none" lIns="90000" tIns="0" rIns="0" bIns="0" rtlCol="0" anchor="ctr">
                  <a:spAutoFit/>
                </a:bodyPr>
                <a:lstStyle/>
                <a:p>
                  <a:r>
                    <a:rPr kumimoji="1" lang="en-US" altLang="ja-JP" sz="12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Start of treatment</a:t>
                  </a:r>
                  <a:endParaRPr kumimoji="1" lang="ja-JP" altLang="en-US" sz="12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029" name="グループ化 1028"/>
                <p:cNvGrpSpPr/>
                <p:nvPr/>
              </p:nvGrpSpPr>
              <p:grpSpPr>
                <a:xfrm>
                  <a:off x="1523999" y="1852496"/>
                  <a:ext cx="360000" cy="126000"/>
                  <a:chOff x="1523999" y="1852496"/>
                  <a:chExt cx="360000" cy="126000"/>
                </a:xfrm>
              </p:grpSpPr>
              <p:cxnSp>
                <p:nvCxnSpPr>
                  <p:cNvPr id="1027" name="直線コネクタ 1026"/>
                  <p:cNvCxnSpPr/>
                  <p:nvPr/>
                </p:nvCxnSpPr>
                <p:spPr>
                  <a:xfrm>
                    <a:off x="1523999" y="1915496"/>
                    <a:ext cx="36000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28" name="二等辺三角形 1027"/>
                  <p:cNvSpPr/>
                  <p:nvPr/>
                </p:nvSpPr>
                <p:spPr>
                  <a:xfrm>
                    <a:off x="1640999" y="1852496"/>
                    <a:ext cx="126000" cy="126000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33" name="グループ化 232"/>
              <p:cNvGrpSpPr/>
              <p:nvPr/>
            </p:nvGrpSpPr>
            <p:grpSpPr>
              <a:xfrm>
                <a:off x="1523999" y="1492316"/>
                <a:ext cx="1056245" cy="184666"/>
                <a:chOff x="1523999" y="1823163"/>
                <a:chExt cx="1056245" cy="184666"/>
              </a:xfrm>
            </p:grpSpPr>
            <p:sp>
              <p:nvSpPr>
                <p:cNvPr id="234" name="テキスト ボックス 315"/>
                <p:cNvSpPr txBox="1"/>
                <p:nvPr/>
              </p:nvSpPr>
              <p:spPr>
                <a:xfrm>
                  <a:off x="1886187" y="1823163"/>
                  <a:ext cx="694057" cy="184666"/>
                </a:xfrm>
                <a:prstGeom prst="rect">
                  <a:avLst/>
                </a:prstGeom>
                <a:noFill/>
              </p:spPr>
              <p:txBody>
                <a:bodyPr wrap="none" lIns="90000" tIns="0" rIns="0" bIns="0" rtlCol="0" anchor="ctr">
                  <a:spAutoFit/>
                </a:bodyPr>
                <a:lstStyle/>
                <a:p>
                  <a:r>
                    <a:rPr kumimoji="1" lang="en-US" altLang="ja-JP" sz="12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Week 12</a:t>
                  </a:r>
                  <a:endParaRPr kumimoji="1" lang="ja-JP" altLang="en-US" sz="12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35" name="グループ化 234"/>
                <p:cNvGrpSpPr/>
                <p:nvPr/>
              </p:nvGrpSpPr>
              <p:grpSpPr>
                <a:xfrm>
                  <a:off x="1523999" y="1861496"/>
                  <a:ext cx="360000" cy="108000"/>
                  <a:chOff x="1523999" y="1861496"/>
                  <a:chExt cx="360000" cy="108000"/>
                </a:xfrm>
              </p:grpSpPr>
              <p:cxnSp>
                <p:nvCxnSpPr>
                  <p:cNvPr id="236" name="直線コネクタ 235"/>
                  <p:cNvCxnSpPr/>
                  <p:nvPr/>
                </p:nvCxnSpPr>
                <p:spPr>
                  <a:xfrm>
                    <a:off x="1523999" y="1915496"/>
                    <a:ext cx="360000" cy="0"/>
                  </a:xfrm>
                  <a:prstGeom prst="line">
                    <a:avLst/>
                  </a:prstGeom>
                  <a:ln w="38100">
                    <a:solidFill>
                      <a:srgbClr val="0000FF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7" name="正方形/長方形 236"/>
                  <p:cNvSpPr/>
                  <p:nvPr/>
                </p:nvSpPr>
                <p:spPr>
                  <a:xfrm>
                    <a:off x="1649999" y="1861496"/>
                    <a:ext cx="108000" cy="108000"/>
                  </a:xfrm>
                  <a:prstGeom prst="rect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334" name="グループ化 333"/>
              <p:cNvGrpSpPr/>
              <p:nvPr/>
            </p:nvGrpSpPr>
            <p:grpSpPr>
              <a:xfrm>
                <a:off x="1523999" y="1701866"/>
                <a:ext cx="1056245" cy="184666"/>
                <a:chOff x="1523999" y="1823163"/>
                <a:chExt cx="1056245" cy="184666"/>
              </a:xfrm>
            </p:grpSpPr>
            <p:sp>
              <p:nvSpPr>
                <p:cNvPr id="340" name="テキスト ボックス 315"/>
                <p:cNvSpPr txBox="1"/>
                <p:nvPr/>
              </p:nvSpPr>
              <p:spPr>
                <a:xfrm>
                  <a:off x="1886187" y="1823163"/>
                  <a:ext cx="694057" cy="184666"/>
                </a:xfrm>
                <a:prstGeom prst="rect">
                  <a:avLst/>
                </a:prstGeom>
                <a:noFill/>
              </p:spPr>
              <p:txBody>
                <a:bodyPr wrap="none" lIns="90000" tIns="0" rIns="0" bIns="0" rtlCol="0" anchor="ctr">
                  <a:spAutoFit/>
                </a:bodyPr>
                <a:lstStyle/>
                <a:p>
                  <a:r>
                    <a:rPr kumimoji="1" lang="en-US" altLang="ja-JP" sz="12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Week 24</a:t>
                  </a:r>
                  <a:endParaRPr kumimoji="1" lang="ja-JP" altLang="en-US" sz="12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41" name="グループ化 340"/>
                <p:cNvGrpSpPr/>
                <p:nvPr/>
              </p:nvGrpSpPr>
              <p:grpSpPr>
                <a:xfrm>
                  <a:off x="1523999" y="1861496"/>
                  <a:ext cx="360000" cy="108000"/>
                  <a:chOff x="1523999" y="1861496"/>
                  <a:chExt cx="360000" cy="108000"/>
                </a:xfrm>
              </p:grpSpPr>
              <p:cxnSp>
                <p:nvCxnSpPr>
                  <p:cNvPr id="342" name="直線コネクタ 341"/>
                  <p:cNvCxnSpPr/>
                  <p:nvPr/>
                </p:nvCxnSpPr>
                <p:spPr>
                  <a:xfrm>
                    <a:off x="1523999" y="1915496"/>
                    <a:ext cx="360000" cy="0"/>
                  </a:xfrm>
                  <a:prstGeom prst="line">
                    <a:avLst/>
                  </a:prstGeom>
                  <a:ln w="38100">
                    <a:solidFill>
                      <a:srgbClr val="007D0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3" name="円/楕円 342"/>
                  <p:cNvSpPr/>
                  <p:nvPr/>
                </p:nvSpPr>
                <p:spPr>
                  <a:xfrm>
                    <a:off x="1649999" y="1861496"/>
                    <a:ext cx="108000" cy="108000"/>
                  </a:xfrm>
                  <a:prstGeom prst="ellipse">
                    <a:avLst/>
                  </a:prstGeom>
                  <a:solidFill>
                    <a:srgbClr val="007D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" name="グループ化 10"/>
              <p:cNvGrpSpPr/>
              <p:nvPr/>
            </p:nvGrpSpPr>
            <p:grpSpPr>
              <a:xfrm>
                <a:off x="1523999" y="1911416"/>
                <a:ext cx="1589596" cy="184666"/>
                <a:chOff x="1523999" y="1911416"/>
                <a:chExt cx="1589596" cy="184666"/>
              </a:xfrm>
            </p:grpSpPr>
            <p:sp>
              <p:nvSpPr>
                <p:cNvPr id="336" name="テキスト ボックス 315"/>
                <p:cNvSpPr txBox="1"/>
                <p:nvPr/>
              </p:nvSpPr>
              <p:spPr>
                <a:xfrm>
                  <a:off x="1886187" y="1911416"/>
                  <a:ext cx="1227408" cy="184666"/>
                </a:xfrm>
                <a:prstGeom prst="rect">
                  <a:avLst/>
                </a:prstGeom>
                <a:noFill/>
              </p:spPr>
              <p:txBody>
                <a:bodyPr wrap="none" lIns="90000" tIns="0" rIns="0" bIns="0" rtlCol="0" anchor="ctr">
                  <a:spAutoFit/>
                </a:bodyPr>
                <a:lstStyle/>
                <a:p>
                  <a:r>
                    <a:rPr kumimoji="1" lang="en-US" altLang="ja-JP" sz="12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End of treatment</a:t>
                  </a:r>
                  <a:endParaRPr kumimoji="1" lang="ja-JP" altLang="en-US" sz="12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38" name="直線コネクタ 337"/>
                <p:cNvCxnSpPr/>
                <p:nvPr/>
              </p:nvCxnSpPr>
              <p:spPr>
                <a:xfrm>
                  <a:off x="1523999" y="2003749"/>
                  <a:ext cx="360000" cy="0"/>
                </a:xfrm>
                <a:prstGeom prst="line">
                  <a:avLst/>
                </a:prstGeom>
                <a:ln w="38100">
                  <a:solidFill>
                    <a:srgbClr val="F8843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0" name="グループ化 9"/>
                <p:cNvGrpSpPr/>
                <p:nvPr/>
              </p:nvGrpSpPr>
              <p:grpSpPr>
                <a:xfrm>
                  <a:off x="1657565" y="1957315"/>
                  <a:ext cx="92869" cy="92869"/>
                  <a:chOff x="1688306" y="2224682"/>
                  <a:chExt cx="92869" cy="92869"/>
                </a:xfrm>
              </p:grpSpPr>
              <p:cxnSp>
                <p:nvCxnSpPr>
                  <p:cNvPr id="9" name="直線コネクタ 8"/>
                  <p:cNvCxnSpPr/>
                  <p:nvPr/>
                </p:nvCxnSpPr>
                <p:spPr>
                  <a:xfrm>
                    <a:off x="1688306" y="2271117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4" name="直線コネクタ 343"/>
                  <p:cNvCxnSpPr/>
                  <p:nvPr/>
                </p:nvCxnSpPr>
                <p:spPr>
                  <a:xfrm rot="5400000">
                    <a:off x="1688306" y="2271117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499" name="グループ化 498"/>
            <p:cNvGrpSpPr/>
            <p:nvPr/>
          </p:nvGrpSpPr>
          <p:grpSpPr>
            <a:xfrm>
              <a:off x="1771385" y="2170906"/>
              <a:ext cx="6589692" cy="1756569"/>
              <a:chOff x="1626128" y="2170906"/>
              <a:chExt cx="6589692" cy="1756569"/>
            </a:xfrm>
          </p:grpSpPr>
          <p:grpSp>
            <p:nvGrpSpPr>
              <p:cNvPr id="500" name="グループ化 499"/>
              <p:cNvGrpSpPr/>
              <p:nvPr/>
            </p:nvGrpSpPr>
            <p:grpSpPr>
              <a:xfrm>
                <a:off x="1626128" y="2170906"/>
                <a:ext cx="6280618" cy="1756569"/>
                <a:chOff x="1626128" y="2170906"/>
                <a:chExt cx="6280618" cy="1756569"/>
              </a:xfrm>
            </p:grpSpPr>
            <p:grpSp>
              <p:nvGrpSpPr>
                <p:cNvPr id="588" name="グループ化 227"/>
                <p:cNvGrpSpPr/>
                <p:nvPr/>
              </p:nvGrpSpPr>
              <p:grpSpPr>
                <a:xfrm>
                  <a:off x="1626128" y="2649447"/>
                  <a:ext cx="105874" cy="1055778"/>
                  <a:chOff x="7042799" y="2567776"/>
                  <a:chExt cx="144000" cy="665712"/>
                </a:xfrm>
              </p:grpSpPr>
              <p:cxnSp>
                <p:nvCxnSpPr>
                  <p:cNvPr id="613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4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5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89" name="グループ化 227"/>
                <p:cNvGrpSpPr/>
                <p:nvPr/>
              </p:nvGrpSpPr>
              <p:grpSpPr>
                <a:xfrm>
                  <a:off x="2655252" y="2170906"/>
                  <a:ext cx="105874" cy="1172369"/>
                  <a:chOff x="7042799" y="2567776"/>
                  <a:chExt cx="144000" cy="665712"/>
                </a:xfrm>
              </p:grpSpPr>
              <p:cxnSp>
                <p:nvCxnSpPr>
                  <p:cNvPr id="610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1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2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0" name="グループ化 227"/>
                <p:cNvGrpSpPr/>
                <p:nvPr/>
              </p:nvGrpSpPr>
              <p:grpSpPr>
                <a:xfrm>
                  <a:off x="3684376" y="2485231"/>
                  <a:ext cx="105874" cy="1442244"/>
                  <a:chOff x="7042799" y="2567776"/>
                  <a:chExt cx="144000" cy="665712"/>
                </a:xfrm>
              </p:grpSpPr>
              <p:cxnSp>
                <p:nvCxnSpPr>
                  <p:cNvPr id="607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8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9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1" name="グループ化 227"/>
                <p:cNvGrpSpPr/>
                <p:nvPr/>
              </p:nvGrpSpPr>
              <p:grpSpPr>
                <a:xfrm>
                  <a:off x="4713500" y="2247106"/>
                  <a:ext cx="105874" cy="1242219"/>
                  <a:chOff x="7042799" y="2567776"/>
                  <a:chExt cx="144000" cy="665712"/>
                </a:xfrm>
              </p:grpSpPr>
              <p:cxnSp>
                <p:nvCxnSpPr>
                  <p:cNvPr id="604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5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6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2" name="グループ化 227"/>
                <p:cNvGrpSpPr/>
                <p:nvPr/>
              </p:nvGrpSpPr>
              <p:grpSpPr>
                <a:xfrm>
                  <a:off x="5742624" y="2685256"/>
                  <a:ext cx="105874" cy="1046163"/>
                  <a:chOff x="7042799" y="2567776"/>
                  <a:chExt cx="144000" cy="665712"/>
                </a:xfrm>
              </p:grpSpPr>
              <p:cxnSp>
                <p:nvCxnSpPr>
                  <p:cNvPr id="601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2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3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3" name="グループ化 227"/>
                <p:cNvGrpSpPr/>
                <p:nvPr/>
              </p:nvGrpSpPr>
              <p:grpSpPr>
                <a:xfrm>
                  <a:off x="6771748" y="2573339"/>
                  <a:ext cx="105874" cy="977106"/>
                  <a:chOff x="7042799" y="2567776"/>
                  <a:chExt cx="144000" cy="665712"/>
                </a:xfrm>
              </p:grpSpPr>
              <p:cxnSp>
                <p:nvCxnSpPr>
                  <p:cNvPr id="598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9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0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94" name="グループ化 227"/>
                <p:cNvGrpSpPr/>
                <p:nvPr/>
              </p:nvGrpSpPr>
              <p:grpSpPr>
                <a:xfrm>
                  <a:off x="7800872" y="2445544"/>
                  <a:ext cx="105874" cy="1235869"/>
                  <a:chOff x="7042799" y="2567776"/>
                  <a:chExt cx="144000" cy="665712"/>
                </a:xfrm>
              </p:grpSpPr>
              <p:cxnSp>
                <p:nvCxnSpPr>
                  <p:cNvPr id="595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6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7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01" name="グループ化 500"/>
              <p:cNvGrpSpPr/>
              <p:nvPr/>
            </p:nvGrpSpPr>
            <p:grpSpPr>
              <a:xfrm>
                <a:off x="1729153" y="2316072"/>
                <a:ext cx="6280618" cy="1528853"/>
                <a:chOff x="1729153" y="2316072"/>
                <a:chExt cx="6280618" cy="1528853"/>
              </a:xfrm>
            </p:grpSpPr>
            <p:grpSp>
              <p:nvGrpSpPr>
                <p:cNvPr id="560" name="グループ化 227"/>
                <p:cNvGrpSpPr/>
                <p:nvPr/>
              </p:nvGrpSpPr>
              <p:grpSpPr>
                <a:xfrm>
                  <a:off x="1729153" y="2628810"/>
                  <a:ext cx="105874" cy="1031965"/>
                  <a:chOff x="7042799" y="2567776"/>
                  <a:chExt cx="144000" cy="665712"/>
                </a:xfrm>
              </p:grpSpPr>
              <p:cxnSp>
                <p:nvCxnSpPr>
                  <p:cNvPr id="585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6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7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1" name="グループ化 227"/>
                <p:cNvGrpSpPr/>
                <p:nvPr/>
              </p:nvGrpSpPr>
              <p:grpSpPr>
                <a:xfrm>
                  <a:off x="2758277" y="2316072"/>
                  <a:ext cx="105874" cy="951003"/>
                  <a:chOff x="7042799" y="2567776"/>
                  <a:chExt cx="144000" cy="665712"/>
                </a:xfrm>
              </p:grpSpPr>
              <p:cxnSp>
                <p:nvCxnSpPr>
                  <p:cNvPr id="582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3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4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2" name="グループ化 227"/>
                <p:cNvGrpSpPr/>
                <p:nvPr/>
              </p:nvGrpSpPr>
              <p:grpSpPr>
                <a:xfrm>
                  <a:off x="3787401" y="2805022"/>
                  <a:ext cx="105874" cy="1039903"/>
                  <a:chOff x="7042799" y="2567776"/>
                  <a:chExt cx="144000" cy="665712"/>
                </a:xfrm>
              </p:grpSpPr>
              <p:cxnSp>
                <p:nvCxnSpPr>
                  <p:cNvPr id="579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0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1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3" name="グループ化 227"/>
                <p:cNvGrpSpPr/>
                <p:nvPr/>
              </p:nvGrpSpPr>
              <p:grpSpPr>
                <a:xfrm>
                  <a:off x="4816525" y="2404972"/>
                  <a:ext cx="105874" cy="1106578"/>
                  <a:chOff x="7042799" y="2567776"/>
                  <a:chExt cx="144000" cy="665712"/>
                </a:xfrm>
              </p:grpSpPr>
              <p:cxnSp>
                <p:nvCxnSpPr>
                  <p:cNvPr id="576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7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8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4" name="グループ化 227"/>
                <p:cNvGrpSpPr/>
                <p:nvPr/>
              </p:nvGrpSpPr>
              <p:grpSpPr>
                <a:xfrm>
                  <a:off x="5845649" y="2597059"/>
                  <a:ext cx="105874" cy="1043872"/>
                  <a:chOff x="7042799" y="2567776"/>
                  <a:chExt cx="144000" cy="665712"/>
                </a:xfrm>
              </p:grpSpPr>
              <p:cxnSp>
                <p:nvCxnSpPr>
                  <p:cNvPr id="573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4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5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5" name="グループ化 227"/>
                <p:cNvGrpSpPr/>
                <p:nvPr/>
              </p:nvGrpSpPr>
              <p:grpSpPr>
                <a:xfrm>
                  <a:off x="6874773" y="2447041"/>
                  <a:ext cx="105874" cy="981959"/>
                  <a:chOff x="7042799" y="2567776"/>
                  <a:chExt cx="144000" cy="665712"/>
                </a:xfrm>
              </p:grpSpPr>
              <p:cxnSp>
                <p:nvCxnSpPr>
                  <p:cNvPr id="570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1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2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66" name="グループ化 227"/>
                <p:cNvGrpSpPr/>
                <p:nvPr/>
              </p:nvGrpSpPr>
              <p:grpSpPr>
                <a:xfrm>
                  <a:off x="7903897" y="2328863"/>
                  <a:ext cx="105874" cy="1178629"/>
                  <a:chOff x="7042799" y="2567776"/>
                  <a:chExt cx="144000" cy="665712"/>
                </a:xfrm>
              </p:grpSpPr>
              <p:cxnSp>
                <p:nvCxnSpPr>
                  <p:cNvPr id="567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8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9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02" name="グループ化 501"/>
              <p:cNvGrpSpPr/>
              <p:nvPr/>
            </p:nvGrpSpPr>
            <p:grpSpPr>
              <a:xfrm>
                <a:off x="1833241" y="2389981"/>
                <a:ext cx="6278492" cy="1327944"/>
                <a:chOff x="1833241" y="2389981"/>
                <a:chExt cx="6278492" cy="1327944"/>
              </a:xfrm>
            </p:grpSpPr>
            <p:grpSp>
              <p:nvGrpSpPr>
                <p:cNvPr id="532" name="グループ化 227"/>
                <p:cNvGrpSpPr/>
                <p:nvPr/>
              </p:nvGrpSpPr>
              <p:grpSpPr>
                <a:xfrm>
                  <a:off x="1833241" y="2753430"/>
                  <a:ext cx="105874" cy="824796"/>
                  <a:chOff x="7042799" y="2567776"/>
                  <a:chExt cx="144000" cy="665712"/>
                </a:xfrm>
              </p:grpSpPr>
              <p:cxnSp>
                <p:nvCxnSpPr>
                  <p:cNvPr id="557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8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9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33" name="グループ化 227"/>
                <p:cNvGrpSpPr/>
                <p:nvPr/>
              </p:nvGrpSpPr>
              <p:grpSpPr>
                <a:xfrm>
                  <a:off x="2861302" y="2389981"/>
                  <a:ext cx="105874" cy="1000919"/>
                  <a:chOff x="7042799" y="2567776"/>
                  <a:chExt cx="144000" cy="665712"/>
                </a:xfrm>
              </p:grpSpPr>
              <p:cxnSp>
                <p:nvCxnSpPr>
                  <p:cNvPr id="554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5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6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34" name="グループ化 227"/>
                <p:cNvGrpSpPr/>
                <p:nvPr/>
              </p:nvGrpSpPr>
              <p:grpSpPr>
                <a:xfrm>
                  <a:off x="3890426" y="2828925"/>
                  <a:ext cx="105874" cy="889000"/>
                  <a:chOff x="7042799" y="2567776"/>
                  <a:chExt cx="144000" cy="665712"/>
                </a:xfrm>
              </p:grpSpPr>
              <p:cxnSp>
                <p:nvCxnSpPr>
                  <p:cNvPr id="551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2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3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35" name="グループ化 227"/>
                <p:cNvGrpSpPr/>
                <p:nvPr/>
              </p:nvGrpSpPr>
              <p:grpSpPr>
                <a:xfrm>
                  <a:off x="4919550" y="2450307"/>
                  <a:ext cx="105874" cy="915194"/>
                  <a:chOff x="7042799" y="2567776"/>
                  <a:chExt cx="144000" cy="665712"/>
                </a:xfrm>
              </p:grpSpPr>
              <p:cxnSp>
                <p:nvCxnSpPr>
                  <p:cNvPr id="548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9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0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36" name="グループ化 227"/>
                <p:cNvGrpSpPr/>
                <p:nvPr/>
              </p:nvGrpSpPr>
              <p:grpSpPr>
                <a:xfrm>
                  <a:off x="5948674" y="2616201"/>
                  <a:ext cx="105874" cy="958056"/>
                  <a:chOff x="7042799" y="2567776"/>
                  <a:chExt cx="144000" cy="665712"/>
                </a:xfrm>
              </p:grpSpPr>
              <p:cxnSp>
                <p:nvCxnSpPr>
                  <p:cNvPr id="545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6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7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37" name="グループ化 227"/>
                <p:cNvGrpSpPr/>
                <p:nvPr/>
              </p:nvGrpSpPr>
              <p:grpSpPr>
                <a:xfrm>
                  <a:off x="6977798" y="2489993"/>
                  <a:ext cx="105874" cy="1127126"/>
                  <a:chOff x="7042799" y="2567776"/>
                  <a:chExt cx="144000" cy="665712"/>
                </a:xfrm>
              </p:grpSpPr>
              <p:cxnSp>
                <p:nvCxnSpPr>
                  <p:cNvPr id="542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3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4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38" name="グループ化 227"/>
                <p:cNvGrpSpPr/>
                <p:nvPr/>
              </p:nvGrpSpPr>
              <p:grpSpPr>
                <a:xfrm>
                  <a:off x="8005859" y="2624138"/>
                  <a:ext cx="105874" cy="916781"/>
                  <a:chOff x="7042799" y="2567776"/>
                  <a:chExt cx="144000" cy="665712"/>
                </a:xfrm>
              </p:grpSpPr>
              <p:cxnSp>
                <p:nvCxnSpPr>
                  <p:cNvPr id="539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0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1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007D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503" name="グループ化 502"/>
              <p:cNvGrpSpPr/>
              <p:nvPr/>
            </p:nvGrpSpPr>
            <p:grpSpPr>
              <a:xfrm>
                <a:off x="1935202" y="2373222"/>
                <a:ext cx="6280618" cy="1354228"/>
                <a:chOff x="1935202" y="2373222"/>
                <a:chExt cx="6280618" cy="1354228"/>
              </a:xfrm>
            </p:grpSpPr>
            <p:grpSp>
              <p:nvGrpSpPr>
                <p:cNvPr id="504" name="グループ化 227"/>
                <p:cNvGrpSpPr/>
                <p:nvPr/>
              </p:nvGrpSpPr>
              <p:grpSpPr>
                <a:xfrm>
                  <a:off x="1935202" y="2705100"/>
                  <a:ext cx="105874" cy="908051"/>
                  <a:chOff x="7042799" y="2567776"/>
                  <a:chExt cx="144000" cy="665712"/>
                </a:xfrm>
              </p:grpSpPr>
              <p:cxnSp>
                <p:nvCxnSpPr>
                  <p:cNvPr id="529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0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1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5" name="グループ化 227"/>
                <p:cNvGrpSpPr/>
                <p:nvPr/>
              </p:nvGrpSpPr>
              <p:grpSpPr>
                <a:xfrm>
                  <a:off x="2964326" y="2373222"/>
                  <a:ext cx="105874" cy="1027203"/>
                  <a:chOff x="7042799" y="2567776"/>
                  <a:chExt cx="144000" cy="665712"/>
                </a:xfrm>
              </p:grpSpPr>
              <p:cxnSp>
                <p:nvCxnSpPr>
                  <p:cNvPr id="526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7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8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6" name="グループ化 227"/>
                <p:cNvGrpSpPr/>
                <p:nvPr/>
              </p:nvGrpSpPr>
              <p:grpSpPr>
                <a:xfrm>
                  <a:off x="3993450" y="2846297"/>
                  <a:ext cx="105874" cy="881153"/>
                  <a:chOff x="7042799" y="2567776"/>
                  <a:chExt cx="144000" cy="665712"/>
                </a:xfrm>
              </p:grpSpPr>
              <p:cxnSp>
                <p:nvCxnSpPr>
                  <p:cNvPr id="523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4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5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7" name="グループ化 227"/>
                <p:cNvGrpSpPr/>
                <p:nvPr/>
              </p:nvGrpSpPr>
              <p:grpSpPr>
                <a:xfrm>
                  <a:off x="5022574" y="2468473"/>
                  <a:ext cx="105874" cy="903378"/>
                  <a:chOff x="7042799" y="2567776"/>
                  <a:chExt cx="144000" cy="665712"/>
                </a:xfrm>
              </p:grpSpPr>
              <p:cxnSp>
                <p:nvCxnSpPr>
                  <p:cNvPr id="520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1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2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8" name="グループ化 227"/>
                <p:cNvGrpSpPr/>
                <p:nvPr/>
              </p:nvGrpSpPr>
              <p:grpSpPr>
                <a:xfrm>
                  <a:off x="6051698" y="2532765"/>
                  <a:ext cx="105874" cy="1065304"/>
                  <a:chOff x="7042799" y="2567776"/>
                  <a:chExt cx="144000" cy="665712"/>
                </a:xfrm>
              </p:grpSpPr>
              <p:cxnSp>
                <p:nvCxnSpPr>
                  <p:cNvPr id="517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8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9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09" name="グループ化 227"/>
                <p:cNvGrpSpPr/>
                <p:nvPr/>
              </p:nvGrpSpPr>
              <p:grpSpPr>
                <a:xfrm>
                  <a:off x="7080822" y="2489903"/>
                  <a:ext cx="105874" cy="1112928"/>
                  <a:chOff x="7042799" y="2567776"/>
                  <a:chExt cx="144000" cy="665712"/>
                </a:xfrm>
              </p:grpSpPr>
              <p:cxnSp>
                <p:nvCxnSpPr>
                  <p:cNvPr id="514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5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6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510" name="グループ化 227"/>
                <p:cNvGrpSpPr/>
                <p:nvPr/>
              </p:nvGrpSpPr>
              <p:grpSpPr>
                <a:xfrm>
                  <a:off x="8109946" y="2621666"/>
                  <a:ext cx="105874" cy="900203"/>
                  <a:chOff x="7042799" y="2567776"/>
                  <a:chExt cx="144000" cy="665712"/>
                </a:xfrm>
              </p:grpSpPr>
              <p:cxnSp>
                <p:nvCxnSpPr>
                  <p:cNvPr id="511" name="直線コネクタ 292"/>
                  <p:cNvCxnSpPr/>
                  <p:nvPr/>
                </p:nvCxnSpPr>
                <p:spPr>
                  <a:xfrm>
                    <a:off x="7042799" y="2567776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2" name="直線コネクタ 293"/>
                  <p:cNvCxnSpPr/>
                  <p:nvPr/>
                </p:nvCxnSpPr>
                <p:spPr>
                  <a:xfrm>
                    <a:off x="7114799" y="2567776"/>
                    <a:ext cx="0" cy="665712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3" name="直線コネクタ 292"/>
                  <p:cNvCxnSpPr/>
                  <p:nvPr/>
                </p:nvCxnSpPr>
                <p:spPr>
                  <a:xfrm>
                    <a:off x="7042799" y="3233488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616" name="フリーフォーム 615"/>
            <p:cNvSpPr/>
            <p:nvPr/>
          </p:nvSpPr>
          <p:spPr>
            <a:xfrm>
              <a:off x="2134077" y="2895600"/>
              <a:ext cx="6179820" cy="396240"/>
            </a:xfrm>
            <a:custGeom>
              <a:avLst/>
              <a:gdLst>
                <a:gd name="connsiteX0" fmla="*/ 0 w 6179820"/>
                <a:gd name="connsiteY0" fmla="*/ 259080 h 396240"/>
                <a:gd name="connsiteX1" fmla="*/ 1028700 w 6179820"/>
                <a:gd name="connsiteY1" fmla="*/ 0 h 396240"/>
                <a:gd name="connsiteX2" fmla="*/ 2057400 w 6179820"/>
                <a:gd name="connsiteY2" fmla="*/ 396240 h 396240"/>
                <a:gd name="connsiteX3" fmla="*/ 3086100 w 6179820"/>
                <a:gd name="connsiteY3" fmla="*/ 30480 h 396240"/>
                <a:gd name="connsiteX4" fmla="*/ 4114800 w 6179820"/>
                <a:gd name="connsiteY4" fmla="*/ 182880 h 396240"/>
                <a:gd name="connsiteX5" fmla="*/ 5151120 w 6179820"/>
                <a:gd name="connsiteY5" fmla="*/ 160020 h 396240"/>
                <a:gd name="connsiteX6" fmla="*/ 6179820 w 6179820"/>
                <a:gd name="connsiteY6" fmla="*/ 182880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79820" h="396240">
                  <a:moveTo>
                    <a:pt x="0" y="259080"/>
                  </a:moveTo>
                  <a:lnTo>
                    <a:pt x="1028700" y="0"/>
                  </a:lnTo>
                  <a:lnTo>
                    <a:pt x="2057400" y="396240"/>
                  </a:lnTo>
                  <a:lnTo>
                    <a:pt x="3086100" y="30480"/>
                  </a:lnTo>
                  <a:lnTo>
                    <a:pt x="4114800" y="182880"/>
                  </a:lnTo>
                  <a:lnTo>
                    <a:pt x="5151120" y="160020"/>
                  </a:lnTo>
                  <a:lnTo>
                    <a:pt x="6179820" y="182880"/>
                  </a:lnTo>
                </a:path>
              </a:pathLst>
            </a:custGeom>
            <a:ln w="38100">
              <a:solidFill>
                <a:srgbClr val="F88435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7" name="グループ化 616"/>
            <p:cNvGrpSpPr/>
            <p:nvPr/>
          </p:nvGrpSpPr>
          <p:grpSpPr>
            <a:xfrm>
              <a:off x="2060766" y="2820296"/>
              <a:ext cx="6318744" cy="534525"/>
              <a:chOff x="1915509" y="2820296"/>
              <a:chExt cx="6318744" cy="534525"/>
            </a:xfrm>
          </p:grpSpPr>
          <p:grpSp>
            <p:nvGrpSpPr>
              <p:cNvPr id="618" name="グループ化 617"/>
              <p:cNvGrpSpPr/>
              <p:nvPr/>
            </p:nvGrpSpPr>
            <p:grpSpPr>
              <a:xfrm>
                <a:off x="8090253" y="2998890"/>
                <a:ext cx="144000" cy="144000"/>
                <a:chOff x="1809965" y="2109715"/>
                <a:chExt cx="92869" cy="92869"/>
              </a:xfrm>
            </p:grpSpPr>
            <p:cxnSp>
              <p:nvCxnSpPr>
                <p:cNvPr id="637" name="直線コネクタ 636"/>
                <p:cNvCxnSpPr/>
                <p:nvPr/>
              </p:nvCxnSpPr>
              <p:spPr>
                <a:xfrm>
                  <a:off x="1809965" y="2156150"/>
                  <a:ext cx="92869" cy="0"/>
                </a:xfrm>
                <a:prstGeom prst="line">
                  <a:avLst/>
                </a:prstGeom>
                <a:ln w="1905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8" name="直線コネクタ 637"/>
                <p:cNvCxnSpPr/>
                <p:nvPr/>
              </p:nvCxnSpPr>
              <p:spPr>
                <a:xfrm rot="5400000">
                  <a:off x="1809965" y="2156150"/>
                  <a:ext cx="92869" cy="0"/>
                </a:xfrm>
                <a:prstGeom prst="line">
                  <a:avLst/>
                </a:prstGeom>
                <a:ln w="1905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19" name="グループ化 618"/>
              <p:cNvGrpSpPr/>
              <p:nvPr/>
            </p:nvGrpSpPr>
            <p:grpSpPr>
              <a:xfrm>
                <a:off x="7061129" y="2977458"/>
                <a:ext cx="144000" cy="144000"/>
                <a:chOff x="1809965" y="2109715"/>
                <a:chExt cx="92869" cy="92869"/>
              </a:xfrm>
            </p:grpSpPr>
            <p:cxnSp>
              <p:nvCxnSpPr>
                <p:cNvPr id="635" name="直線コネクタ 634"/>
                <p:cNvCxnSpPr/>
                <p:nvPr/>
              </p:nvCxnSpPr>
              <p:spPr>
                <a:xfrm>
                  <a:off x="1809965" y="2156150"/>
                  <a:ext cx="92869" cy="0"/>
                </a:xfrm>
                <a:prstGeom prst="line">
                  <a:avLst/>
                </a:prstGeom>
                <a:ln w="1905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6" name="直線コネクタ 635"/>
                <p:cNvCxnSpPr/>
                <p:nvPr/>
              </p:nvCxnSpPr>
              <p:spPr>
                <a:xfrm rot="5400000">
                  <a:off x="1809965" y="2156150"/>
                  <a:ext cx="92869" cy="0"/>
                </a:xfrm>
                <a:prstGeom prst="line">
                  <a:avLst/>
                </a:prstGeom>
                <a:ln w="1905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0" name="グループ化 619"/>
              <p:cNvGrpSpPr/>
              <p:nvPr/>
            </p:nvGrpSpPr>
            <p:grpSpPr>
              <a:xfrm>
                <a:off x="6032005" y="2996508"/>
                <a:ext cx="144000" cy="144000"/>
                <a:chOff x="1809965" y="2109715"/>
                <a:chExt cx="92869" cy="92869"/>
              </a:xfrm>
            </p:grpSpPr>
            <p:cxnSp>
              <p:nvCxnSpPr>
                <p:cNvPr id="633" name="直線コネクタ 632"/>
                <p:cNvCxnSpPr/>
                <p:nvPr/>
              </p:nvCxnSpPr>
              <p:spPr>
                <a:xfrm>
                  <a:off x="1809965" y="2156150"/>
                  <a:ext cx="92869" cy="0"/>
                </a:xfrm>
                <a:prstGeom prst="line">
                  <a:avLst/>
                </a:prstGeom>
                <a:ln w="1905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4" name="直線コネクタ 633"/>
                <p:cNvCxnSpPr/>
                <p:nvPr/>
              </p:nvCxnSpPr>
              <p:spPr>
                <a:xfrm rot="5400000">
                  <a:off x="1809965" y="2156150"/>
                  <a:ext cx="92869" cy="0"/>
                </a:xfrm>
                <a:prstGeom prst="line">
                  <a:avLst/>
                </a:prstGeom>
                <a:ln w="1905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1" name="グループ化 620"/>
              <p:cNvGrpSpPr/>
              <p:nvPr/>
            </p:nvGrpSpPr>
            <p:grpSpPr>
              <a:xfrm>
                <a:off x="5002881" y="2848871"/>
                <a:ext cx="144000" cy="144000"/>
                <a:chOff x="1809965" y="2109715"/>
                <a:chExt cx="92869" cy="92869"/>
              </a:xfrm>
            </p:grpSpPr>
            <p:cxnSp>
              <p:nvCxnSpPr>
                <p:cNvPr id="631" name="直線コネクタ 630"/>
                <p:cNvCxnSpPr/>
                <p:nvPr/>
              </p:nvCxnSpPr>
              <p:spPr>
                <a:xfrm>
                  <a:off x="1809965" y="2156150"/>
                  <a:ext cx="92869" cy="0"/>
                </a:xfrm>
                <a:prstGeom prst="line">
                  <a:avLst/>
                </a:prstGeom>
                <a:ln w="1905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2" name="直線コネクタ 631"/>
                <p:cNvCxnSpPr/>
                <p:nvPr/>
              </p:nvCxnSpPr>
              <p:spPr>
                <a:xfrm rot="5400000">
                  <a:off x="1809965" y="2156150"/>
                  <a:ext cx="92869" cy="0"/>
                </a:xfrm>
                <a:prstGeom prst="line">
                  <a:avLst/>
                </a:prstGeom>
                <a:ln w="1905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2" name="グループ化 621"/>
              <p:cNvGrpSpPr/>
              <p:nvPr/>
            </p:nvGrpSpPr>
            <p:grpSpPr>
              <a:xfrm>
                <a:off x="3973757" y="3210821"/>
                <a:ext cx="144000" cy="144000"/>
                <a:chOff x="1809965" y="2109715"/>
                <a:chExt cx="92869" cy="92869"/>
              </a:xfrm>
            </p:grpSpPr>
            <p:cxnSp>
              <p:nvCxnSpPr>
                <p:cNvPr id="629" name="直線コネクタ 628"/>
                <p:cNvCxnSpPr/>
                <p:nvPr/>
              </p:nvCxnSpPr>
              <p:spPr>
                <a:xfrm>
                  <a:off x="1809965" y="2156150"/>
                  <a:ext cx="92869" cy="0"/>
                </a:xfrm>
                <a:prstGeom prst="line">
                  <a:avLst/>
                </a:prstGeom>
                <a:ln w="1905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0" name="直線コネクタ 629"/>
                <p:cNvCxnSpPr/>
                <p:nvPr/>
              </p:nvCxnSpPr>
              <p:spPr>
                <a:xfrm rot="5400000">
                  <a:off x="1809965" y="2156150"/>
                  <a:ext cx="92869" cy="0"/>
                </a:xfrm>
                <a:prstGeom prst="line">
                  <a:avLst/>
                </a:prstGeom>
                <a:ln w="1905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3" name="グループ化 622"/>
              <p:cNvGrpSpPr/>
              <p:nvPr/>
            </p:nvGrpSpPr>
            <p:grpSpPr>
              <a:xfrm>
                <a:off x="2944633" y="2820296"/>
                <a:ext cx="144000" cy="144000"/>
                <a:chOff x="1809965" y="2109715"/>
                <a:chExt cx="92869" cy="92869"/>
              </a:xfrm>
            </p:grpSpPr>
            <p:cxnSp>
              <p:nvCxnSpPr>
                <p:cNvPr id="627" name="直線コネクタ 626"/>
                <p:cNvCxnSpPr/>
                <p:nvPr/>
              </p:nvCxnSpPr>
              <p:spPr>
                <a:xfrm>
                  <a:off x="1809965" y="2156150"/>
                  <a:ext cx="92869" cy="0"/>
                </a:xfrm>
                <a:prstGeom prst="line">
                  <a:avLst/>
                </a:prstGeom>
                <a:ln w="1905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8" name="直線コネクタ 627"/>
                <p:cNvCxnSpPr/>
                <p:nvPr/>
              </p:nvCxnSpPr>
              <p:spPr>
                <a:xfrm rot="5400000">
                  <a:off x="1809965" y="2156150"/>
                  <a:ext cx="92869" cy="0"/>
                </a:xfrm>
                <a:prstGeom prst="line">
                  <a:avLst/>
                </a:prstGeom>
                <a:ln w="1905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24" name="グループ化 623"/>
              <p:cNvGrpSpPr/>
              <p:nvPr/>
            </p:nvGrpSpPr>
            <p:grpSpPr>
              <a:xfrm>
                <a:off x="1915509" y="3084614"/>
                <a:ext cx="144000" cy="144000"/>
                <a:chOff x="1809965" y="2109715"/>
                <a:chExt cx="92869" cy="92869"/>
              </a:xfrm>
            </p:grpSpPr>
            <p:cxnSp>
              <p:nvCxnSpPr>
                <p:cNvPr id="625" name="直線コネクタ 624"/>
                <p:cNvCxnSpPr/>
                <p:nvPr/>
              </p:nvCxnSpPr>
              <p:spPr>
                <a:xfrm>
                  <a:off x="1809965" y="2156150"/>
                  <a:ext cx="92869" cy="0"/>
                </a:xfrm>
                <a:prstGeom prst="line">
                  <a:avLst/>
                </a:prstGeom>
                <a:ln w="1905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6" name="直線コネクタ 625"/>
                <p:cNvCxnSpPr/>
                <p:nvPr/>
              </p:nvCxnSpPr>
              <p:spPr>
                <a:xfrm rot="5400000">
                  <a:off x="1809965" y="2156150"/>
                  <a:ext cx="92869" cy="0"/>
                </a:xfrm>
                <a:prstGeom prst="line">
                  <a:avLst/>
                </a:prstGeom>
                <a:ln w="1905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39" name="グループ化 638"/>
            <p:cNvGrpSpPr/>
            <p:nvPr/>
          </p:nvGrpSpPr>
          <p:grpSpPr>
            <a:xfrm>
              <a:off x="1977435" y="2828091"/>
              <a:ext cx="6280618" cy="493762"/>
              <a:chOff x="1832178" y="2828091"/>
              <a:chExt cx="6280618" cy="493762"/>
            </a:xfrm>
          </p:grpSpPr>
          <p:sp>
            <p:nvSpPr>
              <p:cNvPr id="640" name="フリーフォーム 639"/>
              <p:cNvSpPr/>
              <p:nvPr/>
            </p:nvSpPr>
            <p:spPr>
              <a:xfrm>
                <a:off x="1882140" y="2872740"/>
                <a:ext cx="6179820" cy="396240"/>
              </a:xfrm>
              <a:custGeom>
                <a:avLst/>
                <a:gdLst>
                  <a:gd name="connsiteX0" fmla="*/ 0 w 6179820"/>
                  <a:gd name="connsiteY0" fmla="*/ 266700 h 396240"/>
                  <a:gd name="connsiteX1" fmla="*/ 1036320 w 6179820"/>
                  <a:gd name="connsiteY1" fmla="*/ 0 h 396240"/>
                  <a:gd name="connsiteX2" fmla="*/ 2065020 w 6179820"/>
                  <a:gd name="connsiteY2" fmla="*/ 396240 h 396240"/>
                  <a:gd name="connsiteX3" fmla="*/ 3093720 w 6179820"/>
                  <a:gd name="connsiteY3" fmla="*/ 22860 h 396240"/>
                  <a:gd name="connsiteX4" fmla="*/ 4114800 w 6179820"/>
                  <a:gd name="connsiteY4" fmla="*/ 220980 h 396240"/>
                  <a:gd name="connsiteX5" fmla="*/ 5143500 w 6179820"/>
                  <a:gd name="connsiteY5" fmla="*/ 175260 h 396240"/>
                  <a:gd name="connsiteX6" fmla="*/ 6179820 w 6179820"/>
                  <a:gd name="connsiteY6" fmla="*/ 198120 h 39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9820" h="396240">
                    <a:moveTo>
                      <a:pt x="0" y="266700"/>
                    </a:moveTo>
                    <a:lnTo>
                      <a:pt x="1036320" y="0"/>
                    </a:lnTo>
                    <a:lnTo>
                      <a:pt x="2065020" y="396240"/>
                    </a:lnTo>
                    <a:lnTo>
                      <a:pt x="3093720" y="22860"/>
                    </a:lnTo>
                    <a:lnTo>
                      <a:pt x="4114800" y="220980"/>
                    </a:lnTo>
                    <a:lnTo>
                      <a:pt x="5143500" y="175260"/>
                    </a:lnTo>
                    <a:lnTo>
                      <a:pt x="6179820" y="198120"/>
                    </a:lnTo>
                  </a:path>
                </a:pathLst>
              </a:custGeom>
              <a:ln w="38100">
                <a:solidFill>
                  <a:srgbClr val="007D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41" name="グループ化 640"/>
              <p:cNvGrpSpPr/>
              <p:nvPr/>
            </p:nvGrpSpPr>
            <p:grpSpPr>
              <a:xfrm>
                <a:off x="1832178" y="2828091"/>
                <a:ext cx="6280618" cy="493762"/>
                <a:chOff x="1832178" y="1757662"/>
                <a:chExt cx="6280618" cy="493762"/>
              </a:xfrm>
            </p:grpSpPr>
            <p:sp>
              <p:nvSpPr>
                <p:cNvPr id="642" name="円/楕円 641"/>
                <p:cNvSpPr/>
                <p:nvPr/>
              </p:nvSpPr>
              <p:spPr>
                <a:xfrm>
                  <a:off x="8004796" y="1955305"/>
                  <a:ext cx="108000" cy="108000"/>
                </a:xfrm>
                <a:prstGeom prst="ellipse">
                  <a:avLst/>
                </a:prstGeom>
                <a:solidFill>
                  <a:srgbClr val="007D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円/楕円 642"/>
                <p:cNvSpPr/>
                <p:nvPr/>
              </p:nvSpPr>
              <p:spPr>
                <a:xfrm>
                  <a:off x="6976028" y="1926730"/>
                  <a:ext cx="108000" cy="108000"/>
                </a:xfrm>
                <a:prstGeom prst="ellipse">
                  <a:avLst/>
                </a:prstGeom>
                <a:solidFill>
                  <a:srgbClr val="007D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円/楕円 643"/>
                <p:cNvSpPr/>
                <p:nvPr/>
              </p:nvSpPr>
              <p:spPr>
                <a:xfrm>
                  <a:off x="5947258" y="1971974"/>
                  <a:ext cx="108000" cy="108000"/>
                </a:xfrm>
                <a:prstGeom prst="ellipse">
                  <a:avLst/>
                </a:prstGeom>
                <a:solidFill>
                  <a:srgbClr val="007D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円/楕円 644"/>
                <p:cNvSpPr/>
                <p:nvPr/>
              </p:nvSpPr>
              <p:spPr>
                <a:xfrm>
                  <a:off x="4918488" y="1779093"/>
                  <a:ext cx="108000" cy="108000"/>
                </a:xfrm>
                <a:prstGeom prst="ellipse">
                  <a:avLst/>
                </a:prstGeom>
                <a:solidFill>
                  <a:srgbClr val="007D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6" name="円/楕円 645"/>
                <p:cNvSpPr/>
                <p:nvPr/>
              </p:nvSpPr>
              <p:spPr>
                <a:xfrm>
                  <a:off x="3889718" y="2143424"/>
                  <a:ext cx="108000" cy="108000"/>
                </a:xfrm>
                <a:prstGeom prst="ellipse">
                  <a:avLst/>
                </a:prstGeom>
                <a:solidFill>
                  <a:srgbClr val="007D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円/楕円 646"/>
                <p:cNvSpPr/>
                <p:nvPr/>
              </p:nvSpPr>
              <p:spPr>
                <a:xfrm>
                  <a:off x="2860948" y="1757662"/>
                  <a:ext cx="108000" cy="108000"/>
                </a:xfrm>
                <a:prstGeom prst="ellipse">
                  <a:avLst/>
                </a:prstGeom>
                <a:solidFill>
                  <a:srgbClr val="007D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円/楕円 647"/>
                <p:cNvSpPr/>
                <p:nvPr/>
              </p:nvSpPr>
              <p:spPr>
                <a:xfrm>
                  <a:off x="1832178" y="2026743"/>
                  <a:ext cx="108000" cy="108000"/>
                </a:xfrm>
                <a:prstGeom prst="ellipse">
                  <a:avLst/>
                </a:prstGeom>
                <a:solidFill>
                  <a:srgbClr val="007D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49" name="グループ化 648"/>
            <p:cNvGrpSpPr/>
            <p:nvPr/>
          </p:nvGrpSpPr>
          <p:grpSpPr>
            <a:xfrm>
              <a:off x="1874410" y="2729211"/>
              <a:ext cx="6280618" cy="641400"/>
              <a:chOff x="1729153" y="2729211"/>
              <a:chExt cx="6280618" cy="641400"/>
            </a:xfrm>
          </p:grpSpPr>
          <p:sp>
            <p:nvSpPr>
              <p:cNvPr id="650" name="フリーフォーム 649"/>
              <p:cNvSpPr/>
              <p:nvPr/>
            </p:nvSpPr>
            <p:spPr>
              <a:xfrm>
                <a:off x="1771650" y="2787650"/>
                <a:ext cx="6184900" cy="527050"/>
              </a:xfrm>
              <a:custGeom>
                <a:avLst/>
                <a:gdLst>
                  <a:gd name="connsiteX0" fmla="*/ 0 w 6184900"/>
                  <a:gd name="connsiteY0" fmla="*/ 355600 h 527050"/>
                  <a:gd name="connsiteX1" fmla="*/ 1041400 w 6184900"/>
                  <a:gd name="connsiteY1" fmla="*/ 0 h 527050"/>
                  <a:gd name="connsiteX2" fmla="*/ 2063750 w 6184900"/>
                  <a:gd name="connsiteY2" fmla="*/ 527050 h 527050"/>
                  <a:gd name="connsiteX3" fmla="*/ 3092450 w 6184900"/>
                  <a:gd name="connsiteY3" fmla="*/ 165100 h 527050"/>
                  <a:gd name="connsiteX4" fmla="*/ 4127500 w 6184900"/>
                  <a:gd name="connsiteY4" fmla="*/ 330200 h 527050"/>
                  <a:gd name="connsiteX5" fmla="*/ 5149850 w 6184900"/>
                  <a:gd name="connsiteY5" fmla="*/ 139700 h 527050"/>
                  <a:gd name="connsiteX6" fmla="*/ 6184900 w 6184900"/>
                  <a:gd name="connsiteY6" fmla="*/ 133350 h 527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84900" h="527050">
                    <a:moveTo>
                      <a:pt x="0" y="355600"/>
                    </a:moveTo>
                    <a:lnTo>
                      <a:pt x="1041400" y="0"/>
                    </a:lnTo>
                    <a:lnTo>
                      <a:pt x="2063750" y="527050"/>
                    </a:lnTo>
                    <a:lnTo>
                      <a:pt x="3092450" y="165100"/>
                    </a:lnTo>
                    <a:lnTo>
                      <a:pt x="4127500" y="330200"/>
                    </a:lnTo>
                    <a:lnTo>
                      <a:pt x="5149850" y="139700"/>
                    </a:lnTo>
                    <a:lnTo>
                      <a:pt x="6184900" y="133350"/>
                    </a:lnTo>
                  </a:path>
                </a:pathLst>
              </a:custGeom>
              <a:ln w="38100">
                <a:solidFill>
                  <a:srgbClr val="0000FF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1" name="グループ化 650"/>
              <p:cNvGrpSpPr/>
              <p:nvPr/>
            </p:nvGrpSpPr>
            <p:grpSpPr>
              <a:xfrm>
                <a:off x="1729153" y="2729211"/>
                <a:ext cx="6280618" cy="641400"/>
                <a:chOff x="1832178" y="1700511"/>
                <a:chExt cx="6280618" cy="641400"/>
              </a:xfrm>
              <a:solidFill>
                <a:srgbClr val="0000FF"/>
              </a:solidFill>
            </p:grpSpPr>
            <p:sp>
              <p:nvSpPr>
                <p:cNvPr id="652" name="円/楕円 483"/>
                <p:cNvSpPr/>
                <p:nvPr/>
              </p:nvSpPr>
              <p:spPr>
                <a:xfrm>
                  <a:off x="8004796" y="1833862"/>
                  <a:ext cx="108000" cy="108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円/楕円 484"/>
                <p:cNvSpPr/>
                <p:nvPr/>
              </p:nvSpPr>
              <p:spPr>
                <a:xfrm>
                  <a:off x="6976028" y="1850531"/>
                  <a:ext cx="108000" cy="108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円/楕円 485"/>
                <p:cNvSpPr/>
                <p:nvPr/>
              </p:nvSpPr>
              <p:spPr>
                <a:xfrm>
                  <a:off x="5947258" y="2041031"/>
                  <a:ext cx="108000" cy="108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円/楕円 486"/>
                <p:cNvSpPr/>
                <p:nvPr/>
              </p:nvSpPr>
              <p:spPr>
                <a:xfrm>
                  <a:off x="4918488" y="1871961"/>
                  <a:ext cx="108000" cy="108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円/楕円 487"/>
                <p:cNvSpPr/>
                <p:nvPr/>
              </p:nvSpPr>
              <p:spPr>
                <a:xfrm>
                  <a:off x="3889718" y="2233911"/>
                  <a:ext cx="108000" cy="108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円/楕円 488"/>
                <p:cNvSpPr/>
                <p:nvPr/>
              </p:nvSpPr>
              <p:spPr>
                <a:xfrm>
                  <a:off x="2860948" y="1700511"/>
                  <a:ext cx="108000" cy="108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8" name="円/楕円 489"/>
                <p:cNvSpPr/>
                <p:nvPr/>
              </p:nvSpPr>
              <p:spPr>
                <a:xfrm>
                  <a:off x="1832178" y="2055318"/>
                  <a:ext cx="108000" cy="108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59" name="グループ化 658"/>
            <p:cNvGrpSpPr/>
            <p:nvPr/>
          </p:nvGrpSpPr>
          <p:grpSpPr>
            <a:xfrm>
              <a:off x="1766460" y="2697598"/>
              <a:ext cx="6298618" cy="573675"/>
              <a:chOff x="1621203" y="2697598"/>
              <a:chExt cx="6298618" cy="573675"/>
            </a:xfrm>
          </p:grpSpPr>
          <p:sp>
            <p:nvSpPr>
              <p:cNvPr id="660" name="フリーフォーム 659"/>
              <p:cNvSpPr/>
              <p:nvPr/>
            </p:nvSpPr>
            <p:spPr>
              <a:xfrm>
                <a:off x="1676400" y="2758440"/>
                <a:ext cx="6187440" cy="457200"/>
              </a:xfrm>
              <a:custGeom>
                <a:avLst/>
                <a:gdLst>
                  <a:gd name="connsiteX0" fmla="*/ 0 w 6187440"/>
                  <a:gd name="connsiteY0" fmla="*/ 411480 h 457200"/>
                  <a:gd name="connsiteX1" fmla="*/ 1036320 w 6187440"/>
                  <a:gd name="connsiteY1" fmla="*/ 0 h 457200"/>
                  <a:gd name="connsiteX2" fmla="*/ 2057400 w 6187440"/>
                  <a:gd name="connsiteY2" fmla="*/ 457200 h 457200"/>
                  <a:gd name="connsiteX3" fmla="*/ 3101340 w 6187440"/>
                  <a:gd name="connsiteY3" fmla="*/ 114300 h 457200"/>
                  <a:gd name="connsiteX4" fmla="*/ 4114800 w 6187440"/>
                  <a:gd name="connsiteY4" fmla="*/ 449580 h 457200"/>
                  <a:gd name="connsiteX5" fmla="*/ 5143500 w 6187440"/>
                  <a:gd name="connsiteY5" fmla="*/ 312420 h 457200"/>
                  <a:gd name="connsiteX6" fmla="*/ 6187440 w 6187440"/>
                  <a:gd name="connsiteY6" fmla="*/ 304800 h 457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87440" h="457200">
                    <a:moveTo>
                      <a:pt x="0" y="411480"/>
                    </a:moveTo>
                    <a:lnTo>
                      <a:pt x="1036320" y="0"/>
                    </a:lnTo>
                    <a:lnTo>
                      <a:pt x="2057400" y="457200"/>
                    </a:lnTo>
                    <a:lnTo>
                      <a:pt x="3101340" y="114300"/>
                    </a:lnTo>
                    <a:lnTo>
                      <a:pt x="4114800" y="449580"/>
                    </a:lnTo>
                    <a:lnTo>
                      <a:pt x="5143500" y="312420"/>
                    </a:lnTo>
                    <a:lnTo>
                      <a:pt x="6187440" y="304800"/>
                    </a:lnTo>
                  </a:path>
                </a:pathLst>
              </a:cu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1" name="グループ化 660"/>
              <p:cNvGrpSpPr/>
              <p:nvPr/>
            </p:nvGrpSpPr>
            <p:grpSpPr>
              <a:xfrm>
                <a:off x="1621203" y="2697598"/>
                <a:ext cx="6298618" cy="573675"/>
                <a:chOff x="1411653" y="-780751"/>
                <a:chExt cx="6298618" cy="573675"/>
              </a:xfrm>
            </p:grpSpPr>
            <p:sp>
              <p:nvSpPr>
                <p:cNvPr id="662" name="円/楕円 483"/>
                <p:cNvSpPr/>
                <p:nvPr/>
              </p:nvSpPr>
              <p:spPr>
                <a:xfrm>
                  <a:off x="7584271" y="-478332"/>
                  <a:ext cx="126000" cy="126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円/楕円 484"/>
                <p:cNvSpPr/>
                <p:nvPr/>
              </p:nvSpPr>
              <p:spPr>
                <a:xfrm>
                  <a:off x="6555503" y="-478332"/>
                  <a:ext cx="126000" cy="126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円/楕円 485"/>
                <p:cNvSpPr/>
                <p:nvPr/>
              </p:nvSpPr>
              <p:spPr>
                <a:xfrm>
                  <a:off x="5526733" y="-333076"/>
                  <a:ext cx="126000" cy="126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円/楕円 486"/>
                <p:cNvSpPr/>
                <p:nvPr/>
              </p:nvSpPr>
              <p:spPr>
                <a:xfrm>
                  <a:off x="4497963" y="-671213"/>
                  <a:ext cx="126000" cy="126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6" name="円/楕円 487"/>
                <p:cNvSpPr/>
                <p:nvPr/>
              </p:nvSpPr>
              <p:spPr>
                <a:xfrm>
                  <a:off x="3469193" y="-333076"/>
                  <a:ext cx="126000" cy="126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円/楕円 488"/>
                <p:cNvSpPr/>
                <p:nvPr/>
              </p:nvSpPr>
              <p:spPr>
                <a:xfrm>
                  <a:off x="2440423" y="-780751"/>
                  <a:ext cx="126000" cy="126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8" name="円/楕円 489"/>
                <p:cNvSpPr/>
                <p:nvPr/>
              </p:nvSpPr>
              <p:spPr>
                <a:xfrm>
                  <a:off x="1411653" y="-368794"/>
                  <a:ext cx="126000" cy="126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cxnSp>
          <p:nvCxnSpPr>
            <p:cNvPr id="265" name="直線コネクタ 181"/>
            <p:cNvCxnSpPr/>
            <p:nvPr/>
          </p:nvCxnSpPr>
          <p:spPr>
            <a:xfrm>
              <a:off x="1404456" y="4757259"/>
              <a:ext cx="7272000" cy="0"/>
            </a:xfrm>
            <a:prstGeom prst="line">
              <a:avLst/>
            </a:prstGeom>
            <a:ln w="19050" cap="rnd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テキスト ボックス 315"/>
            <p:cNvSpPr txBox="1"/>
            <p:nvPr/>
          </p:nvSpPr>
          <p:spPr>
            <a:xfrm>
              <a:off x="7880367" y="4829267"/>
              <a:ext cx="545022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Before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bedtime</a:t>
              </a:r>
              <a:endParaRPr kumimoji="1" lang="ja-JP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7" name="Line 43"/>
            <p:cNvSpPr>
              <a:spLocks noChangeShapeType="1"/>
            </p:cNvSpPr>
            <p:nvPr/>
          </p:nvSpPr>
          <p:spPr bwMode="auto">
            <a:xfrm>
              <a:off x="1979964" y="4757259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5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8" name="Line 47"/>
            <p:cNvSpPr>
              <a:spLocks noChangeShapeType="1"/>
            </p:cNvSpPr>
            <p:nvPr/>
          </p:nvSpPr>
          <p:spPr bwMode="auto">
            <a:xfrm>
              <a:off x="8155503" y="4757259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5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9" name="テキスト ボックス 315"/>
            <p:cNvSpPr txBox="1"/>
            <p:nvPr/>
          </p:nvSpPr>
          <p:spPr>
            <a:xfrm>
              <a:off x="4679955" y="5424009"/>
              <a:ext cx="710837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Time point</a:t>
              </a:r>
              <a:endParaRPr kumimoji="1" lang="ja-JP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3" name="テキスト ボックス 315"/>
            <p:cNvSpPr txBox="1"/>
            <p:nvPr/>
          </p:nvSpPr>
          <p:spPr>
            <a:xfrm>
              <a:off x="5868156" y="4829267"/>
              <a:ext cx="452047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Before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dinner</a:t>
              </a:r>
              <a:endParaRPr kumimoji="1" lang="ja-JP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4" name="Line 47"/>
            <p:cNvSpPr>
              <a:spLocks noChangeShapeType="1"/>
            </p:cNvSpPr>
            <p:nvPr/>
          </p:nvSpPr>
          <p:spPr bwMode="auto">
            <a:xfrm>
              <a:off x="6096988" y="4757259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5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5" name="テキスト ボックス 315"/>
            <p:cNvSpPr txBox="1"/>
            <p:nvPr/>
          </p:nvSpPr>
          <p:spPr>
            <a:xfrm>
              <a:off x="4672097" y="4829267"/>
              <a:ext cx="785472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hour after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 start of 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lunch</a:t>
              </a:r>
              <a:endParaRPr kumimoji="1" lang="ja-JP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6" name="Line 47"/>
            <p:cNvSpPr>
              <a:spLocks noChangeShapeType="1"/>
            </p:cNvSpPr>
            <p:nvPr/>
          </p:nvSpPr>
          <p:spPr bwMode="auto">
            <a:xfrm>
              <a:off x="5067732" y="4757259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5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7" name="テキスト ボックス 315"/>
            <p:cNvSpPr txBox="1"/>
            <p:nvPr/>
          </p:nvSpPr>
          <p:spPr>
            <a:xfrm>
              <a:off x="3605079" y="4829267"/>
              <a:ext cx="8608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Before lunch</a:t>
              </a:r>
              <a:endParaRPr kumimoji="1" lang="ja-JP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8" name="Line 47"/>
            <p:cNvSpPr>
              <a:spLocks noChangeShapeType="1"/>
            </p:cNvSpPr>
            <p:nvPr/>
          </p:nvSpPr>
          <p:spPr bwMode="auto">
            <a:xfrm>
              <a:off x="4038476" y="4757259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5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9" name="テキスト ボックス 315"/>
            <p:cNvSpPr txBox="1"/>
            <p:nvPr/>
          </p:nvSpPr>
          <p:spPr>
            <a:xfrm>
              <a:off x="2613403" y="4829267"/>
              <a:ext cx="785472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hour after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 start of 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breakfast</a:t>
              </a:r>
              <a:endParaRPr kumimoji="1" lang="ja-JP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0" name="Line 47"/>
            <p:cNvSpPr>
              <a:spLocks noChangeShapeType="1"/>
            </p:cNvSpPr>
            <p:nvPr/>
          </p:nvSpPr>
          <p:spPr bwMode="auto">
            <a:xfrm>
              <a:off x="3009220" y="4757259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5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1" name="テキスト ボックス 315"/>
            <p:cNvSpPr txBox="1"/>
            <p:nvPr/>
          </p:nvSpPr>
          <p:spPr>
            <a:xfrm>
              <a:off x="6730792" y="4829267"/>
              <a:ext cx="785472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hour after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 start of 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dinner</a:t>
              </a:r>
              <a:endParaRPr kumimoji="1" lang="ja-JP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2" name="Line 47"/>
            <p:cNvSpPr>
              <a:spLocks noChangeShapeType="1"/>
            </p:cNvSpPr>
            <p:nvPr/>
          </p:nvSpPr>
          <p:spPr bwMode="auto">
            <a:xfrm>
              <a:off x="7126244" y="4757259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5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3" name="テキスト ボックス 313"/>
            <p:cNvSpPr txBox="1"/>
            <p:nvPr/>
          </p:nvSpPr>
          <p:spPr>
            <a:xfrm>
              <a:off x="1661001" y="4829267"/>
              <a:ext cx="631583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Before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breakfast</a:t>
              </a:r>
              <a:endParaRPr kumimoji="1" lang="ja-JP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4" name="直線コネクタ 182"/>
            <p:cNvCxnSpPr/>
            <p:nvPr/>
          </p:nvCxnSpPr>
          <p:spPr>
            <a:xfrm>
              <a:off x="1404456" y="1269459"/>
              <a:ext cx="0" cy="3487448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5" name="テキスト ボックス 250"/>
            <p:cNvSpPr txBox="1"/>
            <p:nvPr/>
          </p:nvSpPr>
          <p:spPr>
            <a:xfrm rot="16200000">
              <a:off x="63339" y="2920850"/>
              <a:ext cx="1534074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>
              <a:defPPr>
                <a:defRPr lang="en-US"/>
              </a:defPPr>
              <a:lvl1pPr marL="0" algn="ctr" defTabSz="2591867" eaLnBrk="1" fontAlgn="auto" latinLnBrk="0" hangingPunct="1">
                <a:spcBef>
                  <a:spcPts val="0"/>
                </a:spcBef>
                <a:spcAft>
                  <a:spcPts val="0"/>
                </a:spcAft>
                <a:defRPr kumimoji="1" sz="12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 marL="1295933" defTabSz="2591867" eaLnBrk="1" latinLnBrk="0" hangingPunct="1">
                <a:defRPr kumimoji="1" sz="5102">
                  <a:latin typeface="+mn-lt"/>
                  <a:ea typeface="+mn-ea"/>
                </a:defRPr>
              </a:lvl2pPr>
              <a:lvl3pPr marL="2591867" defTabSz="2591867" eaLnBrk="1" latinLnBrk="0" hangingPunct="1">
                <a:defRPr kumimoji="1" sz="5102">
                  <a:latin typeface="+mn-lt"/>
                  <a:ea typeface="+mn-ea"/>
                </a:defRPr>
              </a:lvl3pPr>
              <a:lvl4pPr marL="3887800" defTabSz="2591867" eaLnBrk="1" latinLnBrk="0" hangingPunct="1">
                <a:defRPr kumimoji="1" sz="5102">
                  <a:latin typeface="+mn-lt"/>
                  <a:ea typeface="+mn-ea"/>
                </a:defRPr>
              </a:lvl4pPr>
              <a:lvl5pPr marL="5183734" defTabSz="2591867" eaLnBrk="1" latinLnBrk="0" hangingPunct="1">
                <a:defRPr kumimoji="1" sz="5102">
                  <a:latin typeface="+mn-lt"/>
                  <a:ea typeface="+mn-ea"/>
                </a:defRPr>
              </a:lvl5pPr>
              <a:lvl6pPr marL="6479667" defTabSz="2591867">
                <a:defRPr kumimoji="1" sz="5102">
                  <a:latin typeface="+mn-lt"/>
                  <a:ea typeface="+mn-ea"/>
                </a:defRPr>
              </a:lvl6pPr>
              <a:lvl7pPr marL="7775600" defTabSz="2591867">
                <a:defRPr kumimoji="1" sz="5102">
                  <a:latin typeface="+mn-lt"/>
                  <a:ea typeface="+mn-ea"/>
                </a:defRPr>
              </a:lvl7pPr>
              <a:lvl8pPr marL="9071534" defTabSz="2591867">
                <a:defRPr kumimoji="1" sz="5102">
                  <a:latin typeface="+mn-lt"/>
                  <a:ea typeface="+mn-ea"/>
                </a:defRPr>
              </a:lvl8pPr>
              <a:lvl9pPr marL="10367467" defTabSz="2591867">
                <a:defRPr kumimoji="1" sz="5102">
                  <a:latin typeface="+mn-lt"/>
                  <a:ea typeface="+mn-ea"/>
                </a:defRPr>
              </a:lvl9pPr>
            </a:lstStyle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Blood glucose (mg/dL)</a:t>
              </a:r>
            </a:p>
          </p:txBody>
        </p:sp>
        <p:cxnSp>
          <p:nvCxnSpPr>
            <p:cNvPr id="286" name="直線コネクタ 182"/>
            <p:cNvCxnSpPr/>
            <p:nvPr/>
          </p:nvCxnSpPr>
          <p:spPr>
            <a:xfrm>
              <a:off x="1404456" y="1269459"/>
              <a:ext cx="0" cy="3487448"/>
            </a:xfrm>
            <a:prstGeom prst="line">
              <a:avLst/>
            </a:prstGeom>
            <a:ln w="19050" cap="rnd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7" name="テキスト ボックス 205"/>
            <p:cNvSpPr txBox="1"/>
            <p:nvPr/>
          </p:nvSpPr>
          <p:spPr>
            <a:xfrm>
              <a:off x="1211724" y="4549479"/>
              <a:ext cx="84960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en-US"/>
              </a:defPPr>
              <a:lvl1pPr marL="0" algn="r" defTabSz="2591867" eaLnBrk="1" fontAlgn="auto" latinLnBrk="0" hangingPunct="1">
                <a:spcBef>
                  <a:spcPts val="0"/>
                </a:spcBef>
                <a:spcAft>
                  <a:spcPts val="0"/>
                </a:spcAft>
                <a:defRPr kumimoji="1" sz="12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 marL="1295933" defTabSz="2591867" eaLnBrk="1" latinLnBrk="0" hangingPunct="1">
                <a:defRPr kumimoji="1" sz="5102">
                  <a:latin typeface="+mn-lt"/>
                  <a:ea typeface="+mn-ea"/>
                </a:defRPr>
              </a:lvl2pPr>
              <a:lvl3pPr marL="2591867" defTabSz="2591867" eaLnBrk="1" latinLnBrk="0" hangingPunct="1">
                <a:defRPr kumimoji="1" sz="5102">
                  <a:latin typeface="+mn-lt"/>
                  <a:ea typeface="+mn-ea"/>
                </a:defRPr>
              </a:lvl3pPr>
              <a:lvl4pPr marL="3887800" defTabSz="2591867" eaLnBrk="1" latinLnBrk="0" hangingPunct="1">
                <a:defRPr kumimoji="1" sz="5102">
                  <a:latin typeface="+mn-lt"/>
                  <a:ea typeface="+mn-ea"/>
                </a:defRPr>
              </a:lvl4pPr>
              <a:lvl5pPr marL="5183734" defTabSz="2591867" eaLnBrk="1" latinLnBrk="0" hangingPunct="1">
                <a:defRPr kumimoji="1" sz="5102">
                  <a:latin typeface="+mn-lt"/>
                  <a:ea typeface="+mn-ea"/>
                </a:defRPr>
              </a:lvl5pPr>
              <a:lvl6pPr marL="6479667" defTabSz="2591867">
                <a:defRPr kumimoji="1" sz="5102">
                  <a:latin typeface="+mn-lt"/>
                  <a:ea typeface="+mn-ea"/>
                </a:defRPr>
              </a:lvl6pPr>
              <a:lvl7pPr marL="7775600" defTabSz="2591867">
                <a:defRPr kumimoji="1" sz="5102">
                  <a:latin typeface="+mn-lt"/>
                  <a:ea typeface="+mn-ea"/>
                </a:defRPr>
              </a:lvl7pPr>
              <a:lvl8pPr marL="9071534" defTabSz="2591867">
                <a:defRPr kumimoji="1" sz="5102">
                  <a:latin typeface="+mn-lt"/>
                  <a:ea typeface="+mn-ea"/>
                </a:defRPr>
              </a:lvl8pPr>
              <a:lvl9pPr marL="10367467" defTabSz="2591867">
                <a:defRPr kumimoji="1" sz="5102">
                  <a:latin typeface="+mn-lt"/>
                  <a:ea typeface="+mn-ea"/>
                </a:defRPr>
              </a:lvl9pPr>
            </a:lstStyle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9" name="テキスト ボックス 206"/>
            <p:cNvSpPr txBox="1"/>
            <p:nvPr/>
          </p:nvSpPr>
          <p:spPr>
            <a:xfrm>
              <a:off x="1041806" y="1171476"/>
              <a:ext cx="254878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en-US"/>
              </a:defPPr>
              <a:lvl1pPr marL="0" algn="r" defTabSz="2591867" eaLnBrk="1" fontAlgn="auto" latinLnBrk="0" hangingPunct="1">
                <a:spcBef>
                  <a:spcPts val="0"/>
                </a:spcBef>
                <a:spcAft>
                  <a:spcPts val="0"/>
                </a:spcAft>
                <a:defRPr kumimoji="1" sz="12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 marL="1295933" defTabSz="2591867" eaLnBrk="1" latinLnBrk="0" hangingPunct="1">
                <a:defRPr kumimoji="1" sz="5102">
                  <a:latin typeface="+mn-lt"/>
                  <a:ea typeface="+mn-ea"/>
                </a:defRPr>
              </a:lvl2pPr>
              <a:lvl3pPr marL="2591867" defTabSz="2591867" eaLnBrk="1" latinLnBrk="0" hangingPunct="1">
                <a:defRPr kumimoji="1" sz="5102">
                  <a:latin typeface="+mn-lt"/>
                  <a:ea typeface="+mn-ea"/>
                </a:defRPr>
              </a:lvl3pPr>
              <a:lvl4pPr marL="3887800" defTabSz="2591867" eaLnBrk="1" latinLnBrk="0" hangingPunct="1">
                <a:defRPr kumimoji="1" sz="5102">
                  <a:latin typeface="+mn-lt"/>
                  <a:ea typeface="+mn-ea"/>
                </a:defRPr>
              </a:lvl4pPr>
              <a:lvl5pPr marL="5183734" defTabSz="2591867" eaLnBrk="1" latinLnBrk="0" hangingPunct="1">
                <a:defRPr kumimoji="1" sz="5102">
                  <a:latin typeface="+mn-lt"/>
                  <a:ea typeface="+mn-ea"/>
                </a:defRPr>
              </a:lvl5pPr>
              <a:lvl6pPr marL="6479667" defTabSz="2591867">
                <a:defRPr kumimoji="1" sz="5102">
                  <a:latin typeface="+mn-lt"/>
                  <a:ea typeface="+mn-ea"/>
                </a:defRPr>
              </a:lvl6pPr>
              <a:lvl7pPr marL="7775600" defTabSz="2591867">
                <a:defRPr kumimoji="1" sz="5102">
                  <a:latin typeface="+mn-lt"/>
                  <a:ea typeface="+mn-ea"/>
                </a:defRPr>
              </a:lvl7pPr>
              <a:lvl8pPr marL="9071534" defTabSz="2591867">
                <a:defRPr kumimoji="1" sz="5102">
                  <a:latin typeface="+mn-lt"/>
                  <a:ea typeface="+mn-ea"/>
                </a:defRPr>
              </a:lvl8pPr>
              <a:lvl9pPr marL="10367467" defTabSz="2591867">
                <a:defRPr kumimoji="1" sz="5102">
                  <a:latin typeface="+mn-lt"/>
                  <a:ea typeface="+mn-ea"/>
                </a:defRPr>
              </a:lvl9pPr>
            </a:lstStyle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400</a:t>
              </a:r>
              <a:endParaRPr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0" name="テキスト ボックス 204"/>
            <p:cNvSpPr txBox="1"/>
            <p:nvPr/>
          </p:nvSpPr>
          <p:spPr>
            <a:xfrm>
              <a:off x="1041806" y="2015977"/>
              <a:ext cx="254878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en-US"/>
              </a:defPPr>
              <a:lvl1pPr marL="0" algn="r" defTabSz="2591867" eaLnBrk="1" fontAlgn="auto" latinLnBrk="0" hangingPunct="1">
                <a:spcBef>
                  <a:spcPts val="0"/>
                </a:spcBef>
                <a:spcAft>
                  <a:spcPts val="0"/>
                </a:spcAft>
                <a:defRPr kumimoji="1" sz="12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 marL="1295933" defTabSz="2591867" eaLnBrk="1" latinLnBrk="0" hangingPunct="1">
                <a:defRPr kumimoji="1" sz="5102">
                  <a:latin typeface="+mn-lt"/>
                  <a:ea typeface="+mn-ea"/>
                </a:defRPr>
              </a:lvl2pPr>
              <a:lvl3pPr marL="2591867" defTabSz="2591867" eaLnBrk="1" latinLnBrk="0" hangingPunct="1">
                <a:defRPr kumimoji="1" sz="5102">
                  <a:latin typeface="+mn-lt"/>
                  <a:ea typeface="+mn-ea"/>
                </a:defRPr>
              </a:lvl3pPr>
              <a:lvl4pPr marL="3887800" defTabSz="2591867" eaLnBrk="1" latinLnBrk="0" hangingPunct="1">
                <a:defRPr kumimoji="1" sz="5102">
                  <a:latin typeface="+mn-lt"/>
                  <a:ea typeface="+mn-ea"/>
                </a:defRPr>
              </a:lvl4pPr>
              <a:lvl5pPr marL="5183734" defTabSz="2591867" eaLnBrk="1" latinLnBrk="0" hangingPunct="1">
                <a:defRPr kumimoji="1" sz="5102">
                  <a:latin typeface="+mn-lt"/>
                  <a:ea typeface="+mn-ea"/>
                </a:defRPr>
              </a:lvl5pPr>
              <a:lvl6pPr marL="6479667" defTabSz="2591867">
                <a:defRPr kumimoji="1" sz="5102">
                  <a:latin typeface="+mn-lt"/>
                  <a:ea typeface="+mn-ea"/>
                </a:defRPr>
              </a:lvl6pPr>
              <a:lvl7pPr marL="7775600" defTabSz="2591867">
                <a:defRPr kumimoji="1" sz="5102">
                  <a:latin typeface="+mn-lt"/>
                  <a:ea typeface="+mn-ea"/>
                </a:defRPr>
              </a:lvl7pPr>
              <a:lvl8pPr marL="9071534" defTabSz="2591867">
                <a:defRPr kumimoji="1" sz="5102">
                  <a:latin typeface="+mn-lt"/>
                  <a:ea typeface="+mn-ea"/>
                </a:defRPr>
              </a:lvl8pPr>
              <a:lvl9pPr marL="10367467" defTabSz="2591867">
                <a:defRPr kumimoji="1" sz="5102">
                  <a:latin typeface="+mn-lt"/>
                  <a:ea typeface="+mn-ea"/>
                </a:defRPr>
              </a:lvl9pPr>
            </a:lstStyle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300</a:t>
              </a:r>
              <a:endParaRPr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1" name="Line 22"/>
            <p:cNvSpPr>
              <a:spLocks noChangeShapeType="1"/>
            </p:cNvSpPr>
            <p:nvPr/>
          </p:nvSpPr>
          <p:spPr bwMode="auto">
            <a:xfrm>
              <a:off x="1332456" y="1269459"/>
              <a:ext cx="720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2" name="Line 22"/>
            <p:cNvSpPr>
              <a:spLocks noChangeShapeType="1"/>
            </p:cNvSpPr>
            <p:nvPr/>
          </p:nvSpPr>
          <p:spPr bwMode="auto">
            <a:xfrm>
              <a:off x="1332456" y="2113229"/>
              <a:ext cx="720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3" name="Line 22"/>
            <p:cNvSpPr>
              <a:spLocks noChangeShapeType="1"/>
            </p:cNvSpPr>
            <p:nvPr/>
          </p:nvSpPr>
          <p:spPr bwMode="auto">
            <a:xfrm>
              <a:off x="1332456" y="4644538"/>
              <a:ext cx="720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4" name="テキスト ボックス 204"/>
            <p:cNvSpPr txBox="1"/>
            <p:nvPr/>
          </p:nvSpPr>
          <p:spPr>
            <a:xfrm>
              <a:off x="1041806" y="2860478"/>
              <a:ext cx="254878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en-US"/>
              </a:defPPr>
              <a:lvl1pPr marL="0" algn="r" defTabSz="2591867" eaLnBrk="1" fontAlgn="auto" latinLnBrk="0" hangingPunct="1">
                <a:spcBef>
                  <a:spcPts val="0"/>
                </a:spcBef>
                <a:spcAft>
                  <a:spcPts val="0"/>
                </a:spcAft>
                <a:defRPr kumimoji="1" sz="12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 marL="1295933" defTabSz="2591867" eaLnBrk="1" latinLnBrk="0" hangingPunct="1">
                <a:defRPr kumimoji="1" sz="5102">
                  <a:latin typeface="+mn-lt"/>
                  <a:ea typeface="+mn-ea"/>
                </a:defRPr>
              </a:lvl2pPr>
              <a:lvl3pPr marL="2591867" defTabSz="2591867" eaLnBrk="1" latinLnBrk="0" hangingPunct="1">
                <a:defRPr kumimoji="1" sz="5102">
                  <a:latin typeface="+mn-lt"/>
                  <a:ea typeface="+mn-ea"/>
                </a:defRPr>
              </a:lvl3pPr>
              <a:lvl4pPr marL="3887800" defTabSz="2591867" eaLnBrk="1" latinLnBrk="0" hangingPunct="1">
                <a:defRPr kumimoji="1" sz="5102">
                  <a:latin typeface="+mn-lt"/>
                  <a:ea typeface="+mn-ea"/>
                </a:defRPr>
              </a:lvl4pPr>
              <a:lvl5pPr marL="5183734" defTabSz="2591867" eaLnBrk="1" latinLnBrk="0" hangingPunct="1">
                <a:defRPr kumimoji="1" sz="5102">
                  <a:latin typeface="+mn-lt"/>
                  <a:ea typeface="+mn-ea"/>
                </a:defRPr>
              </a:lvl5pPr>
              <a:lvl6pPr marL="6479667" defTabSz="2591867">
                <a:defRPr kumimoji="1" sz="5102">
                  <a:latin typeface="+mn-lt"/>
                  <a:ea typeface="+mn-ea"/>
                </a:defRPr>
              </a:lvl6pPr>
              <a:lvl7pPr marL="7775600" defTabSz="2591867">
                <a:defRPr kumimoji="1" sz="5102">
                  <a:latin typeface="+mn-lt"/>
                  <a:ea typeface="+mn-ea"/>
                </a:defRPr>
              </a:lvl7pPr>
              <a:lvl8pPr marL="9071534" defTabSz="2591867">
                <a:defRPr kumimoji="1" sz="5102">
                  <a:latin typeface="+mn-lt"/>
                  <a:ea typeface="+mn-ea"/>
                </a:defRPr>
              </a:lvl8pPr>
              <a:lvl9pPr marL="10367467" defTabSz="2591867">
                <a:defRPr kumimoji="1" sz="5102">
                  <a:latin typeface="+mn-lt"/>
                  <a:ea typeface="+mn-ea"/>
                </a:defRPr>
              </a:lvl9pPr>
            </a:lstStyle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endParaRPr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5" name="Line 22"/>
            <p:cNvSpPr>
              <a:spLocks noChangeShapeType="1"/>
            </p:cNvSpPr>
            <p:nvPr/>
          </p:nvSpPr>
          <p:spPr bwMode="auto">
            <a:xfrm>
              <a:off x="1332456" y="2956999"/>
              <a:ext cx="720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6" name="テキスト ボックス 204"/>
            <p:cNvSpPr txBox="1"/>
            <p:nvPr/>
          </p:nvSpPr>
          <p:spPr>
            <a:xfrm>
              <a:off x="1041806" y="3704979"/>
              <a:ext cx="254878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en-US"/>
              </a:defPPr>
              <a:lvl1pPr marL="0" algn="r" defTabSz="2591867" eaLnBrk="1" fontAlgn="auto" latinLnBrk="0" hangingPunct="1">
                <a:spcBef>
                  <a:spcPts val="0"/>
                </a:spcBef>
                <a:spcAft>
                  <a:spcPts val="0"/>
                </a:spcAft>
                <a:defRPr kumimoji="1" sz="12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 marL="1295933" defTabSz="2591867" eaLnBrk="1" latinLnBrk="0" hangingPunct="1">
                <a:defRPr kumimoji="1" sz="5102">
                  <a:latin typeface="+mn-lt"/>
                  <a:ea typeface="+mn-ea"/>
                </a:defRPr>
              </a:lvl2pPr>
              <a:lvl3pPr marL="2591867" defTabSz="2591867" eaLnBrk="1" latinLnBrk="0" hangingPunct="1">
                <a:defRPr kumimoji="1" sz="5102">
                  <a:latin typeface="+mn-lt"/>
                  <a:ea typeface="+mn-ea"/>
                </a:defRPr>
              </a:lvl3pPr>
              <a:lvl4pPr marL="3887800" defTabSz="2591867" eaLnBrk="1" latinLnBrk="0" hangingPunct="1">
                <a:defRPr kumimoji="1" sz="5102">
                  <a:latin typeface="+mn-lt"/>
                  <a:ea typeface="+mn-ea"/>
                </a:defRPr>
              </a:lvl4pPr>
              <a:lvl5pPr marL="5183734" defTabSz="2591867" eaLnBrk="1" latinLnBrk="0" hangingPunct="1">
                <a:defRPr kumimoji="1" sz="5102">
                  <a:latin typeface="+mn-lt"/>
                  <a:ea typeface="+mn-ea"/>
                </a:defRPr>
              </a:lvl5pPr>
              <a:lvl6pPr marL="6479667" defTabSz="2591867">
                <a:defRPr kumimoji="1" sz="5102">
                  <a:latin typeface="+mn-lt"/>
                  <a:ea typeface="+mn-ea"/>
                </a:defRPr>
              </a:lvl6pPr>
              <a:lvl7pPr marL="7775600" defTabSz="2591867">
                <a:defRPr kumimoji="1" sz="5102">
                  <a:latin typeface="+mn-lt"/>
                  <a:ea typeface="+mn-ea"/>
                </a:defRPr>
              </a:lvl7pPr>
              <a:lvl8pPr marL="9071534" defTabSz="2591867">
                <a:defRPr kumimoji="1" sz="5102">
                  <a:latin typeface="+mn-lt"/>
                  <a:ea typeface="+mn-ea"/>
                </a:defRPr>
              </a:lvl8pPr>
              <a:lvl9pPr marL="10367467" defTabSz="2591867">
                <a:defRPr kumimoji="1" sz="5102">
                  <a:latin typeface="+mn-lt"/>
                  <a:ea typeface="+mn-ea"/>
                </a:defRPr>
              </a:lvl9pPr>
            </a:lstStyle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" name="Line 22"/>
            <p:cNvSpPr>
              <a:spLocks noChangeShapeType="1"/>
            </p:cNvSpPr>
            <p:nvPr/>
          </p:nvSpPr>
          <p:spPr bwMode="auto">
            <a:xfrm>
              <a:off x="1332456" y="3800769"/>
              <a:ext cx="720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5762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291"/>
          <p:cNvSpPr txBox="1"/>
          <p:nvPr/>
        </p:nvSpPr>
        <p:spPr>
          <a:xfrm>
            <a:off x="1483850" y="5645456"/>
            <a:ext cx="1189428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r>
              <a:rPr kumimoji="1" lang="en-US" altLang="ja-JP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patients</a:t>
            </a:r>
            <a:endParaRPr kumimoji="1" lang="ja-JP" altLang="en-US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49122" y="708957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</a:p>
        </p:txBody>
      </p:sp>
      <p:sp>
        <p:nvSpPr>
          <p:cNvPr id="203" name="テキスト ボックス 291"/>
          <p:cNvSpPr txBox="1"/>
          <p:nvPr/>
        </p:nvSpPr>
        <p:spPr>
          <a:xfrm>
            <a:off x="608246" y="5860562"/>
            <a:ext cx="1083630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r"/>
            <a:r>
              <a:rPr kumimoji="1" lang="en-US" altLang="ja-JP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 of treatment</a:t>
            </a:r>
            <a:endParaRPr kumimoji="1" lang="ja-JP" altLang="en-US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4" name="テキスト ボックス 291"/>
          <p:cNvSpPr txBox="1"/>
          <p:nvPr/>
        </p:nvSpPr>
        <p:spPr>
          <a:xfrm>
            <a:off x="1135633" y="6032012"/>
            <a:ext cx="55624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r"/>
            <a:r>
              <a:rPr kumimoji="1" lang="en-US" altLang="ja-JP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12</a:t>
            </a:r>
            <a:endParaRPr kumimoji="1" lang="ja-JP" altLang="en-US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5" name="テキスト ボックス 313"/>
          <p:cNvSpPr txBox="1"/>
          <p:nvPr/>
        </p:nvSpPr>
        <p:spPr>
          <a:xfrm>
            <a:off x="1858968" y="586056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112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9" name="テキスト ボックス 291"/>
          <p:cNvSpPr txBox="1"/>
          <p:nvPr/>
        </p:nvSpPr>
        <p:spPr>
          <a:xfrm>
            <a:off x="1135633" y="6203462"/>
            <a:ext cx="556243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r"/>
            <a:r>
              <a:rPr kumimoji="1" lang="en-US" altLang="ja-JP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24</a:t>
            </a:r>
            <a:endParaRPr kumimoji="1" lang="ja-JP" altLang="en-US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0" name="テキスト ボックス 315"/>
          <p:cNvSpPr txBox="1"/>
          <p:nvPr/>
        </p:nvSpPr>
        <p:spPr>
          <a:xfrm>
            <a:off x="8035057" y="586056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115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1" name="テキスト ボックス 315"/>
          <p:cNvSpPr txBox="1"/>
          <p:nvPr/>
        </p:nvSpPr>
        <p:spPr>
          <a:xfrm>
            <a:off x="5976359" y="586056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114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テキスト ボックス 315"/>
          <p:cNvSpPr txBox="1"/>
          <p:nvPr/>
        </p:nvSpPr>
        <p:spPr>
          <a:xfrm>
            <a:off x="4947012" y="586056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109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テキスト ボックス 315"/>
          <p:cNvSpPr txBox="1"/>
          <p:nvPr/>
        </p:nvSpPr>
        <p:spPr>
          <a:xfrm>
            <a:off x="3917664" y="586056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114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テキスト ボックス 315"/>
          <p:cNvSpPr txBox="1"/>
          <p:nvPr/>
        </p:nvSpPr>
        <p:spPr>
          <a:xfrm>
            <a:off x="2888318" y="586056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9" name="テキスト ボックス 315"/>
          <p:cNvSpPr txBox="1"/>
          <p:nvPr/>
        </p:nvSpPr>
        <p:spPr>
          <a:xfrm>
            <a:off x="7005707" y="586056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1" name="テキスト ボックス 291"/>
          <p:cNvSpPr txBox="1"/>
          <p:nvPr/>
        </p:nvSpPr>
        <p:spPr>
          <a:xfrm>
            <a:off x="605040" y="6374912"/>
            <a:ext cx="1086836" cy="169277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r"/>
            <a:r>
              <a:rPr kumimoji="1" lang="en-US" altLang="ja-JP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of Treatment</a:t>
            </a:r>
            <a:endParaRPr kumimoji="1" lang="ja-JP" altLang="en-US" sz="11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2" name="テキスト ボックス 313"/>
          <p:cNvSpPr txBox="1"/>
          <p:nvPr/>
        </p:nvSpPr>
        <p:spPr>
          <a:xfrm>
            <a:off x="1858968" y="603201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3" name="テキスト ボックス 315"/>
          <p:cNvSpPr txBox="1"/>
          <p:nvPr/>
        </p:nvSpPr>
        <p:spPr>
          <a:xfrm>
            <a:off x="8035057" y="603201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4" name="テキスト ボックス 315"/>
          <p:cNvSpPr txBox="1"/>
          <p:nvPr/>
        </p:nvSpPr>
        <p:spPr>
          <a:xfrm>
            <a:off x="5976359" y="603201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114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5" name="テキスト ボックス 315"/>
          <p:cNvSpPr txBox="1"/>
          <p:nvPr/>
        </p:nvSpPr>
        <p:spPr>
          <a:xfrm>
            <a:off x="4947012" y="603201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6" name="テキスト ボックス 315"/>
          <p:cNvSpPr txBox="1"/>
          <p:nvPr/>
        </p:nvSpPr>
        <p:spPr>
          <a:xfrm>
            <a:off x="3917664" y="603201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7" name="テキスト ボックス 315"/>
          <p:cNvSpPr txBox="1"/>
          <p:nvPr/>
        </p:nvSpPr>
        <p:spPr>
          <a:xfrm>
            <a:off x="2888318" y="603201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8" name="テキスト ボックス 315"/>
          <p:cNvSpPr txBox="1"/>
          <p:nvPr/>
        </p:nvSpPr>
        <p:spPr>
          <a:xfrm>
            <a:off x="7005707" y="603201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9" name="テキスト ボックス 313"/>
          <p:cNvSpPr txBox="1"/>
          <p:nvPr/>
        </p:nvSpPr>
        <p:spPr>
          <a:xfrm>
            <a:off x="1858968" y="620346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0" name="テキスト ボックス 315"/>
          <p:cNvSpPr txBox="1"/>
          <p:nvPr/>
        </p:nvSpPr>
        <p:spPr>
          <a:xfrm>
            <a:off x="8035057" y="620346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112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1" name="テキスト ボックス 315"/>
          <p:cNvSpPr txBox="1"/>
          <p:nvPr/>
        </p:nvSpPr>
        <p:spPr>
          <a:xfrm>
            <a:off x="5976359" y="620346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2" name="テキスト ボックス 315"/>
          <p:cNvSpPr txBox="1"/>
          <p:nvPr/>
        </p:nvSpPr>
        <p:spPr>
          <a:xfrm>
            <a:off x="4947012" y="620346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112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3" name="テキスト ボックス 322"/>
          <p:cNvSpPr txBox="1"/>
          <p:nvPr/>
        </p:nvSpPr>
        <p:spPr>
          <a:xfrm>
            <a:off x="3917664" y="620346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112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4" name="テキスト ボックス 315"/>
          <p:cNvSpPr txBox="1"/>
          <p:nvPr/>
        </p:nvSpPr>
        <p:spPr>
          <a:xfrm>
            <a:off x="2888318" y="620346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5" name="テキスト ボックス 315"/>
          <p:cNvSpPr txBox="1"/>
          <p:nvPr/>
        </p:nvSpPr>
        <p:spPr>
          <a:xfrm>
            <a:off x="7005707" y="620346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111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6" name="テキスト ボックス 313"/>
          <p:cNvSpPr txBox="1"/>
          <p:nvPr/>
        </p:nvSpPr>
        <p:spPr>
          <a:xfrm>
            <a:off x="1858968" y="637491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112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7" name="テキスト ボックス 315"/>
          <p:cNvSpPr txBox="1"/>
          <p:nvPr/>
        </p:nvSpPr>
        <p:spPr>
          <a:xfrm>
            <a:off x="8035057" y="637491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8" name="テキスト ボックス 315"/>
          <p:cNvSpPr txBox="1"/>
          <p:nvPr/>
        </p:nvSpPr>
        <p:spPr>
          <a:xfrm>
            <a:off x="5976359" y="637491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114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9" name="テキスト ボックス 315"/>
          <p:cNvSpPr txBox="1"/>
          <p:nvPr/>
        </p:nvSpPr>
        <p:spPr>
          <a:xfrm>
            <a:off x="4947012" y="637491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0" name="テキスト ボックス 329"/>
          <p:cNvSpPr txBox="1"/>
          <p:nvPr/>
        </p:nvSpPr>
        <p:spPr>
          <a:xfrm>
            <a:off x="3917664" y="637491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113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1" name="テキスト ボックス 315"/>
          <p:cNvSpPr txBox="1"/>
          <p:nvPr/>
        </p:nvSpPr>
        <p:spPr>
          <a:xfrm>
            <a:off x="2888318" y="637491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112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2" name="テキスト ボックス 315"/>
          <p:cNvSpPr txBox="1"/>
          <p:nvPr/>
        </p:nvSpPr>
        <p:spPr>
          <a:xfrm>
            <a:off x="7005707" y="6374912"/>
            <a:ext cx="235642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en-US" altLang="ja-JP" sz="11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112</a:t>
            </a:r>
            <a:endParaRPr kumimoji="1" lang="ja-JP" altLang="en-US" sz="1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9" name="テキスト ボックス 258">
            <a:extLst>
              <a:ext uri="{FF2B5EF4-FFF2-40B4-BE49-F238E27FC236}">
                <a16:creationId xmlns:a16="http://schemas.microsoft.com/office/drawing/2014/main" id="{9FE217A2-61AE-4B27-A1CC-E97B3CA5D05E}"/>
              </a:ext>
            </a:extLst>
          </p:cNvPr>
          <p:cNvSpPr txBox="1"/>
          <p:nvPr/>
        </p:nvSpPr>
        <p:spPr>
          <a:xfrm>
            <a:off x="0" y="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62225" indent="-2562225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4. Time-course of seven-point self-monitored blood glucose: (A) placebo, (B) ipragliflozin 50 mg. Data are shown as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mean±standard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deviation.</a:t>
            </a:r>
          </a:p>
        </p:txBody>
      </p:sp>
      <p:grpSp>
        <p:nvGrpSpPr>
          <p:cNvPr id="2" name="グループ化 1"/>
          <p:cNvGrpSpPr/>
          <p:nvPr/>
        </p:nvGrpSpPr>
        <p:grpSpPr>
          <a:xfrm>
            <a:off x="738043" y="1171476"/>
            <a:ext cx="7938413" cy="4437199"/>
            <a:chOff x="738043" y="1171476"/>
            <a:chExt cx="7938413" cy="4437199"/>
          </a:xfrm>
        </p:grpSpPr>
        <p:cxnSp>
          <p:nvCxnSpPr>
            <p:cNvPr id="18" name="直線コネクタ 181"/>
            <p:cNvCxnSpPr/>
            <p:nvPr/>
          </p:nvCxnSpPr>
          <p:spPr>
            <a:xfrm>
              <a:off x="1404456" y="4757259"/>
              <a:ext cx="7272000" cy="0"/>
            </a:xfrm>
            <a:prstGeom prst="line">
              <a:avLst/>
            </a:prstGeom>
            <a:ln w="19050" cap="rnd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2"/>
            <p:cNvCxnSpPr/>
            <p:nvPr/>
          </p:nvCxnSpPr>
          <p:spPr>
            <a:xfrm>
              <a:off x="1404456" y="1269459"/>
              <a:ext cx="0" cy="3487448"/>
            </a:xfrm>
            <a:prstGeom prst="lin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315"/>
            <p:cNvSpPr txBox="1"/>
            <p:nvPr/>
          </p:nvSpPr>
          <p:spPr>
            <a:xfrm>
              <a:off x="7880367" y="4829267"/>
              <a:ext cx="545022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Before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bedtime</a:t>
              </a:r>
              <a:endParaRPr kumimoji="1" lang="ja-JP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Line 43"/>
            <p:cNvSpPr>
              <a:spLocks noChangeShapeType="1"/>
            </p:cNvSpPr>
            <p:nvPr/>
          </p:nvSpPr>
          <p:spPr bwMode="auto">
            <a:xfrm>
              <a:off x="1979964" y="4757259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5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Line 47"/>
            <p:cNvSpPr>
              <a:spLocks noChangeShapeType="1"/>
            </p:cNvSpPr>
            <p:nvPr/>
          </p:nvSpPr>
          <p:spPr bwMode="auto">
            <a:xfrm>
              <a:off x="8155503" y="4757259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5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テキスト ボックス 250"/>
            <p:cNvSpPr txBox="1"/>
            <p:nvPr/>
          </p:nvSpPr>
          <p:spPr>
            <a:xfrm rot="16200000">
              <a:off x="63339" y="2920850"/>
              <a:ext cx="1534074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0">
              <a:spAutoFit/>
            </a:bodyPr>
            <a:lstStyle>
              <a:defPPr>
                <a:defRPr lang="en-US"/>
              </a:defPPr>
              <a:lvl1pPr marL="0" algn="ctr" defTabSz="2591867" eaLnBrk="1" fontAlgn="auto" latinLnBrk="0" hangingPunct="1">
                <a:spcBef>
                  <a:spcPts val="0"/>
                </a:spcBef>
                <a:spcAft>
                  <a:spcPts val="0"/>
                </a:spcAft>
                <a:defRPr kumimoji="1" sz="12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 marL="1295933" defTabSz="2591867" eaLnBrk="1" latinLnBrk="0" hangingPunct="1">
                <a:defRPr kumimoji="1" sz="5102">
                  <a:latin typeface="+mn-lt"/>
                  <a:ea typeface="+mn-ea"/>
                </a:defRPr>
              </a:lvl2pPr>
              <a:lvl3pPr marL="2591867" defTabSz="2591867" eaLnBrk="1" latinLnBrk="0" hangingPunct="1">
                <a:defRPr kumimoji="1" sz="5102">
                  <a:latin typeface="+mn-lt"/>
                  <a:ea typeface="+mn-ea"/>
                </a:defRPr>
              </a:lvl3pPr>
              <a:lvl4pPr marL="3887800" defTabSz="2591867" eaLnBrk="1" latinLnBrk="0" hangingPunct="1">
                <a:defRPr kumimoji="1" sz="5102">
                  <a:latin typeface="+mn-lt"/>
                  <a:ea typeface="+mn-ea"/>
                </a:defRPr>
              </a:lvl4pPr>
              <a:lvl5pPr marL="5183734" defTabSz="2591867" eaLnBrk="1" latinLnBrk="0" hangingPunct="1">
                <a:defRPr kumimoji="1" sz="5102">
                  <a:latin typeface="+mn-lt"/>
                  <a:ea typeface="+mn-ea"/>
                </a:defRPr>
              </a:lvl5pPr>
              <a:lvl6pPr marL="6479667" defTabSz="2591867">
                <a:defRPr kumimoji="1" sz="5102">
                  <a:latin typeface="+mn-lt"/>
                  <a:ea typeface="+mn-ea"/>
                </a:defRPr>
              </a:lvl6pPr>
              <a:lvl7pPr marL="7775600" defTabSz="2591867">
                <a:defRPr kumimoji="1" sz="5102">
                  <a:latin typeface="+mn-lt"/>
                  <a:ea typeface="+mn-ea"/>
                </a:defRPr>
              </a:lvl7pPr>
              <a:lvl8pPr marL="9071534" defTabSz="2591867">
                <a:defRPr kumimoji="1" sz="5102">
                  <a:latin typeface="+mn-lt"/>
                  <a:ea typeface="+mn-ea"/>
                </a:defRPr>
              </a:lvl8pPr>
              <a:lvl9pPr marL="10367467" defTabSz="2591867">
                <a:defRPr kumimoji="1" sz="5102">
                  <a:latin typeface="+mn-lt"/>
                  <a:ea typeface="+mn-ea"/>
                </a:defRPr>
              </a:lvl9pPr>
            </a:lstStyle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Blood glucose (mg/dL)</a:t>
              </a:r>
            </a:p>
          </p:txBody>
        </p:sp>
        <p:sp>
          <p:nvSpPr>
            <p:cNvPr id="39" name="テキスト ボックス 315"/>
            <p:cNvSpPr txBox="1"/>
            <p:nvPr/>
          </p:nvSpPr>
          <p:spPr>
            <a:xfrm>
              <a:off x="4679955" y="5424009"/>
              <a:ext cx="710837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Time point</a:t>
              </a:r>
              <a:endParaRPr kumimoji="1" lang="ja-JP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0" name="直線コネクタ 182"/>
            <p:cNvCxnSpPr/>
            <p:nvPr/>
          </p:nvCxnSpPr>
          <p:spPr>
            <a:xfrm>
              <a:off x="1404456" y="1269459"/>
              <a:ext cx="0" cy="3487448"/>
            </a:xfrm>
            <a:prstGeom prst="line">
              <a:avLst/>
            </a:prstGeom>
            <a:ln w="19050" cap="rnd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テキスト ボックス 205"/>
            <p:cNvSpPr txBox="1"/>
            <p:nvPr/>
          </p:nvSpPr>
          <p:spPr>
            <a:xfrm>
              <a:off x="1211724" y="4549479"/>
              <a:ext cx="84960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en-US"/>
              </a:defPPr>
              <a:lvl1pPr marL="0" algn="r" defTabSz="2591867" eaLnBrk="1" fontAlgn="auto" latinLnBrk="0" hangingPunct="1">
                <a:spcBef>
                  <a:spcPts val="0"/>
                </a:spcBef>
                <a:spcAft>
                  <a:spcPts val="0"/>
                </a:spcAft>
                <a:defRPr kumimoji="1" sz="12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 marL="1295933" defTabSz="2591867" eaLnBrk="1" latinLnBrk="0" hangingPunct="1">
                <a:defRPr kumimoji="1" sz="5102">
                  <a:latin typeface="+mn-lt"/>
                  <a:ea typeface="+mn-ea"/>
                </a:defRPr>
              </a:lvl2pPr>
              <a:lvl3pPr marL="2591867" defTabSz="2591867" eaLnBrk="1" latinLnBrk="0" hangingPunct="1">
                <a:defRPr kumimoji="1" sz="5102">
                  <a:latin typeface="+mn-lt"/>
                  <a:ea typeface="+mn-ea"/>
                </a:defRPr>
              </a:lvl3pPr>
              <a:lvl4pPr marL="3887800" defTabSz="2591867" eaLnBrk="1" latinLnBrk="0" hangingPunct="1">
                <a:defRPr kumimoji="1" sz="5102">
                  <a:latin typeface="+mn-lt"/>
                  <a:ea typeface="+mn-ea"/>
                </a:defRPr>
              </a:lvl4pPr>
              <a:lvl5pPr marL="5183734" defTabSz="2591867" eaLnBrk="1" latinLnBrk="0" hangingPunct="1">
                <a:defRPr kumimoji="1" sz="5102">
                  <a:latin typeface="+mn-lt"/>
                  <a:ea typeface="+mn-ea"/>
                </a:defRPr>
              </a:lvl5pPr>
              <a:lvl6pPr marL="6479667" defTabSz="2591867">
                <a:defRPr kumimoji="1" sz="5102">
                  <a:latin typeface="+mn-lt"/>
                  <a:ea typeface="+mn-ea"/>
                </a:defRPr>
              </a:lvl6pPr>
              <a:lvl7pPr marL="7775600" defTabSz="2591867">
                <a:defRPr kumimoji="1" sz="5102">
                  <a:latin typeface="+mn-lt"/>
                  <a:ea typeface="+mn-ea"/>
                </a:defRPr>
              </a:lvl7pPr>
              <a:lvl8pPr marL="9071534" defTabSz="2591867">
                <a:defRPr kumimoji="1" sz="5102">
                  <a:latin typeface="+mn-lt"/>
                  <a:ea typeface="+mn-ea"/>
                </a:defRPr>
              </a:lvl8pPr>
              <a:lvl9pPr marL="10367467" defTabSz="2591867">
                <a:defRPr kumimoji="1" sz="5102">
                  <a:latin typeface="+mn-lt"/>
                  <a:ea typeface="+mn-ea"/>
                </a:defRPr>
              </a:lvl9pPr>
            </a:lstStyle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テキスト ボックス 206"/>
            <p:cNvSpPr txBox="1"/>
            <p:nvPr/>
          </p:nvSpPr>
          <p:spPr>
            <a:xfrm>
              <a:off x="1041806" y="1171476"/>
              <a:ext cx="254878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en-US"/>
              </a:defPPr>
              <a:lvl1pPr marL="0" algn="r" defTabSz="2591867" eaLnBrk="1" fontAlgn="auto" latinLnBrk="0" hangingPunct="1">
                <a:spcBef>
                  <a:spcPts val="0"/>
                </a:spcBef>
                <a:spcAft>
                  <a:spcPts val="0"/>
                </a:spcAft>
                <a:defRPr kumimoji="1" sz="12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 marL="1295933" defTabSz="2591867" eaLnBrk="1" latinLnBrk="0" hangingPunct="1">
                <a:defRPr kumimoji="1" sz="5102">
                  <a:latin typeface="+mn-lt"/>
                  <a:ea typeface="+mn-ea"/>
                </a:defRPr>
              </a:lvl2pPr>
              <a:lvl3pPr marL="2591867" defTabSz="2591867" eaLnBrk="1" latinLnBrk="0" hangingPunct="1">
                <a:defRPr kumimoji="1" sz="5102">
                  <a:latin typeface="+mn-lt"/>
                  <a:ea typeface="+mn-ea"/>
                </a:defRPr>
              </a:lvl3pPr>
              <a:lvl4pPr marL="3887800" defTabSz="2591867" eaLnBrk="1" latinLnBrk="0" hangingPunct="1">
                <a:defRPr kumimoji="1" sz="5102">
                  <a:latin typeface="+mn-lt"/>
                  <a:ea typeface="+mn-ea"/>
                </a:defRPr>
              </a:lvl4pPr>
              <a:lvl5pPr marL="5183734" defTabSz="2591867" eaLnBrk="1" latinLnBrk="0" hangingPunct="1">
                <a:defRPr kumimoji="1" sz="5102">
                  <a:latin typeface="+mn-lt"/>
                  <a:ea typeface="+mn-ea"/>
                </a:defRPr>
              </a:lvl5pPr>
              <a:lvl6pPr marL="6479667" defTabSz="2591867">
                <a:defRPr kumimoji="1" sz="5102">
                  <a:latin typeface="+mn-lt"/>
                  <a:ea typeface="+mn-ea"/>
                </a:defRPr>
              </a:lvl6pPr>
              <a:lvl7pPr marL="7775600" defTabSz="2591867">
                <a:defRPr kumimoji="1" sz="5102">
                  <a:latin typeface="+mn-lt"/>
                  <a:ea typeface="+mn-ea"/>
                </a:defRPr>
              </a:lvl7pPr>
              <a:lvl8pPr marL="9071534" defTabSz="2591867">
                <a:defRPr kumimoji="1" sz="5102">
                  <a:latin typeface="+mn-lt"/>
                  <a:ea typeface="+mn-ea"/>
                </a:defRPr>
              </a:lvl8pPr>
              <a:lvl9pPr marL="10367467" defTabSz="2591867">
                <a:defRPr kumimoji="1" sz="5102">
                  <a:latin typeface="+mn-lt"/>
                  <a:ea typeface="+mn-ea"/>
                </a:defRPr>
              </a:lvl9pPr>
            </a:lstStyle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400</a:t>
              </a:r>
              <a:endParaRPr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テキスト ボックス 204"/>
            <p:cNvSpPr txBox="1"/>
            <p:nvPr/>
          </p:nvSpPr>
          <p:spPr>
            <a:xfrm>
              <a:off x="1041806" y="2015977"/>
              <a:ext cx="254878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en-US"/>
              </a:defPPr>
              <a:lvl1pPr marL="0" algn="r" defTabSz="2591867" eaLnBrk="1" fontAlgn="auto" latinLnBrk="0" hangingPunct="1">
                <a:spcBef>
                  <a:spcPts val="0"/>
                </a:spcBef>
                <a:spcAft>
                  <a:spcPts val="0"/>
                </a:spcAft>
                <a:defRPr kumimoji="1" sz="12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 marL="1295933" defTabSz="2591867" eaLnBrk="1" latinLnBrk="0" hangingPunct="1">
                <a:defRPr kumimoji="1" sz="5102">
                  <a:latin typeface="+mn-lt"/>
                  <a:ea typeface="+mn-ea"/>
                </a:defRPr>
              </a:lvl2pPr>
              <a:lvl3pPr marL="2591867" defTabSz="2591867" eaLnBrk="1" latinLnBrk="0" hangingPunct="1">
                <a:defRPr kumimoji="1" sz="5102">
                  <a:latin typeface="+mn-lt"/>
                  <a:ea typeface="+mn-ea"/>
                </a:defRPr>
              </a:lvl3pPr>
              <a:lvl4pPr marL="3887800" defTabSz="2591867" eaLnBrk="1" latinLnBrk="0" hangingPunct="1">
                <a:defRPr kumimoji="1" sz="5102">
                  <a:latin typeface="+mn-lt"/>
                  <a:ea typeface="+mn-ea"/>
                </a:defRPr>
              </a:lvl4pPr>
              <a:lvl5pPr marL="5183734" defTabSz="2591867" eaLnBrk="1" latinLnBrk="0" hangingPunct="1">
                <a:defRPr kumimoji="1" sz="5102">
                  <a:latin typeface="+mn-lt"/>
                  <a:ea typeface="+mn-ea"/>
                </a:defRPr>
              </a:lvl5pPr>
              <a:lvl6pPr marL="6479667" defTabSz="2591867">
                <a:defRPr kumimoji="1" sz="5102">
                  <a:latin typeface="+mn-lt"/>
                  <a:ea typeface="+mn-ea"/>
                </a:defRPr>
              </a:lvl6pPr>
              <a:lvl7pPr marL="7775600" defTabSz="2591867">
                <a:defRPr kumimoji="1" sz="5102">
                  <a:latin typeface="+mn-lt"/>
                  <a:ea typeface="+mn-ea"/>
                </a:defRPr>
              </a:lvl7pPr>
              <a:lvl8pPr marL="9071534" defTabSz="2591867">
                <a:defRPr kumimoji="1" sz="5102">
                  <a:latin typeface="+mn-lt"/>
                  <a:ea typeface="+mn-ea"/>
                </a:defRPr>
              </a:lvl8pPr>
              <a:lvl9pPr marL="10367467" defTabSz="2591867">
                <a:defRPr kumimoji="1" sz="5102">
                  <a:latin typeface="+mn-lt"/>
                  <a:ea typeface="+mn-ea"/>
                </a:defRPr>
              </a:lvl9pPr>
            </a:lstStyle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300</a:t>
              </a:r>
              <a:endParaRPr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Line 22"/>
            <p:cNvSpPr>
              <a:spLocks noChangeShapeType="1"/>
            </p:cNvSpPr>
            <p:nvPr/>
          </p:nvSpPr>
          <p:spPr bwMode="auto">
            <a:xfrm>
              <a:off x="1332456" y="1269459"/>
              <a:ext cx="720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Line 22"/>
            <p:cNvSpPr>
              <a:spLocks noChangeShapeType="1"/>
            </p:cNvSpPr>
            <p:nvPr/>
          </p:nvSpPr>
          <p:spPr bwMode="auto">
            <a:xfrm>
              <a:off x="1332456" y="2113229"/>
              <a:ext cx="720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Line 22"/>
            <p:cNvSpPr>
              <a:spLocks noChangeShapeType="1"/>
            </p:cNvSpPr>
            <p:nvPr/>
          </p:nvSpPr>
          <p:spPr bwMode="auto">
            <a:xfrm>
              <a:off x="1332456" y="4644538"/>
              <a:ext cx="720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テキスト ボックス 204"/>
            <p:cNvSpPr txBox="1"/>
            <p:nvPr/>
          </p:nvSpPr>
          <p:spPr>
            <a:xfrm>
              <a:off x="1041806" y="2860478"/>
              <a:ext cx="254878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en-US"/>
              </a:defPPr>
              <a:lvl1pPr marL="0" algn="r" defTabSz="2591867" eaLnBrk="1" fontAlgn="auto" latinLnBrk="0" hangingPunct="1">
                <a:spcBef>
                  <a:spcPts val="0"/>
                </a:spcBef>
                <a:spcAft>
                  <a:spcPts val="0"/>
                </a:spcAft>
                <a:defRPr kumimoji="1" sz="12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 marL="1295933" defTabSz="2591867" eaLnBrk="1" latinLnBrk="0" hangingPunct="1">
                <a:defRPr kumimoji="1" sz="5102">
                  <a:latin typeface="+mn-lt"/>
                  <a:ea typeface="+mn-ea"/>
                </a:defRPr>
              </a:lvl2pPr>
              <a:lvl3pPr marL="2591867" defTabSz="2591867" eaLnBrk="1" latinLnBrk="0" hangingPunct="1">
                <a:defRPr kumimoji="1" sz="5102">
                  <a:latin typeface="+mn-lt"/>
                  <a:ea typeface="+mn-ea"/>
                </a:defRPr>
              </a:lvl3pPr>
              <a:lvl4pPr marL="3887800" defTabSz="2591867" eaLnBrk="1" latinLnBrk="0" hangingPunct="1">
                <a:defRPr kumimoji="1" sz="5102">
                  <a:latin typeface="+mn-lt"/>
                  <a:ea typeface="+mn-ea"/>
                </a:defRPr>
              </a:lvl4pPr>
              <a:lvl5pPr marL="5183734" defTabSz="2591867" eaLnBrk="1" latinLnBrk="0" hangingPunct="1">
                <a:defRPr kumimoji="1" sz="5102">
                  <a:latin typeface="+mn-lt"/>
                  <a:ea typeface="+mn-ea"/>
                </a:defRPr>
              </a:lvl5pPr>
              <a:lvl6pPr marL="6479667" defTabSz="2591867">
                <a:defRPr kumimoji="1" sz="5102">
                  <a:latin typeface="+mn-lt"/>
                  <a:ea typeface="+mn-ea"/>
                </a:defRPr>
              </a:lvl6pPr>
              <a:lvl7pPr marL="7775600" defTabSz="2591867">
                <a:defRPr kumimoji="1" sz="5102">
                  <a:latin typeface="+mn-lt"/>
                  <a:ea typeface="+mn-ea"/>
                </a:defRPr>
              </a:lvl7pPr>
              <a:lvl8pPr marL="9071534" defTabSz="2591867">
                <a:defRPr kumimoji="1" sz="5102">
                  <a:latin typeface="+mn-lt"/>
                  <a:ea typeface="+mn-ea"/>
                </a:defRPr>
              </a:lvl8pPr>
              <a:lvl9pPr marL="10367467" defTabSz="2591867">
                <a:defRPr kumimoji="1" sz="5102">
                  <a:latin typeface="+mn-lt"/>
                  <a:ea typeface="+mn-ea"/>
                </a:defRPr>
              </a:lvl9pPr>
            </a:lstStyle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endParaRPr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Line 22"/>
            <p:cNvSpPr>
              <a:spLocks noChangeShapeType="1"/>
            </p:cNvSpPr>
            <p:nvPr/>
          </p:nvSpPr>
          <p:spPr bwMode="auto">
            <a:xfrm>
              <a:off x="1332456" y="2956999"/>
              <a:ext cx="720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テキスト ボックス 204"/>
            <p:cNvSpPr txBox="1"/>
            <p:nvPr/>
          </p:nvSpPr>
          <p:spPr>
            <a:xfrm>
              <a:off x="1041806" y="3704979"/>
              <a:ext cx="254878" cy="18466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>
              <a:defPPr>
                <a:defRPr lang="en-US"/>
              </a:defPPr>
              <a:lvl1pPr marL="0" algn="r" defTabSz="2591867" eaLnBrk="1" fontAlgn="auto" latinLnBrk="0" hangingPunct="1">
                <a:spcBef>
                  <a:spcPts val="0"/>
                </a:spcBef>
                <a:spcAft>
                  <a:spcPts val="0"/>
                </a:spcAft>
                <a:defRPr kumimoji="1" sz="120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defRPr>
              </a:lvl1pPr>
              <a:lvl2pPr marL="1295933" defTabSz="2591867" eaLnBrk="1" latinLnBrk="0" hangingPunct="1">
                <a:defRPr kumimoji="1" sz="5102">
                  <a:latin typeface="+mn-lt"/>
                  <a:ea typeface="+mn-ea"/>
                </a:defRPr>
              </a:lvl2pPr>
              <a:lvl3pPr marL="2591867" defTabSz="2591867" eaLnBrk="1" latinLnBrk="0" hangingPunct="1">
                <a:defRPr kumimoji="1" sz="5102">
                  <a:latin typeface="+mn-lt"/>
                  <a:ea typeface="+mn-ea"/>
                </a:defRPr>
              </a:lvl3pPr>
              <a:lvl4pPr marL="3887800" defTabSz="2591867" eaLnBrk="1" latinLnBrk="0" hangingPunct="1">
                <a:defRPr kumimoji="1" sz="5102">
                  <a:latin typeface="+mn-lt"/>
                  <a:ea typeface="+mn-ea"/>
                </a:defRPr>
              </a:lvl4pPr>
              <a:lvl5pPr marL="5183734" defTabSz="2591867" eaLnBrk="1" latinLnBrk="0" hangingPunct="1">
                <a:defRPr kumimoji="1" sz="5102">
                  <a:latin typeface="+mn-lt"/>
                  <a:ea typeface="+mn-ea"/>
                </a:defRPr>
              </a:lvl5pPr>
              <a:lvl6pPr marL="6479667" defTabSz="2591867">
                <a:defRPr kumimoji="1" sz="5102">
                  <a:latin typeface="+mn-lt"/>
                  <a:ea typeface="+mn-ea"/>
                </a:defRPr>
              </a:lvl6pPr>
              <a:lvl7pPr marL="7775600" defTabSz="2591867">
                <a:defRPr kumimoji="1" sz="5102">
                  <a:latin typeface="+mn-lt"/>
                  <a:ea typeface="+mn-ea"/>
                </a:defRPr>
              </a:lvl7pPr>
              <a:lvl8pPr marL="9071534" defTabSz="2591867">
                <a:defRPr kumimoji="1" sz="5102">
                  <a:latin typeface="+mn-lt"/>
                  <a:ea typeface="+mn-ea"/>
                </a:defRPr>
              </a:lvl8pPr>
              <a:lvl9pPr marL="10367467" defTabSz="2591867">
                <a:defRPr kumimoji="1" sz="5102">
                  <a:latin typeface="+mn-lt"/>
                  <a:ea typeface="+mn-ea"/>
                </a:defRPr>
              </a:lvl9pPr>
            </a:lstStyle>
            <a:p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8" name="Line 22"/>
            <p:cNvSpPr>
              <a:spLocks noChangeShapeType="1"/>
            </p:cNvSpPr>
            <p:nvPr/>
          </p:nvSpPr>
          <p:spPr bwMode="auto">
            <a:xfrm>
              <a:off x="1332456" y="3800769"/>
              <a:ext cx="72000" cy="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テキスト ボックス 315"/>
            <p:cNvSpPr txBox="1"/>
            <p:nvPr/>
          </p:nvSpPr>
          <p:spPr>
            <a:xfrm>
              <a:off x="5868156" y="4829267"/>
              <a:ext cx="452047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Before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dinner</a:t>
              </a:r>
              <a:endParaRPr kumimoji="1" lang="ja-JP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Line 47"/>
            <p:cNvSpPr>
              <a:spLocks noChangeShapeType="1"/>
            </p:cNvSpPr>
            <p:nvPr/>
          </p:nvSpPr>
          <p:spPr bwMode="auto">
            <a:xfrm>
              <a:off x="6096988" y="4757259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5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テキスト ボックス 315"/>
            <p:cNvSpPr txBox="1"/>
            <p:nvPr/>
          </p:nvSpPr>
          <p:spPr>
            <a:xfrm>
              <a:off x="4672097" y="4829267"/>
              <a:ext cx="785472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hour after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 start of 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lunch</a:t>
              </a:r>
              <a:endParaRPr kumimoji="1" lang="ja-JP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Line 47"/>
            <p:cNvSpPr>
              <a:spLocks noChangeShapeType="1"/>
            </p:cNvSpPr>
            <p:nvPr/>
          </p:nvSpPr>
          <p:spPr bwMode="auto">
            <a:xfrm>
              <a:off x="5067732" y="4757259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5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テキスト ボックス 315"/>
            <p:cNvSpPr txBox="1"/>
            <p:nvPr/>
          </p:nvSpPr>
          <p:spPr>
            <a:xfrm>
              <a:off x="3605079" y="4829267"/>
              <a:ext cx="86081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Before lunch</a:t>
              </a:r>
              <a:endParaRPr kumimoji="1" lang="ja-JP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Line 47"/>
            <p:cNvSpPr>
              <a:spLocks noChangeShapeType="1"/>
            </p:cNvSpPr>
            <p:nvPr/>
          </p:nvSpPr>
          <p:spPr bwMode="auto">
            <a:xfrm>
              <a:off x="4038476" y="4757259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5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テキスト ボックス 315"/>
            <p:cNvSpPr txBox="1"/>
            <p:nvPr/>
          </p:nvSpPr>
          <p:spPr>
            <a:xfrm>
              <a:off x="2613403" y="4829267"/>
              <a:ext cx="785472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hour after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 start of 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breakfast</a:t>
              </a:r>
              <a:endParaRPr kumimoji="1" lang="ja-JP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Line 47"/>
            <p:cNvSpPr>
              <a:spLocks noChangeShapeType="1"/>
            </p:cNvSpPr>
            <p:nvPr/>
          </p:nvSpPr>
          <p:spPr bwMode="auto">
            <a:xfrm>
              <a:off x="3009220" y="4757259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5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テキスト ボックス 315"/>
            <p:cNvSpPr txBox="1"/>
            <p:nvPr/>
          </p:nvSpPr>
          <p:spPr>
            <a:xfrm>
              <a:off x="6730792" y="4829267"/>
              <a:ext cx="785472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 hour after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the start of 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dinner</a:t>
              </a:r>
              <a:endParaRPr kumimoji="1" lang="ja-JP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Line 47"/>
            <p:cNvSpPr>
              <a:spLocks noChangeShapeType="1"/>
            </p:cNvSpPr>
            <p:nvPr/>
          </p:nvSpPr>
          <p:spPr bwMode="auto">
            <a:xfrm>
              <a:off x="7126244" y="4757259"/>
              <a:ext cx="0" cy="7200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kumimoji="1" lang="ja-JP" altLang="en-US" sz="105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54" name="グループ化 353"/>
            <p:cNvGrpSpPr/>
            <p:nvPr/>
          </p:nvGrpSpPr>
          <p:grpSpPr>
            <a:xfrm>
              <a:off x="1770109" y="2117726"/>
              <a:ext cx="6280618" cy="1631949"/>
              <a:chOff x="1626128" y="2117726"/>
              <a:chExt cx="6280618" cy="1631949"/>
            </a:xfrm>
          </p:grpSpPr>
          <p:grpSp>
            <p:nvGrpSpPr>
              <p:cNvPr id="355" name="グループ化 227"/>
              <p:cNvGrpSpPr/>
              <p:nvPr/>
            </p:nvGrpSpPr>
            <p:grpSpPr>
              <a:xfrm>
                <a:off x="1626128" y="2681287"/>
                <a:ext cx="105874" cy="1035844"/>
                <a:chOff x="7042799" y="2567776"/>
                <a:chExt cx="144000" cy="665712"/>
              </a:xfrm>
            </p:grpSpPr>
            <p:cxnSp>
              <p:nvCxnSpPr>
                <p:cNvPr id="380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1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2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6" name="グループ化 227"/>
              <p:cNvGrpSpPr/>
              <p:nvPr/>
            </p:nvGrpSpPr>
            <p:grpSpPr>
              <a:xfrm>
                <a:off x="2655252" y="2117726"/>
                <a:ext cx="105874" cy="1225550"/>
                <a:chOff x="7042799" y="2567776"/>
                <a:chExt cx="144000" cy="665712"/>
              </a:xfrm>
            </p:grpSpPr>
            <p:cxnSp>
              <p:nvCxnSpPr>
                <p:cNvPr id="377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8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9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7" name="グループ化 227"/>
              <p:cNvGrpSpPr/>
              <p:nvPr/>
            </p:nvGrpSpPr>
            <p:grpSpPr>
              <a:xfrm>
                <a:off x="3684376" y="2784475"/>
                <a:ext cx="105874" cy="965200"/>
                <a:chOff x="7042799" y="2567776"/>
                <a:chExt cx="144000" cy="665712"/>
              </a:xfrm>
            </p:grpSpPr>
            <p:cxnSp>
              <p:nvCxnSpPr>
                <p:cNvPr id="374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6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8" name="グループ化 227"/>
              <p:cNvGrpSpPr/>
              <p:nvPr/>
            </p:nvGrpSpPr>
            <p:grpSpPr>
              <a:xfrm>
                <a:off x="4713500" y="2428875"/>
                <a:ext cx="105874" cy="1025526"/>
                <a:chOff x="7042799" y="2567776"/>
                <a:chExt cx="144000" cy="665712"/>
              </a:xfrm>
            </p:grpSpPr>
            <p:cxnSp>
              <p:nvCxnSpPr>
                <p:cNvPr id="371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2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3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9" name="グループ化 227"/>
              <p:cNvGrpSpPr/>
              <p:nvPr/>
            </p:nvGrpSpPr>
            <p:grpSpPr>
              <a:xfrm>
                <a:off x="5742624" y="2599531"/>
                <a:ext cx="105874" cy="1080294"/>
                <a:chOff x="7042799" y="2567776"/>
                <a:chExt cx="144000" cy="665712"/>
              </a:xfrm>
            </p:grpSpPr>
            <p:cxnSp>
              <p:nvCxnSpPr>
                <p:cNvPr id="368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9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0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0" name="グループ化 227"/>
              <p:cNvGrpSpPr/>
              <p:nvPr/>
            </p:nvGrpSpPr>
            <p:grpSpPr>
              <a:xfrm>
                <a:off x="6771748" y="2398714"/>
                <a:ext cx="105874" cy="1036636"/>
                <a:chOff x="7042799" y="2567776"/>
                <a:chExt cx="144000" cy="665712"/>
              </a:xfrm>
            </p:grpSpPr>
            <p:cxnSp>
              <p:nvCxnSpPr>
                <p:cNvPr id="365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6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7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1" name="グループ化 227"/>
              <p:cNvGrpSpPr/>
              <p:nvPr/>
            </p:nvGrpSpPr>
            <p:grpSpPr>
              <a:xfrm>
                <a:off x="7800872" y="2473325"/>
                <a:ext cx="105874" cy="1057275"/>
                <a:chOff x="7042799" y="2567776"/>
                <a:chExt cx="144000" cy="665712"/>
              </a:xfrm>
            </p:grpSpPr>
            <p:cxnSp>
              <p:nvCxnSpPr>
                <p:cNvPr id="362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3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4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83" name="グループ化 382"/>
            <p:cNvGrpSpPr/>
            <p:nvPr/>
          </p:nvGrpSpPr>
          <p:grpSpPr>
            <a:xfrm>
              <a:off x="1873134" y="2323216"/>
              <a:ext cx="6280618" cy="1604259"/>
              <a:chOff x="1729153" y="2323216"/>
              <a:chExt cx="6280618" cy="1604259"/>
            </a:xfrm>
          </p:grpSpPr>
          <p:grpSp>
            <p:nvGrpSpPr>
              <p:cNvPr id="384" name="グループ化 227"/>
              <p:cNvGrpSpPr/>
              <p:nvPr/>
            </p:nvGrpSpPr>
            <p:grpSpPr>
              <a:xfrm>
                <a:off x="1729153" y="3152774"/>
                <a:ext cx="105874" cy="709613"/>
                <a:chOff x="7042799" y="2567776"/>
                <a:chExt cx="144000" cy="665712"/>
              </a:xfrm>
            </p:grpSpPr>
            <p:cxnSp>
              <p:nvCxnSpPr>
                <p:cNvPr id="409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0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5" name="グループ化 227"/>
              <p:cNvGrpSpPr/>
              <p:nvPr/>
            </p:nvGrpSpPr>
            <p:grpSpPr>
              <a:xfrm>
                <a:off x="2758277" y="2503397"/>
                <a:ext cx="105874" cy="951003"/>
                <a:chOff x="7042799" y="2567776"/>
                <a:chExt cx="144000" cy="665712"/>
              </a:xfrm>
            </p:grpSpPr>
            <p:cxnSp>
              <p:nvCxnSpPr>
                <p:cNvPr id="406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7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8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6" name="グループ化 227"/>
              <p:cNvGrpSpPr/>
              <p:nvPr/>
            </p:nvGrpSpPr>
            <p:grpSpPr>
              <a:xfrm>
                <a:off x="3787401" y="3006725"/>
                <a:ext cx="105874" cy="920750"/>
                <a:chOff x="7042799" y="2567776"/>
                <a:chExt cx="144000" cy="665712"/>
              </a:xfrm>
            </p:grpSpPr>
            <p:cxnSp>
              <p:nvCxnSpPr>
                <p:cNvPr id="403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5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7" name="グループ化 227"/>
              <p:cNvGrpSpPr/>
              <p:nvPr/>
            </p:nvGrpSpPr>
            <p:grpSpPr>
              <a:xfrm>
                <a:off x="4816525" y="2451100"/>
                <a:ext cx="105874" cy="1050925"/>
                <a:chOff x="7042799" y="2567776"/>
                <a:chExt cx="144000" cy="665712"/>
              </a:xfrm>
            </p:grpSpPr>
            <p:cxnSp>
              <p:nvCxnSpPr>
                <p:cNvPr id="400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1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2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8" name="グループ化 227"/>
              <p:cNvGrpSpPr/>
              <p:nvPr/>
            </p:nvGrpSpPr>
            <p:grpSpPr>
              <a:xfrm>
                <a:off x="5845649" y="2682874"/>
                <a:ext cx="105874" cy="1133475"/>
                <a:chOff x="7042799" y="2567776"/>
                <a:chExt cx="144000" cy="665712"/>
              </a:xfrm>
            </p:grpSpPr>
            <p:cxnSp>
              <p:nvCxnSpPr>
                <p:cNvPr id="397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8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9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9" name="グループ化 227"/>
              <p:cNvGrpSpPr/>
              <p:nvPr/>
            </p:nvGrpSpPr>
            <p:grpSpPr>
              <a:xfrm>
                <a:off x="6874773" y="2323216"/>
                <a:ext cx="105874" cy="1153409"/>
                <a:chOff x="7042799" y="2567776"/>
                <a:chExt cx="144000" cy="665712"/>
              </a:xfrm>
            </p:grpSpPr>
            <p:cxnSp>
              <p:nvCxnSpPr>
                <p:cNvPr id="394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5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6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90" name="グループ化 227"/>
              <p:cNvGrpSpPr/>
              <p:nvPr/>
            </p:nvGrpSpPr>
            <p:grpSpPr>
              <a:xfrm>
                <a:off x="7903897" y="2425699"/>
                <a:ext cx="105874" cy="1127125"/>
                <a:chOff x="7042799" y="2567776"/>
                <a:chExt cx="144000" cy="665712"/>
              </a:xfrm>
            </p:grpSpPr>
            <p:cxnSp>
              <p:nvCxnSpPr>
                <p:cNvPr id="391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2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3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12" name="グループ化 411"/>
            <p:cNvGrpSpPr/>
            <p:nvPr/>
          </p:nvGrpSpPr>
          <p:grpSpPr>
            <a:xfrm>
              <a:off x="1977222" y="2549525"/>
              <a:ext cx="6278492" cy="1327150"/>
              <a:chOff x="1833241" y="2549525"/>
              <a:chExt cx="6278492" cy="1327150"/>
            </a:xfrm>
          </p:grpSpPr>
          <p:grpSp>
            <p:nvGrpSpPr>
              <p:cNvPr id="413" name="グループ化 227"/>
              <p:cNvGrpSpPr/>
              <p:nvPr/>
            </p:nvGrpSpPr>
            <p:grpSpPr>
              <a:xfrm>
                <a:off x="1833241" y="3163005"/>
                <a:ext cx="105874" cy="654139"/>
                <a:chOff x="7042799" y="2567776"/>
                <a:chExt cx="144000" cy="665712"/>
              </a:xfrm>
            </p:grpSpPr>
            <p:cxnSp>
              <p:nvCxnSpPr>
                <p:cNvPr id="438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9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0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4" name="グループ化 227"/>
              <p:cNvGrpSpPr/>
              <p:nvPr/>
            </p:nvGrpSpPr>
            <p:grpSpPr>
              <a:xfrm>
                <a:off x="2861302" y="2561432"/>
                <a:ext cx="105874" cy="946944"/>
                <a:chOff x="7042799" y="2567776"/>
                <a:chExt cx="144000" cy="665712"/>
              </a:xfrm>
            </p:grpSpPr>
            <p:cxnSp>
              <p:nvCxnSpPr>
                <p:cNvPr id="435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6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7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5" name="グループ化 227"/>
              <p:cNvGrpSpPr/>
              <p:nvPr/>
            </p:nvGrpSpPr>
            <p:grpSpPr>
              <a:xfrm>
                <a:off x="3890426" y="3140075"/>
                <a:ext cx="105874" cy="736600"/>
                <a:chOff x="7042799" y="2567776"/>
                <a:chExt cx="144000" cy="665712"/>
              </a:xfrm>
            </p:grpSpPr>
            <p:cxnSp>
              <p:nvCxnSpPr>
                <p:cNvPr id="432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3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4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6" name="グループ化 227"/>
              <p:cNvGrpSpPr/>
              <p:nvPr/>
            </p:nvGrpSpPr>
            <p:grpSpPr>
              <a:xfrm>
                <a:off x="4919550" y="2590799"/>
                <a:ext cx="105874" cy="898526"/>
                <a:chOff x="7042799" y="2567776"/>
                <a:chExt cx="144000" cy="665712"/>
              </a:xfrm>
            </p:grpSpPr>
            <p:cxnSp>
              <p:nvCxnSpPr>
                <p:cNvPr id="429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7" name="グループ化 227"/>
              <p:cNvGrpSpPr/>
              <p:nvPr/>
            </p:nvGrpSpPr>
            <p:grpSpPr>
              <a:xfrm>
                <a:off x="5948674" y="2876550"/>
                <a:ext cx="105874" cy="895349"/>
                <a:chOff x="7042799" y="2567776"/>
                <a:chExt cx="144000" cy="665712"/>
              </a:xfrm>
            </p:grpSpPr>
            <p:cxnSp>
              <p:nvCxnSpPr>
                <p:cNvPr id="426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7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8" name="グループ化 227"/>
              <p:cNvGrpSpPr/>
              <p:nvPr/>
            </p:nvGrpSpPr>
            <p:grpSpPr>
              <a:xfrm>
                <a:off x="6977798" y="2549525"/>
                <a:ext cx="105874" cy="955675"/>
                <a:chOff x="7042799" y="2567776"/>
                <a:chExt cx="144000" cy="665712"/>
              </a:xfrm>
            </p:grpSpPr>
            <p:cxnSp>
              <p:nvCxnSpPr>
                <p:cNvPr id="423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4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5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9" name="グループ化 227"/>
              <p:cNvGrpSpPr/>
              <p:nvPr/>
            </p:nvGrpSpPr>
            <p:grpSpPr>
              <a:xfrm>
                <a:off x="8005859" y="2576513"/>
                <a:ext cx="105874" cy="979487"/>
                <a:chOff x="7042799" y="2567776"/>
                <a:chExt cx="144000" cy="665712"/>
              </a:xfrm>
            </p:grpSpPr>
            <p:cxnSp>
              <p:nvCxnSpPr>
                <p:cNvPr id="420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1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2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007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41" name="グループ化 440"/>
            <p:cNvGrpSpPr/>
            <p:nvPr/>
          </p:nvGrpSpPr>
          <p:grpSpPr>
            <a:xfrm>
              <a:off x="2079183" y="2514600"/>
              <a:ext cx="6280618" cy="1381125"/>
              <a:chOff x="1935202" y="2514600"/>
              <a:chExt cx="6280618" cy="1381125"/>
            </a:xfrm>
          </p:grpSpPr>
          <p:grpSp>
            <p:nvGrpSpPr>
              <p:cNvPr id="442" name="グループ化 227"/>
              <p:cNvGrpSpPr/>
              <p:nvPr/>
            </p:nvGrpSpPr>
            <p:grpSpPr>
              <a:xfrm>
                <a:off x="1935202" y="3150394"/>
                <a:ext cx="105874" cy="669926"/>
                <a:chOff x="7042799" y="2567776"/>
                <a:chExt cx="144000" cy="665712"/>
              </a:xfrm>
            </p:grpSpPr>
            <p:cxnSp>
              <p:nvCxnSpPr>
                <p:cNvPr id="467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8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9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3" name="グループ化 227"/>
              <p:cNvGrpSpPr/>
              <p:nvPr/>
            </p:nvGrpSpPr>
            <p:grpSpPr>
              <a:xfrm>
                <a:off x="2964326" y="2544672"/>
                <a:ext cx="105874" cy="963703"/>
                <a:chOff x="7042799" y="2567776"/>
                <a:chExt cx="144000" cy="665712"/>
              </a:xfrm>
            </p:grpSpPr>
            <p:cxnSp>
              <p:nvCxnSpPr>
                <p:cNvPr id="464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5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6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4" name="グループ化 227"/>
              <p:cNvGrpSpPr/>
              <p:nvPr/>
            </p:nvGrpSpPr>
            <p:grpSpPr>
              <a:xfrm>
                <a:off x="3993450" y="3108325"/>
                <a:ext cx="105874" cy="787400"/>
                <a:chOff x="7042799" y="2567776"/>
                <a:chExt cx="144000" cy="665712"/>
              </a:xfrm>
            </p:grpSpPr>
            <p:cxnSp>
              <p:nvCxnSpPr>
                <p:cNvPr id="461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2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3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5" name="グループ化 227"/>
              <p:cNvGrpSpPr/>
              <p:nvPr/>
            </p:nvGrpSpPr>
            <p:grpSpPr>
              <a:xfrm>
                <a:off x="5022574" y="2559050"/>
                <a:ext cx="105874" cy="927100"/>
                <a:chOff x="7042799" y="2567776"/>
                <a:chExt cx="144000" cy="665712"/>
              </a:xfrm>
            </p:grpSpPr>
            <p:cxnSp>
              <p:nvCxnSpPr>
                <p:cNvPr id="458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9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0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6" name="グループ化 227"/>
              <p:cNvGrpSpPr/>
              <p:nvPr/>
            </p:nvGrpSpPr>
            <p:grpSpPr>
              <a:xfrm>
                <a:off x="6051698" y="2840740"/>
                <a:ext cx="105874" cy="940685"/>
                <a:chOff x="7042799" y="2567776"/>
                <a:chExt cx="144000" cy="665712"/>
              </a:xfrm>
            </p:grpSpPr>
            <p:cxnSp>
              <p:nvCxnSpPr>
                <p:cNvPr id="455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7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7" name="グループ化 227"/>
              <p:cNvGrpSpPr/>
              <p:nvPr/>
            </p:nvGrpSpPr>
            <p:grpSpPr>
              <a:xfrm>
                <a:off x="7080822" y="2514600"/>
                <a:ext cx="105874" cy="993775"/>
                <a:chOff x="7042799" y="2567776"/>
                <a:chExt cx="144000" cy="665712"/>
              </a:xfrm>
            </p:grpSpPr>
            <p:cxnSp>
              <p:nvCxnSpPr>
                <p:cNvPr id="452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3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4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48" name="グループ化 227"/>
              <p:cNvGrpSpPr/>
              <p:nvPr/>
            </p:nvGrpSpPr>
            <p:grpSpPr>
              <a:xfrm>
                <a:off x="8109946" y="2561341"/>
                <a:ext cx="105874" cy="994659"/>
                <a:chOff x="7042799" y="2567776"/>
                <a:chExt cx="144000" cy="665712"/>
              </a:xfrm>
            </p:grpSpPr>
            <p:cxnSp>
              <p:nvCxnSpPr>
                <p:cNvPr id="449" name="直線コネクタ 292"/>
                <p:cNvCxnSpPr/>
                <p:nvPr/>
              </p:nvCxnSpPr>
              <p:spPr>
                <a:xfrm>
                  <a:off x="7042799" y="2567776"/>
                  <a:ext cx="144000" cy="0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0" name="直線コネクタ 293"/>
                <p:cNvCxnSpPr/>
                <p:nvPr/>
              </p:nvCxnSpPr>
              <p:spPr>
                <a:xfrm>
                  <a:off x="7114799" y="2567776"/>
                  <a:ext cx="0" cy="665712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1" name="直線コネクタ 292"/>
                <p:cNvCxnSpPr/>
                <p:nvPr/>
              </p:nvCxnSpPr>
              <p:spPr>
                <a:xfrm>
                  <a:off x="7042799" y="3233488"/>
                  <a:ext cx="144000" cy="0"/>
                </a:xfrm>
                <a:prstGeom prst="line">
                  <a:avLst/>
                </a:prstGeom>
                <a:ln w="12700">
                  <a:solidFill>
                    <a:srgbClr val="F88435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70" name="グループ化 469"/>
            <p:cNvGrpSpPr/>
            <p:nvPr/>
          </p:nvGrpSpPr>
          <p:grpSpPr>
            <a:xfrm>
              <a:off x="2059490" y="2936977"/>
              <a:ext cx="6318744" cy="627394"/>
              <a:chOff x="1915509" y="2936977"/>
              <a:chExt cx="6318744" cy="627394"/>
            </a:xfrm>
          </p:grpSpPr>
          <p:sp>
            <p:nvSpPr>
              <p:cNvPr id="471" name="フリーフォーム 470"/>
              <p:cNvSpPr/>
              <p:nvPr/>
            </p:nvSpPr>
            <p:spPr>
              <a:xfrm>
                <a:off x="1987550" y="3009900"/>
                <a:ext cx="6178550" cy="488950"/>
              </a:xfrm>
              <a:custGeom>
                <a:avLst/>
                <a:gdLst>
                  <a:gd name="connsiteX0" fmla="*/ 0 w 6178550"/>
                  <a:gd name="connsiteY0" fmla="*/ 469900 h 488950"/>
                  <a:gd name="connsiteX1" fmla="*/ 1035050 w 6178550"/>
                  <a:gd name="connsiteY1" fmla="*/ 12700 h 488950"/>
                  <a:gd name="connsiteX2" fmla="*/ 2063750 w 6178550"/>
                  <a:gd name="connsiteY2" fmla="*/ 488950 h 488950"/>
                  <a:gd name="connsiteX3" fmla="*/ 3092450 w 6178550"/>
                  <a:gd name="connsiteY3" fmla="*/ 12700 h 488950"/>
                  <a:gd name="connsiteX4" fmla="*/ 4114800 w 6178550"/>
                  <a:gd name="connsiteY4" fmla="*/ 311150 h 488950"/>
                  <a:gd name="connsiteX5" fmla="*/ 5149850 w 6178550"/>
                  <a:gd name="connsiteY5" fmla="*/ 0 h 488950"/>
                  <a:gd name="connsiteX6" fmla="*/ 6178550 w 6178550"/>
                  <a:gd name="connsiteY6" fmla="*/ 44450 h 488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8550" h="488950">
                    <a:moveTo>
                      <a:pt x="0" y="469900"/>
                    </a:moveTo>
                    <a:lnTo>
                      <a:pt x="1035050" y="12700"/>
                    </a:lnTo>
                    <a:lnTo>
                      <a:pt x="2063750" y="488950"/>
                    </a:lnTo>
                    <a:lnTo>
                      <a:pt x="3092450" y="12700"/>
                    </a:lnTo>
                    <a:lnTo>
                      <a:pt x="4114800" y="311150"/>
                    </a:lnTo>
                    <a:lnTo>
                      <a:pt x="5149850" y="0"/>
                    </a:lnTo>
                    <a:lnTo>
                      <a:pt x="6178550" y="44450"/>
                    </a:lnTo>
                  </a:path>
                </a:pathLst>
              </a:custGeom>
              <a:ln w="38100">
                <a:solidFill>
                  <a:srgbClr val="F88435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72" name="グループ化 471"/>
              <p:cNvGrpSpPr/>
              <p:nvPr/>
            </p:nvGrpSpPr>
            <p:grpSpPr>
              <a:xfrm>
                <a:off x="1915509" y="2936977"/>
                <a:ext cx="6318744" cy="627394"/>
                <a:chOff x="1915509" y="2936977"/>
                <a:chExt cx="6318744" cy="627394"/>
              </a:xfrm>
            </p:grpSpPr>
            <p:grpSp>
              <p:nvGrpSpPr>
                <p:cNvPr id="473" name="グループ化 472"/>
                <p:cNvGrpSpPr/>
                <p:nvPr/>
              </p:nvGrpSpPr>
              <p:grpSpPr>
                <a:xfrm>
                  <a:off x="8090253" y="2977459"/>
                  <a:ext cx="144000" cy="144000"/>
                  <a:chOff x="1809965" y="2109715"/>
                  <a:chExt cx="92869" cy="92869"/>
                </a:xfrm>
              </p:grpSpPr>
              <p:cxnSp>
                <p:nvCxnSpPr>
                  <p:cNvPr id="492" name="直線コネクタ 491"/>
                  <p:cNvCxnSpPr/>
                  <p:nvPr/>
                </p:nvCxnSpPr>
                <p:spPr>
                  <a:xfrm>
                    <a:off x="1809965" y="2156150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3" name="直線コネクタ 492"/>
                  <p:cNvCxnSpPr/>
                  <p:nvPr/>
                </p:nvCxnSpPr>
                <p:spPr>
                  <a:xfrm rot="5400000">
                    <a:off x="1809965" y="2156150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4" name="グループ化 473"/>
                <p:cNvGrpSpPr/>
                <p:nvPr/>
              </p:nvGrpSpPr>
              <p:grpSpPr>
                <a:xfrm>
                  <a:off x="7061129" y="2936977"/>
                  <a:ext cx="144000" cy="144000"/>
                  <a:chOff x="1809965" y="2109715"/>
                  <a:chExt cx="92869" cy="92869"/>
                </a:xfrm>
              </p:grpSpPr>
              <p:cxnSp>
                <p:nvCxnSpPr>
                  <p:cNvPr id="490" name="直線コネクタ 489"/>
                  <p:cNvCxnSpPr/>
                  <p:nvPr/>
                </p:nvCxnSpPr>
                <p:spPr>
                  <a:xfrm>
                    <a:off x="1809965" y="2156150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1" name="直線コネクタ 490"/>
                  <p:cNvCxnSpPr/>
                  <p:nvPr/>
                </p:nvCxnSpPr>
                <p:spPr>
                  <a:xfrm rot="5400000">
                    <a:off x="1809965" y="2156150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5" name="グループ化 474"/>
                <p:cNvGrpSpPr/>
                <p:nvPr/>
              </p:nvGrpSpPr>
              <p:grpSpPr>
                <a:xfrm>
                  <a:off x="6032005" y="3246539"/>
                  <a:ext cx="144000" cy="144000"/>
                  <a:chOff x="1809965" y="2109715"/>
                  <a:chExt cx="92869" cy="92869"/>
                </a:xfrm>
              </p:grpSpPr>
              <p:cxnSp>
                <p:nvCxnSpPr>
                  <p:cNvPr id="488" name="直線コネクタ 487"/>
                  <p:cNvCxnSpPr/>
                  <p:nvPr/>
                </p:nvCxnSpPr>
                <p:spPr>
                  <a:xfrm>
                    <a:off x="1809965" y="2156150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9" name="直線コネクタ 488"/>
                  <p:cNvCxnSpPr/>
                  <p:nvPr/>
                </p:nvCxnSpPr>
                <p:spPr>
                  <a:xfrm rot="5400000">
                    <a:off x="1809965" y="2156150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6" name="グループ化 475"/>
                <p:cNvGrpSpPr/>
                <p:nvPr/>
              </p:nvGrpSpPr>
              <p:grpSpPr>
                <a:xfrm>
                  <a:off x="5002881" y="2946503"/>
                  <a:ext cx="144000" cy="144000"/>
                  <a:chOff x="1809965" y="2109715"/>
                  <a:chExt cx="92869" cy="92869"/>
                </a:xfrm>
              </p:grpSpPr>
              <p:cxnSp>
                <p:nvCxnSpPr>
                  <p:cNvPr id="486" name="直線コネクタ 485"/>
                  <p:cNvCxnSpPr/>
                  <p:nvPr/>
                </p:nvCxnSpPr>
                <p:spPr>
                  <a:xfrm>
                    <a:off x="1809965" y="2156150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7" name="直線コネクタ 486"/>
                  <p:cNvCxnSpPr/>
                  <p:nvPr/>
                </p:nvCxnSpPr>
                <p:spPr>
                  <a:xfrm rot="5400000">
                    <a:off x="1809965" y="2156150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7" name="グループ化 476"/>
                <p:cNvGrpSpPr/>
                <p:nvPr/>
              </p:nvGrpSpPr>
              <p:grpSpPr>
                <a:xfrm>
                  <a:off x="3973757" y="3420371"/>
                  <a:ext cx="144000" cy="144000"/>
                  <a:chOff x="1809965" y="2109715"/>
                  <a:chExt cx="92869" cy="92869"/>
                </a:xfrm>
              </p:grpSpPr>
              <p:cxnSp>
                <p:nvCxnSpPr>
                  <p:cNvPr id="484" name="直線コネクタ 483"/>
                  <p:cNvCxnSpPr/>
                  <p:nvPr/>
                </p:nvCxnSpPr>
                <p:spPr>
                  <a:xfrm>
                    <a:off x="1809965" y="2156150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5" name="直線コネクタ 484"/>
                  <p:cNvCxnSpPr/>
                  <p:nvPr/>
                </p:nvCxnSpPr>
                <p:spPr>
                  <a:xfrm rot="5400000">
                    <a:off x="1809965" y="2156150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8" name="グループ化 477"/>
                <p:cNvGrpSpPr/>
                <p:nvPr/>
              </p:nvGrpSpPr>
              <p:grpSpPr>
                <a:xfrm>
                  <a:off x="2944633" y="2951265"/>
                  <a:ext cx="144000" cy="144000"/>
                  <a:chOff x="1809965" y="2109715"/>
                  <a:chExt cx="92869" cy="92869"/>
                </a:xfrm>
              </p:grpSpPr>
              <p:cxnSp>
                <p:nvCxnSpPr>
                  <p:cNvPr id="482" name="直線コネクタ 481"/>
                  <p:cNvCxnSpPr/>
                  <p:nvPr/>
                </p:nvCxnSpPr>
                <p:spPr>
                  <a:xfrm>
                    <a:off x="1809965" y="2156150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3" name="直線コネクタ 482"/>
                  <p:cNvCxnSpPr/>
                  <p:nvPr/>
                </p:nvCxnSpPr>
                <p:spPr>
                  <a:xfrm rot="5400000">
                    <a:off x="1809965" y="2156150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79" name="グループ化 478"/>
                <p:cNvGrpSpPr/>
                <p:nvPr/>
              </p:nvGrpSpPr>
              <p:grpSpPr>
                <a:xfrm>
                  <a:off x="1915509" y="3406083"/>
                  <a:ext cx="144000" cy="144000"/>
                  <a:chOff x="1809965" y="2109715"/>
                  <a:chExt cx="92869" cy="92869"/>
                </a:xfrm>
              </p:grpSpPr>
              <p:cxnSp>
                <p:nvCxnSpPr>
                  <p:cNvPr id="480" name="直線コネクタ 479"/>
                  <p:cNvCxnSpPr/>
                  <p:nvPr/>
                </p:nvCxnSpPr>
                <p:spPr>
                  <a:xfrm>
                    <a:off x="1809965" y="2156150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1" name="直線コネクタ 480"/>
                  <p:cNvCxnSpPr/>
                  <p:nvPr/>
                </p:nvCxnSpPr>
                <p:spPr>
                  <a:xfrm rot="5400000">
                    <a:off x="1809965" y="2156150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494" name="グループ化 493"/>
            <p:cNvGrpSpPr/>
            <p:nvPr/>
          </p:nvGrpSpPr>
          <p:grpSpPr>
            <a:xfrm>
              <a:off x="1976159" y="2966203"/>
              <a:ext cx="6280618" cy="593775"/>
              <a:chOff x="1832178" y="2966203"/>
              <a:chExt cx="6280618" cy="593775"/>
            </a:xfrm>
          </p:grpSpPr>
          <p:grpSp>
            <p:nvGrpSpPr>
              <p:cNvPr id="495" name="グループ化 494"/>
              <p:cNvGrpSpPr/>
              <p:nvPr/>
            </p:nvGrpSpPr>
            <p:grpSpPr>
              <a:xfrm>
                <a:off x="1832178" y="2966203"/>
                <a:ext cx="6280618" cy="593775"/>
                <a:chOff x="1832178" y="1895774"/>
                <a:chExt cx="6280618" cy="593775"/>
              </a:xfrm>
            </p:grpSpPr>
            <p:sp>
              <p:nvSpPr>
                <p:cNvPr id="497" name="円/楕円 496"/>
                <p:cNvSpPr/>
                <p:nvPr/>
              </p:nvSpPr>
              <p:spPr>
                <a:xfrm>
                  <a:off x="8004796" y="1931493"/>
                  <a:ext cx="108000" cy="108000"/>
                </a:xfrm>
                <a:prstGeom prst="ellipse">
                  <a:avLst/>
                </a:prstGeom>
                <a:solidFill>
                  <a:srgbClr val="007D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円/楕円 497"/>
                <p:cNvSpPr/>
                <p:nvPr/>
              </p:nvSpPr>
              <p:spPr>
                <a:xfrm>
                  <a:off x="6976028" y="1895774"/>
                  <a:ext cx="108000" cy="108000"/>
                </a:xfrm>
                <a:prstGeom prst="ellipse">
                  <a:avLst/>
                </a:prstGeom>
                <a:solidFill>
                  <a:srgbClr val="007D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円/楕円 668"/>
                <p:cNvSpPr/>
                <p:nvPr/>
              </p:nvSpPr>
              <p:spPr>
                <a:xfrm>
                  <a:off x="5947258" y="2191049"/>
                  <a:ext cx="108000" cy="108000"/>
                </a:xfrm>
                <a:prstGeom prst="ellipse">
                  <a:avLst/>
                </a:prstGeom>
                <a:solidFill>
                  <a:srgbClr val="007D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円/楕円 669"/>
                <p:cNvSpPr/>
                <p:nvPr/>
              </p:nvSpPr>
              <p:spPr>
                <a:xfrm>
                  <a:off x="4918488" y="1907681"/>
                  <a:ext cx="108000" cy="108000"/>
                </a:xfrm>
                <a:prstGeom prst="ellipse">
                  <a:avLst/>
                </a:prstGeom>
                <a:solidFill>
                  <a:srgbClr val="007D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1" name="円/楕円 670"/>
                <p:cNvSpPr/>
                <p:nvPr/>
              </p:nvSpPr>
              <p:spPr>
                <a:xfrm>
                  <a:off x="3889718" y="2381549"/>
                  <a:ext cx="108000" cy="108000"/>
                </a:xfrm>
                <a:prstGeom prst="ellipse">
                  <a:avLst/>
                </a:prstGeom>
                <a:solidFill>
                  <a:srgbClr val="007D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2" name="円/楕円 671"/>
                <p:cNvSpPr/>
                <p:nvPr/>
              </p:nvSpPr>
              <p:spPr>
                <a:xfrm>
                  <a:off x="2860948" y="1902918"/>
                  <a:ext cx="108000" cy="108000"/>
                </a:xfrm>
                <a:prstGeom prst="ellipse">
                  <a:avLst/>
                </a:prstGeom>
                <a:solidFill>
                  <a:srgbClr val="007D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3" name="円/楕円 672"/>
                <p:cNvSpPr/>
                <p:nvPr/>
              </p:nvSpPr>
              <p:spPr>
                <a:xfrm>
                  <a:off x="1832178" y="2361705"/>
                  <a:ext cx="108000" cy="108000"/>
                </a:xfrm>
                <a:prstGeom prst="ellipse">
                  <a:avLst/>
                </a:prstGeom>
                <a:solidFill>
                  <a:srgbClr val="007D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6" name="フリーフォーム 495"/>
              <p:cNvSpPr/>
              <p:nvPr/>
            </p:nvSpPr>
            <p:spPr>
              <a:xfrm>
                <a:off x="1882140" y="3009900"/>
                <a:ext cx="6179820" cy="495300"/>
              </a:xfrm>
              <a:custGeom>
                <a:avLst/>
                <a:gdLst>
                  <a:gd name="connsiteX0" fmla="*/ 0 w 6179820"/>
                  <a:gd name="connsiteY0" fmla="*/ 472440 h 495300"/>
                  <a:gd name="connsiteX1" fmla="*/ 1021080 w 6179820"/>
                  <a:gd name="connsiteY1" fmla="*/ 15240 h 495300"/>
                  <a:gd name="connsiteX2" fmla="*/ 2065020 w 6179820"/>
                  <a:gd name="connsiteY2" fmla="*/ 495300 h 495300"/>
                  <a:gd name="connsiteX3" fmla="*/ 3093720 w 6179820"/>
                  <a:gd name="connsiteY3" fmla="*/ 15240 h 495300"/>
                  <a:gd name="connsiteX4" fmla="*/ 4114800 w 6179820"/>
                  <a:gd name="connsiteY4" fmla="*/ 304800 h 495300"/>
                  <a:gd name="connsiteX5" fmla="*/ 5158740 w 6179820"/>
                  <a:gd name="connsiteY5" fmla="*/ 0 h 495300"/>
                  <a:gd name="connsiteX6" fmla="*/ 6179820 w 6179820"/>
                  <a:gd name="connsiteY6" fmla="*/ 38100 h 49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9820" h="495300">
                    <a:moveTo>
                      <a:pt x="0" y="472440"/>
                    </a:moveTo>
                    <a:lnTo>
                      <a:pt x="1021080" y="15240"/>
                    </a:lnTo>
                    <a:lnTo>
                      <a:pt x="2065020" y="495300"/>
                    </a:lnTo>
                    <a:lnTo>
                      <a:pt x="3093720" y="15240"/>
                    </a:lnTo>
                    <a:lnTo>
                      <a:pt x="4114800" y="304800"/>
                    </a:lnTo>
                    <a:lnTo>
                      <a:pt x="5158740" y="0"/>
                    </a:lnTo>
                    <a:lnTo>
                      <a:pt x="6179820" y="38100"/>
                    </a:lnTo>
                  </a:path>
                </a:pathLst>
              </a:custGeom>
              <a:ln w="38100">
                <a:solidFill>
                  <a:srgbClr val="007D00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4" name="グループ化 673"/>
            <p:cNvGrpSpPr/>
            <p:nvPr/>
          </p:nvGrpSpPr>
          <p:grpSpPr>
            <a:xfrm>
              <a:off x="1873134" y="2841131"/>
              <a:ext cx="6280618" cy="719981"/>
              <a:chOff x="1729153" y="2841131"/>
              <a:chExt cx="6280618" cy="719981"/>
            </a:xfrm>
          </p:grpSpPr>
          <p:sp>
            <p:nvSpPr>
              <p:cNvPr id="675" name="フリーフォーム 674"/>
              <p:cNvSpPr/>
              <p:nvPr/>
            </p:nvSpPr>
            <p:spPr>
              <a:xfrm>
                <a:off x="1771650" y="2895600"/>
                <a:ext cx="6191250" cy="609600"/>
              </a:xfrm>
              <a:custGeom>
                <a:avLst/>
                <a:gdLst>
                  <a:gd name="connsiteX0" fmla="*/ 0 w 6191250"/>
                  <a:gd name="connsiteY0" fmla="*/ 609600 h 609600"/>
                  <a:gd name="connsiteX1" fmla="*/ 1038225 w 6191250"/>
                  <a:gd name="connsiteY1" fmla="*/ 76200 h 609600"/>
                  <a:gd name="connsiteX2" fmla="*/ 2066925 w 6191250"/>
                  <a:gd name="connsiteY2" fmla="*/ 561975 h 609600"/>
                  <a:gd name="connsiteX3" fmla="*/ 3105150 w 6191250"/>
                  <a:gd name="connsiteY3" fmla="*/ 76200 h 609600"/>
                  <a:gd name="connsiteX4" fmla="*/ 4124325 w 6191250"/>
                  <a:gd name="connsiteY4" fmla="*/ 342900 h 609600"/>
                  <a:gd name="connsiteX5" fmla="*/ 5153025 w 6191250"/>
                  <a:gd name="connsiteY5" fmla="*/ 0 h 609600"/>
                  <a:gd name="connsiteX6" fmla="*/ 6191250 w 6191250"/>
                  <a:gd name="connsiteY6" fmla="*/ 95250 h 609600"/>
                  <a:gd name="connsiteX0" fmla="*/ 0 w 6191250"/>
                  <a:gd name="connsiteY0" fmla="*/ 609600 h 609600"/>
                  <a:gd name="connsiteX1" fmla="*/ 1038225 w 6191250"/>
                  <a:gd name="connsiteY1" fmla="*/ 76200 h 609600"/>
                  <a:gd name="connsiteX2" fmla="*/ 2064543 w 6191250"/>
                  <a:gd name="connsiteY2" fmla="*/ 573881 h 609600"/>
                  <a:gd name="connsiteX3" fmla="*/ 3105150 w 6191250"/>
                  <a:gd name="connsiteY3" fmla="*/ 76200 h 609600"/>
                  <a:gd name="connsiteX4" fmla="*/ 4124325 w 6191250"/>
                  <a:gd name="connsiteY4" fmla="*/ 342900 h 609600"/>
                  <a:gd name="connsiteX5" fmla="*/ 5153025 w 6191250"/>
                  <a:gd name="connsiteY5" fmla="*/ 0 h 609600"/>
                  <a:gd name="connsiteX6" fmla="*/ 6191250 w 6191250"/>
                  <a:gd name="connsiteY6" fmla="*/ 95250 h 609600"/>
                  <a:gd name="connsiteX0" fmla="*/ 0 w 6191250"/>
                  <a:gd name="connsiteY0" fmla="*/ 609600 h 609600"/>
                  <a:gd name="connsiteX1" fmla="*/ 1038225 w 6191250"/>
                  <a:gd name="connsiteY1" fmla="*/ 76200 h 609600"/>
                  <a:gd name="connsiteX2" fmla="*/ 2069306 w 6191250"/>
                  <a:gd name="connsiteY2" fmla="*/ 573881 h 609600"/>
                  <a:gd name="connsiteX3" fmla="*/ 3105150 w 6191250"/>
                  <a:gd name="connsiteY3" fmla="*/ 76200 h 609600"/>
                  <a:gd name="connsiteX4" fmla="*/ 4124325 w 6191250"/>
                  <a:gd name="connsiteY4" fmla="*/ 342900 h 609600"/>
                  <a:gd name="connsiteX5" fmla="*/ 5153025 w 6191250"/>
                  <a:gd name="connsiteY5" fmla="*/ 0 h 609600"/>
                  <a:gd name="connsiteX6" fmla="*/ 6191250 w 6191250"/>
                  <a:gd name="connsiteY6" fmla="*/ 95250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91250" h="609600">
                    <a:moveTo>
                      <a:pt x="0" y="609600"/>
                    </a:moveTo>
                    <a:lnTo>
                      <a:pt x="1038225" y="76200"/>
                    </a:lnTo>
                    <a:lnTo>
                      <a:pt x="2069306" y="573881"/>
                    </a:lnTo>
                    <a:lnTo>
                      <a:pt x="3105150" y="76200"/>
                    </a:lnTo>
                    <a:lnTo>
                      <a:pt x="4124325" y="342900"/>
                    </a:lnTo>
                    <a:lnTo>
                      <a:pt x="5153025" y="0"/>
                    </a:lnTo>
                    <a:lnTo>
                      <a:pt x="6191250" y="95250"/>
                    </a:lnTo>
                  </a:path>
                </a:pathLst>
              </a:custGeom>
              <a:ln w="38100">
                <a:solidFill>
                  <a:srgbClr val="0000FF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6" name="グループ化 675"/>
              <p:cNvGrpSpPr/>
              <p:nvPr/>
            </p:nvGrpSpPr>
            <p:grpSpPr>
              <a:xfrm>
                <a:off x="1729153" y="2841131"/>
                <a:ext cx="6280618" cy="719981"/>
                <a:chOff x="1832178" y="1812431"/>
                <a:chExt cx="6280618" cy="719981"/>
              </a:xfrm>
              <a:solidFill>
                <a:srgbClr val="0000FF"/>
              </a:solidFill>
            </p:grpSpPr>
            <p:sp>
              <p:nvSpPr>
                <p:cNvPr id="677" name="円/楕円 483"/>
                <p:cNvSpPr/>
                <p:nvPr/>
              </p:nvSpPr>
              <p:spPr>
                <a:xfrm>
                  <a:off x="8004796" y="1900537"/>
                  <a:ext cx="108000" cy="108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円/楕円 484"/>
                <p:cNvSpPr/>
                <p:nvPr/>
              </p:nvSpPr>
              <p:spPr>
                <a:xfrm>
                  <a:off x="6976028" y="1812431"/>
                  <a:ext cx="108000" cy="108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円/楕円 485"/>
                <p:cNvSpPr/>
                <p:nvPr/>
              </p:nvSpPr>
              <p:spPr>
                <a:xfrm>
                  <a:off x="5947258" y="2162475"/>
                  <a:ext cx="108000" cy="108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円/楕円 486"/>
                <p:cNvSpPr/>
                <p:nvPr/>
              </p:nvSpPr>
              <p:spPr>
                <a:xfrm>
                  <a:off x="4918488" y="1893392"/>
                  <a:ext cx="108000" cy="108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円/楕円 487"/>
                <p:cNvSpPr/>
                <p:nvPr/>
              </p:nvSpPr>
              <p:spPr>
                <a:xfrm>
                  <a:off x="3889718" y="2383930"/>
                  <a:ext cx="108000" cy="108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円/楕円 488"/>
                <p:cNvSpPr/>
                <p:nvPr/>
              </p:nvSpPr>
              <p:spPr>
                <a:xfrm>
                  <a:off x="2860948" y="1893392"/>
                  <a:ext cx="108000" cy="108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円/楕円 489"/>
                <p:cNvSpPr/>
                <p:nvPr/>
              </p:nvSpPr>
              <p:spPr>
                <a:xfrm>
                  <a:off x="1832178" y="2424412"/>
                  <a:ext cx="108000" cy="108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4" name="グループ化 683"/>
            <p:cNvGrpSpPr/>
            <p:nvPr/>
          </p:nvGrpSpPr>
          <p:grpSpPr>
            <a:xfrm>
              <a:off x="1765184" y="2673786"/>
              <a:ext cx="6298618" cy="652256"/>
              <a:chOff x="1621203" y="2673786"/>
              <a:chExt cx="6298618" cy="652256"/>
            </a:xfrm>
          </p:grpSpPr>
          <p:sp>
            <p:nvSpPr>
              <p:cNvPr id="685" name="フリーフォーム 684"/>
              <p:cNvSpPr/>
              <p:nvPr/>
            </p:nvSpPr>
            <p:spPr>
              <a:xfrm>
                <a:off x="1676400" y="2743200"/>
                <a:ext cx="6179820" cy="525780"/>
              </a:xfrm>
              <a:custGeom>
                <a:avLst/>
                <a:gdLst>
                  <a:gd name="connsiteX0" fmla="*/ 0 w 6179820"/>
                  <a:gd name="connsiteY0" fmla="*/ 426720 h 525780"/>
                  <a:gd name="connsiteX1" fmla="*/ 1036320 w 6179820"/>
                  <a:gd name="connsiteY1" fmla="*/ 0 h 525780"/>
                  <a:gd name="connsiteX2" fmla="*/ 2065020 w 6179820"/>
                  <a:gd name="connsiteY2" fmla="*/ 525780 h 525780"/>
                  <a:gd name="connsiteX3" fmla="*/ 3093720 w 6179820"/>
                  <a:gd name="connsiteY3" fmla="*/ 205740 h 525780"/>
                  <a:gd name="connsiteX4" fmla="*/ 4122420 w 6179820"/>
                  <a:gd name="connsiteY4" fmla="*/ 419100 h 525780"/>
                  <a:gd name="connsiteX5" fmla="*/ 5151120 w 6179820"/>
                  <a:gd name="connsiteY5" fmla="*/ 175260 h 525780"/>
                  <a:gd name="connsiteX6" fmla="*/ 6179820 w 6179820"/>
                  <a:gd name="connsiteY6" fmla="*/ 259080 h 525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79820" h="525780">
                    <a:moveTo>
                      <a:pt x="0" y="426720"/>
                    </a:moveTo>
                    <a:lnTo>
                      <a:pt x="1036320" y="0"/>
                    </a:lnTo>
                    <a:lnTo>
                      <a:pt x="2065020" y="525780"/>
                    </a:lnTo>
                    <a:lnTo>
                      <a:pt x="3093720" y="205740"/>
                    </a:lnTo>
                    <a:lnTo>
                      <a:pt x="4122420" y="419100"/>
                    </a:lnTo>
                    <a:lnTo>
                      <a:pt x="5151120" y="175260"/>
                    </a:lnTo>
                    <a:lnTo>
                      <a:pt x="6179820" y="259080"/>
                    </a:lnTo>
                  </a:path>
                </a:pathLst>
              </a:cu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86" name="グループ化 685"/>
              <p:cNvGrpSpPr/>
              <p:nvPr/>
            </p:nvGrpSpPr>
            <p:grpSpPr>
              <a:xfrm>
                <a:off x="1621203" y="2673786"/>
                <a:ext cx="6298618" cy="652256"/>
                <a:chOff x="1411653" y="-804563"/>
                <a:chExt cx="6298618" cy="652256"/>
              </a:xfrm>
            </p:grpSpPr>
            <p:sp>
              <p:nvSpPr>
                <p:cNvPr id="687" name="円/楕円 483"/>
                <p:cNvSpPr/>
                <p:nvPr/>
              </p:nvSpPr>
              <p:spPr>
                <a:xfrm>
                  <a:off x="7584271" y="-542626"/>
                  <a:ext cx="126000" cy="126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8" name="円/楕円 484"/>
                <p:cNvSpPr/>
                <p:nvPr/>
              </p:nvSpPr>
              <p:spPr>
                <a:xfrm>
                  <a:off x="6555503" y="-628351"/>
                  <a:ext cx="126000" cy="126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9" name="円/楕円 485"/>
                <p:cNvSpPr/>
                <p:nvPr/>
              </p:nvSpPr>
              <p:spPr>
                <a:xfrm>
                  <a:off x="5526733" y="-392607"/>
                  <a:ext cx="126000" cy="126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0" name="円/楕円 486"/>
                <p:cNvSpPr/>
                <p:nvPr/>
              </p:nvSpPr>
              <p:spPr>
                <a:xfrm>
                  <a:off x="4497963" y="-604538"/>
                  <a:ext cx="126000" cy="126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1" name="円/楕円 487"/>
                <p:cNvSpPr/>
                <p:nvPr/>
              </p:nvSpPr>
              <p:spPr>
                <a:xfrm>
                  <a:off x="3469193" y="-278307"/>
                  <a:ext cx="126000" cy="126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2" name="円/楕円 488"/>
                <p:cNvSpPr/>
                <p:nvPr/>
              </p:nvSpPr>
              <p:spPr>
                <a:xfrm>
                  <a:off x="2440423" y="-804563"/>
                  <a:ext cx="126000" cy="126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3" name="円/楕円 489"/>
                <p:cNvSpPr/>
                <p:nvPr/>
              </p:nvSpPr>
              <p:spPr>
                <a:xfrm>
                  <a:off x="1411653" y="-368794"/>
                  <a:ext cx="126000" cy="126000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0" name="グループ化 259"/>
            <p:cNvGrpSpPr/>
            <p:nvPr/>
          </p:nvGrpSpPr>
          <p:grpSpPr>
            <a:xfrm>
              <a:off x="6490542" y="1282766"/>
              <a:ext cx="1642495" cy="813316"/>
              <a:chOff x="1523999" y="1282766"/>
              <a:chExt cx="1642495" cy="813316"/>
            </a:xfrm>
          </p:grpSpPr>
          <p:grpSp>
            <p:nvGrpSpPr>
              <p:cNvPr id="261" name="グループ化 260"/>
              <p:cNvGrpSpPr/>
              <p:nvPr/>
            </p:nvGrpSpPr>
            <p:grpSpPr>
              <a:xfrm>
                <a:off x="1523999" y="1282766"/>
                <a:ext cx="1642495" cy="184666"/>
                <a:chOff x="1523999" y="1823163"/>
                <a:chExt cx="1642495" cy="184666"/>
              </a:xfrm>
            </p:grpSpPr>
            <p:sp>
              <p:nvSpPr>
                <p:cNvPr id="278" name="テキスト ボックス 315"/>
                <p:cNvSpPr txBox="1"/>
                <p:nvPr/>
              </p:nvSpPr>
              <p:spPr>
                <a:xfrm>
                  <a:off x="1886187" y="1823163"/>
                  <a:ext cx="1280307" cy="184666"/>
                </a:xfrm>
                <a:prstGeom prst="rect">
                  <a:avLst/>
                </a:prstGeom>
                <a:noFill/>
              </p:spPr>
              <p:txBody>
                <a:bodyPr wrap="none" lIns="90000" tIns="0" rIns="0" bIns="0" rtlCol="0" anchor="ctr">
                  <a:spAutoFit/>
                </a:bodyPr>
                <a:lstStyle/>
                <a:p>
                  <a:r>
                    <a:rPr kumimoji="1" lang="en-US" altLang="ja-JP" sz="12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Start of treatment</a:t>
                  </a:r>
                  <a:endParaRPr kumimoji="1" lang="ja-JP" altLang="en-US" sz="12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79" name="グループ化 278"/>
                <p:cNvGrpSpPr/>
                <p:nvPr/>
              </p:nvGrpSpPr>
              <p:grpSpPr>
                <a:xfrm>
                  <a:off x="1523999" y="1852496"/>
                  <a:ext cx="360000" cy="126000"/>
                  <a:chOff x="1523999" y="1852496"/>
                  <a:chExt cx="360000" cy="126000"/>
                </a:xfrm>
              </p:grpSpPr>
              <p:cxnSp>
                <p:nvCxnSpPr>
                  <p:cNvPr id="280" name="直線コネクタ 279"/>
                  <p:cNvCxnSpPr/>
                  <p:nvPr/>
                </p:nvCxnSpPr>
                <p:spPr>
                  <a:xfrm>
                    <a:off x="1523999" y="1915496"/>
                    <a:ext cx="360000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1" name="二等辺三角形 280"/>
                  <p:cNvSpPr/>
                  <p:nvPr/>
                </p:nvSpPr>
                <p:spPr>
                  <a:xfrm>
                    <a:off x="1640999" y="1852496"/>
                    <a:ext cx="126000" cy="126000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62" name="グループ化 261"/>
              <p:cNvGrpSpPr/>
              <p:nvPr/>
            </p:nvGrpSpPr>
            <p:grpSpPr>
              <a:xfrm>
                <a:off x="1523999" y="1492316"/>
                <a:ext cx="1056245" cy="184666"/>
                <a:chOff x="1523999" y="1823163"/>
                <a:chExt cx="1056245" cy="184666"/>
              </a:xfrm>
            </p:grpSpPr>
            <p:sp>
              <p:nvSpPr>
                <p:cNvPr id="274" name="テキスト ボックス 315"/>
                <p:cNvSpPr txBox="1"/>
                <p:nvPr/>
              </p:nvSpPr>
              <p:spPr>
                <a:xfrm>
                  <a:off x="1886187" y="1823163"/>
                  <a:ext cx="694057" cy="184666"/>
                </a:xfrm>
                <a:prstGeom prst="rect">
                  <a:avLst/>
                </a:prstGeom>
                <a:noFill/>
              </p:spPr>
              <p:txBody>
                <a:bodyPr wrap="none" lIns="90000" tIns="0" rIns="0" bIns="0" rtlCol="0" anchor="ctr">
                  <a:spAutoFit/>
                </a:bodyPr>
                <a:lstStyle/>
                <a:p>
                  <a:r>
                    <a:rPr kumimoji="1" lang="en-US" altLang="ja-JP" sz="12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Week 12</a:t>
                  </a:r>
                  <a:endParaRPr kumimoji="1" lang="ja-JP" altLang="en-US" sz="12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75" name="グループ化 274"/>
                <p:cNvGrpSpPr/>
                <p:nvPr/>
              </p:nvGrpSpPr>
              <p:grpSpPr>
                <a:xfrm>
                  <a:off x="1523999" y="1861496"/>
                  <a:ext cx="360000" cy="108000"/>
                  <a:chOff x="1523999" y="1861496"/>
                  <a:chExt cx="360000" cy="108000"/>
                </a:xfrm>
              </p:grpSpPr>
              <p:cxnSp>
                <p:nvCxnSpPr>
                  <p:cNvPr id="276" name="直線コネクタ 275"/>
                  <p:cNvCxnSpPr/>
                  <p:nvPr/>
                </p:nvCxnSpPr>
                <p:spPr>
                  <a:xfrm>
                    <a:off x="1523999" y="1915496"/>
                    <a:ext cx="360000" cy="0"/>
                  </a:xfrm>
                  <a:prstGeom prst="line">
                    <a:avLst/>
                  </a:prstGeom>
                  <a:ln w="38100">
                    <a:solidFill>
                      <a:srgbClr val="0000FF"/>
                    </a:solidFill>
                    <a:prstDash val="sys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7" name="正方形/長方形 276"/>
                  <p:cNvSpPr/>
                  <p:nvPr/>
                </p:nvSpPr>
                <p:spPr>
                  <a:xfrm>
                    <a:off x="1649999" y="1861496"/>
                    <a:ext cx="108000" cy="108000"/>
                  </a:xfrm>
                  <a:prstGeom prst="rect">
                    <a:avLst/>
                  </a:prstGeom>
                  <a:solidFill>
                    <a:srgbClr val="0000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63" name="グループ化 262"/>
              <p:cNvGrpSpPr/>
              <p:nvPr/>
            </p:nvGrpSpPr>
            <p:grpSpPr>
              <a:xfrm>
                <a:off x="1523999" y="1701866"/>
                <a:ext cx="1056245" cy="184666"/>
                <a:chOff x="1523999" y="1823163"/>
                <a:chExt cx="1056245" cy="184666"/>
              </a:xfrm>
            </p:grpSpPr>
            <p:sp>
              <p:nvSpPr>
                <p:cNvPr id="270" name="テキスト ボックス 315"/>
                <p:cNvSpPr txBox="1"/>
                <p:nvPr/>
              </p:nvSpPr>
              <p:spPr>
                <a:xfrm>
                  <a:off x="1886187" y="1823163"/>
                  <a:ext cx="694057" cy="184666"/>
                </a:xfrm>
                <a:prstGeom prst="rect">
                  <a:avLst/>
                </a:prstGeom>
                <a:noFill/>
              </p:spPr>
              <p:txBody>
                <a:bodyPr wrap="none" lIns="90000" tIns="0" rIns="0" bIns="0" rtlCol="0" anchor="ctr">
                  <a:spAutoFit/>
                </a:bodyPr>
                <a:lstStyle/>
                <a:p>
                  <a:r>
                    <a:rPr kumimoji="1" lang="en-US" altLang="ja-JP" sz="12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Week 24</a:t>
                  </a:r>
                  <a:endParaRPr kumimoji="1" lang="ja-JP" altLang="en-US" sz="12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71" name="グループ化 270"/>
                <p:cNvGrpSpPr/>
                <p:nvPr/>
              </p:nvGrpSpPr>
              <p:grpSpPr>
                <a:xfrm>
                  <a:off x="1523999" y="1861496"/>
                  <a:ext cx="360000" cy="108000"/>
                  <a:chOff x="1523999" y="1861496"/>
                  <a:chExt cx="360000" cy="108000"/>
                </a:xfrm>
              </p:grpSpPr>
              <p:cxnSp>
                <p:nvCxnSpPr>
                  <p:cNvPr id="272" name="直線コネクタ 271"/>
                  <p:cNvCxnSpPr/>
                  <p:nvPr/>
                </p:nvCxnSpPr>
                <p:spPr>
                  <a:xfrm>
                    <a:off x="1523999" y="1915496"/>
                    <a:ext cx="360000" cy="0"/>
                  </a:xfrm>
                  <a:prstGeom prst="line">
                    <a:avLst/>
                  </a:prstGeom>
                  <a:ln w="38100">
                    <a:solidFill>
                      <a:srgbClr val="007D00"/>
                    </a:solidFill>
                    <a:prstDash val="sys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73" name="円/楕円 272"/>
                  <p:cNvSpPr/>
                  <p:nvPr/>
                </p:nvSpPr>
                <p:spPr>
                  <a:xfrm>
                    <a:off x="1649999" y="1861496"/>
                    <a:ext cx="108000" cy="108000"/>
                  </a:xfrm>
                  <a:prstGeom prst="ellipse">
                    <a:avLst/>
                  </a:prstGeom>
                  <a:solidFill>
                    <a:srgbClr val="007D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264" name="グループ化 263"/>
              <p:cNvGrpSpPr/>
              <p:nvPr/>
            </p:nvGrpSpPr>
            <p:grpSpPr>
              <a:xfrm>
                <a:off x="1523999" y="1911416"/>
                <a:ext cx="1589596" cy="184666"/>
                <a:chOff x="1523999" y="1911416"/>
                <a:chExt cx="1589596" cy="184666"/>
              </a:xfrm>
            </p:grpSpPr>
            <p:sp>
              <p:nvSpPr>
                <p:cNvPr id="265" name="テキスト ボックス 315"/>
                <p:cNvSpPr txBox="1"/>
                <p:nvPr/>
              </p:nvSpPr>
              <p:spPr>
                <a:xfrm>
                  <a:off x="1886187" y="1911416"/>
                  <a:ext cx="1227408" cy="184666"/>
                </a:xfrm>
                <a:prstGeom prst="rect">
                  <a:avLst/>
                </a:prstGeom>
                <a:noFill/>
              </p:spPr>
              <p:txBody>
                <a:bodyPr wrap="none" lIns="90000" tIns="0" rIns="0" bIns="0" rtlCol="0" anchor="ctr">
                  <a:spAutoFit/>
                </a:bodyPr>
                <a:lstStyle/>
                <a:p>
                  <a:r>
                    <a:rPr kumimoji="1" lang="en-US" altLang="ja-JP" sz="1200" dirty="0">
                      <a:solidFill>
                        <a:srgbClr val="00000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End of treatment</a:t>
                  </a:r>
                  <a:endParaRPr kumimoji="1" lang="ja-JP" altLang="en-US" sz="120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266" name="直線コネクタ 265"/>
                <p:cNvCxnSpPr/>
                <p:nvPr/>
              </p:nvCxnSpPr>
              <p:spPr>
                <a:xfrm>
                  <a:off x="1523999" y="2003749"/>
                  <a:ext cx="360000" cy="0"/>
                </a:xfrm>
                <a:prstGeom prst="line">
                  <a:avLst/>
                </a:prstGeom>
                <a:ln w="38100">
                  <a:solidFill>
                    <a:srgbClr val="F88435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267" name="グループ化 266"/>
                <p:cNvGrpSpPr/>
                <p:nvPr/>
              </p:nvGrpSpPr>
              <p:grpSpPr>
                <a:xfrm>
                  <a:off x="1657565" y="1957315"/>
                  <a:ext cx="92869" cy="92869"/>
                  <a:chOff x="1688306" y="2224682"/>
                  <a:chExt cx="92869" cy="92869"/>
                </a:xfrm>
              </p:grpSpPr>
              <p:cxnSp>
                <p:nvCxnSpPr>
                  <p:cNvPr id="268" name="直線コネクタ 267"/>
                  <p:cNvCxnSpPr/>
                  <p:nvPr/>
                </p:nvCxnSpPr>
                <p:spPr>
                  <a:xfrm>
                    <a:off x="1688306" y="2271117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9" name="直線コネクタ 268"/>
                  <p:cNvCxnSpPr/>
                  <p:nvPr/>
                </p:nvCxnSpPr>
                <p:spPr>
                  <a:xfrm rot="5400000">
                    <a:off x="1688306" y="2271117"/>
                    <a:ext cx="92869" cy="0"/>
                  </a:xfrm>
                  <a:prstGeom prst="line">
                    <a:avLst/>
                  </a:prstGeom>
                  <a:ln w="19050">
                    <a:solidFill>
                      <a:srgbClr val="F8843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282" name="テキスト ボックス 313"/>
            <p:cNvSpPr txBox="1"/>
            <p:nvPr/>
          </p:nvSpPr>
          <p:spPr>
            <a:xfrm>
              <a:off x="1661001" y="4829267"/>
              <a:ext cx="631583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Before</a:t>
              </a:r>
            </a:p>
            <a:p>
              <a:pPr algn="ctr"/>
              <a:r>
                <a:rPr kumimoji="1" lang="en-US" altLang="ja-JP" sz="12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breakfast</a:t>
              </a:r>
              <a:endParaRPr kumimoji="1" lang="ja-JP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26D6AC34-842B-48D3-ADFF-67CB78F5CA4D}"/>
              </a:ext>
            </a:extLst>
          </p:cNvPr>
          <p:cNvSpPr txBox="1"/>
          <p:nvPr/>
        </p:nvSpPr>
        <p:spPr>
          <a:xfrm>
            <a:off x="1475656" y="4176713"/>
            <a:ext cx="950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kumimoji="1"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sz="800" dirty="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40.25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(−53.57, −27.13)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P&lt;0.001</a:t>
            </a:r>
            <a:endParaRPr kumimoji="1"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7954A0-E7C4-40D7-A7B0-6B6152E1CE55}"/>
              </a:ext>
            </a:extLst>
          </p:cNvPr>
          <p:cNvSpPr txBox="1"/>
          <p:nvPr/>
        </p:nvSpPr>
        <p:spPr>
          <a:xfrm>
            <a:off x="539552" y="6582289"/>
            <a:ext cx="30846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CI, confidence interval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75C11C-1B9F-4D1B-AA51-7597D05DE827}"/>
              </a:ext>
            </a:extLst>
          </p:cNvPr>
          <p:cNvSpPr txBox="1"/>
          <p:nvPr/>
        </p:nvSpPr>
        <p:spPr>
          <a:xfrm>
            <a:off x="1587376" y="4127716"/>
            <a:ext cx="473261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sz="800" dirty="0">
                <a:latin typeface="Arial" panose="020B0604020202020204" pitchFamily="34" charset="0"/>
                <a:cs typeface="Arial" panose="020B0604020202020204" pitchFamily="34" charset="0"/>
              </a:rPr>
              <a:t>Adjusted mean difference to placebo on change from baseline to end of treatment, mg/dL (95% CI):</a:t>
            </a: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E275E512-5B5C-44A5-9E9C-34518E592274}"/>
              </a:ext>
            </a:extLst>
          </p:cNvPr>
          <p:cNvSpPr txBox="1"/>
          <p:nvPr/>
        </p:nvSpPr>
        <p:spPr>
          <a:xfrm>
            <a:off x="2526525" y="4162951"/>
            <a:ext cx="950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kumimoji="1"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sz="800" dirty="0">
                <a:latin typeface="Arial" panose="020B0604020202020204" pitchFamily="34" charset="0"/>
                <a:cs typeface="Arial" panose="020B0604020202020204" pitchFamily="34" charset="0"/>
              </a:rPr>
              <a:t>−19.68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(−37.14, −2.22)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P=0.027</a:t>
            </a:r>
            <a:endParaRPr kumimoji="1"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C15AF588-B502-4D5F-935D-48A907B0C39F}"/>
              </a:ext>
            </a:extLst>
          </p:cNvPr>
          <p:cNvSpPr txBox="1"/>
          <p:nvPr/>
        </p:nvSpPr>
        <p:spPr>
          <a:xfrm>
            <a:off x="3677943" y="4150867"/>
            <a:ext cx="950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kumimoji="1"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sz="800" dirty="0">
                <a:latin typeface="Arial" panose="020B0604020202020204" pitchFamily="34" charset="0"/>
                <a:cs typeface="Arial" panose="020B0604020202020204" pitchFamily="34" charset="0"/>
              </a:rPr>
              <a:t>−24.72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(−39.63, −9.81)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P=0.001</a:t>
            </a:r>
            <a:endParaRPr kumimoji="1"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0568EB38-026B-408F-A570-CF8CB9D3445F}"/>
              </a:ext>
            </a:extLst>
          </p:cNvPr>
          <p:cNvSpPr txBox="1"/>
          <p:nvPr/>
        </p:nvSpPr>
        <p:spPr>
          <a:xfrm>
            <a:off x="7631518" y="4263479"/>
            <a:ext cx="950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sz="800" dirty="0">
                <a:latin typeface="Arial" panose="020B0604020202020204" pitchFamily="34" charset="0"/>
                <a:cs typeface="Arial" panose="020B0604020202020204" pitchFamily="34" charset="0"/>
              </a:rPr>
              <a:t>1.81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(−17.15, 20.76)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P=0.851</a:t>
            </a:r>
            <a:endParaRPr kumimoji="1"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1D1F8E66-0FF1-428E-9431-8A26832E9B70}"/>
              </a:ext>
            </a:extLst>
          </p:cNvPr>
          <p:cNvSpPr txBox="1"/>
          <p:nvPr/>
        </p:nvSpPr>
        <p:spPr>
          <a:xfrm>
            <a:off x="5615876" y="4123788"/>
            <a:ext cx="950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kumimoji="1"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sz="800" dirty="0">
                <a:latin typeface="Arial" panose="020B0604020202020204" pitchFamily="34" charset="0"/>
                <a:cs typeface="Arial" panose="020B0604020202020204" pitchFamily="34" charset="0"/>
              </a:rPr>
              <a:t>−31.34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(−48.99, −13.69)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P&lt;0.001</a:t>
            </a:r>
            <a:endParaRPr kumimoji="1"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63493101-49B5-4F28-A444-E2CF30B72855}"/>
              </a:ext>
            </a:extLst>
          </p:cNvPr>
          <p:cNvSpPr txBox="1"/>
          <p:nvPr/>
        </p:nvSpPr>
        <p:spPr>
          <a:xfrm>
            <a:off x="6645611" y="4132002"/>
            <a:ext cx="950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kumimoji="1"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sz="800" dirty="0">
                <a:latin typeface="Arial" panose="020B0604020202020204" pitchFamily="34" charset="0"/>
                <a:cs typeface="Arial" panose="020B0604020202020204" pitchFamily="34" charset="0"/>
              </a:rPr>
              <a:t>−3.64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(−22.04, 14.76)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P=0.696</a:t>
            </a:r>
            <a:endParaRPr kumimoji="1"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960BB444-B540-48FB-8A8E-95501B4B8B49}"/>
              </a:ext>
            </a:extLst>
          </p:cNvPr>
          <p:cNvSpPr txBox="1"/>
          <p:nvPr/>
        </p:nvSpPr>
        <p:spPr>
          <a:xfrm>
            <a:off x="4629387" y="4140369"/>
            <a:ext cx="9507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kumimoji="1"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1" lang="en-US" sz="800" dirty="0">
                <a:latin typeface="Arial" panose="020B0604020202020204" pitchFamily="34" charset="0"/>
                <a:cs typeface="Arial" panose="020B0604020202020204" pitchFamily="34" charset="0"/>
              </a:rPr>
              <a:t>−12.63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(−29.39, 4.13)</a:t>
            </a:r>
            <a:b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P=0.139</a:t>
            </a:r>
            <a:endParaRPr kumimoji="1"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4061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kumimoji="1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3542</TotalTime>
  <Words>914</Words>
  <Application>Microsoft Office PowerPoint</Application>
  <PresentationFormat>On-screen Show (4:3)</PresentationFormat>
  <Paragraphs>286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​​テーマ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Reed Elsevier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Mitani, Kimiko</dc:creator>
  <cp:lastModifiedBy>Mary Richardson</cp:lastModifiedBy>
  <cp:revision>171</cp:revision>
  <cp:lastPrinted>2018-10-25T08:47:58Z</cp:lastPrinted>
  <dcterms:created xsi:type="dcterms:W3CDTF">2018-05-31T07:40:29Z</dcterms:created>
  <dcterms:modified xsi:type="dcterms:W3CDTF">2018-12-28T01:05:42Z</dcterms:modified>
</cp:coreProperties>
</file>