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320" r:id="rId2"/>
  </p:sldIdLst>
  <p:sldSz cx="7772400" cy="100584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 Weis" initials="SW" lastIdx="4" clrIdx="0">
    <p:extLst>
      <p:ext uri="{19B8F6BF-5375-455C-9EA6-DF929625EA0E}">
        <p15:presenceInfo xmlns:p15="http://schemas.microsoft.com/office/powerpoint/2012/main" userId="23d819650e39372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9933"/>
    <a:srgbClr val="FF6600"/>
    <a:srgbClr val="00CC00"/>
    <a:srgbClr val="C2BF49"/>
    <a:srgbClr val="F3F90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19" autoAdjust="0"/>
    <p:restoredTop sz="86376" autoAdjust="0"/>
  </p:normalViewPr>
  <p:slideViewPr>
    <p:cSldViewPr snapToGrid="0">
      <p:cViewPr varScale="1">
        <p:scale>
          <a:sx n="74" d="100"/>
          <a:sy n="74" d="100"/>
        </p:scale>
        <p:origin x="1566" y="66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261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74A5C54-2854-4E09-8F57-7D2CA43FEFFF}" type="datetimeFigureOut">
              <a:rPr lang="en-US" smtClean="0"/>
              <a:t>7/1/2019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452DACD-EC4F-401C-96C6-5710891348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520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6B971E3-22EF-4A8F-8E09-598F3B4D5A28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5063" y="1200150"/>
            <a:ext cx="25050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9E6AA2F-5E26-4413-877E-E69E4F8AC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383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94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85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4"/>
            <a:ext cx="1748790" cy="858223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4"/>
            <a:ext cx="5116830" cy="858223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07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8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92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4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2"/>
            <a:ext cx="3432810" cy="6638079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2"/>
            <a:ext cx="3432810" cy="6638079"/>
          </a:xfrm>
        </p:spPr>
        <p:txBody>
          <a:bodyPr/>
          <a:lstStyle>
            <a:lvl1pPr>
              <a:defRPr sz="3080"/>
            </a:lvl1pPr>
            <a:lvl2pPr>
              <a:defRPr sz="2640"/>
            </a:lvl2pPr>
            <a:lvl3pPr>
              <a:defRPr sz="2200"/>
            </a:lvl3pPr>
            <a:lvl4pPr>
              <a:defRPr sz="1980"/>
            </a:lvl4pPr>
            <a:lvl5pPr>
              <a:defRPr sz="1980"/>
            </a:lvl5pPr>
            <a:lvl6pPr>
              <a:defRPr sz="1980"/>
            </a:lvl6pPr>
            <a:lvl7pPr>
              <a:defRPr sz="1980"/>
            </a:lvl7pPr>
            <a:lvl8pPr>
              <a:defRPr sz="1980"/>
            </a:lvl8pPr>
            <a:lvl9pPr>
              <a:defRPr sz="19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76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640"/>
            </a:lvl1pPr>
            <a:lvl2pPr>
              <a:defRPr sz="2200"/>
            </a:lvl2pPr>
            <a:lvl3pPr>
              <a:defRPr sz="1980"/>
            </a:lvl3pPr>
            <a:lvl4pPr>
              <a:defRPr sz="1760"/>
            </a:lvl4pPr>
            <a:lvl5pPr>
              <a:defRPr sz="1760"/>
            </a:lvl5pPr>
            <a:lvl6pPr>
              <a:defRPr sz="1760"/>
            </a:lvl6pPr>
            <a:lvl7pPr>
              <a:defRPr sz="1760"/>
            </a:lvl7pPr>
            <a:lvl8pPr>
              <a:defRPr sz="1760"/>
            </a:lvl8pPr>
            <a:lvl9pPr>
              <a:defRPr sz="17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06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7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8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540"/>
            </a:lvl1pPr>
            <a:lvl2pPr marL="502920" indent="0">
              <a:buNone/>
              <a:defRPr sz="1320"/>
            </a:lvl2pPr>
            <a:lvl3pPr marL="1005840" indent="0">
              <a:buNone/>
              <a:defRPr sz="1100"/>
            </a:lvl3pPr>
            <a:lvl4pPr marL="1508760" indent="0">
              <a:buNone/>
              <a:defRPr sz="990"/>
            </a:lvl4pPr>
            <a:lvl5pPr marL="2011680" indent="0">
              <a:buNone/>
              <a:defRPr sz="990"/>
            </a:lvl5pPr>
            <a:lvl6pPr marL="2514600" indent="0">
              <a:buNone/>
              <a:defRPr sz="990"/>
            </a:lvl6pPr>
            <a:lvl7pPr marL="3017520" indent="0">
              <a:buNone/>
              <a:defRPr sz="990"/>
            </a:lvl7pPr>
            <a:lvl8pPr marL="3520440" indent="0">
              <a:buNone/>
              <a:defRPr sz="990"/>
            </a:lvl8pPr>
            <a:lvl9pPr marL="4023360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565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540"/>
            </a:lvl1pPr>
            <a:lvl2pPr marL="502920" indent="0">
              <a:buNone/>
              <a:defRPr sz="1320"/>
            </a:lvl2pPr>
            <a:lvl3pPr marL="1005840" indent="0">
              <a:buNone/>
              <a:defRPr sz="1100"/>
            </a:lvl3pPr>
            <a:lvl4pPr marL="1508760" indent="0">
              <a:buNone/>
              <a:defRPr sz="990"/>
            </a:lvl4pPr>
            <a:lvl5pPr marL="2011680" indent="0">
              <a:buNone/>
              <a:defRPr sz="990"/>
            </a:lvl5pPr>
            <a:lvl6pPr marL="2514600" indent="0">
              <a:buNone/>
              <a:defRPr sz="990"/>
            </a:lvl6pPr>
            <a:lvl7pPr marL="3017520" indent="0">
              <a:buNone/>
              <a:defRPr sz="990"/>
            </a:lvl7pPr>
            <a:lvl8pPr marL="3520440" indent="0">
              <a:buNone/>
              <a:defRPr sz="990"/>
            </a:lvl8pPr>
            <a:lvl9pPr marL="4023360" indent="0">
              <a:buNone/>
              <a:defRPr sz="99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02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B9ECF-3235-4F49-978F-C49DA2001DC7}" type="datetimeFigureOut">
              <a:rPr lang="en-US" smtClean="0"/>
              <a:pPr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2CEAC-4BCB-6544-B75A-5A3ABC6ACC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9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502920" rtl="0" eaLnBrk="1" latinLnBrk="0" hangingPunct="1"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90" indent="-377190" algn="l" defTabSz="502920" rtl="0" eaLnBrk="1" latinLnBrk="0" hangingPunct="1">
        <a:spcBef>
          <a:spcPct val="20000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17245" indent="-314325" algn="l" defTabSz="502920" rtl="0" eaLnBrk="1" latinLnBrk="0" hangingPunct="1">
        <a:spcBef>
          <a:spcPct val="20000"/>
        </a:spcBef>
        <a:buFont typeface="Arial"/>
        <a:buChar char="–"/>
        <a:defRPr sz="308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502920" rtl="0" eaLnBrk="1" latinLnBrk="0" hangingPunct="1">
        <a:spcBef>
          <a:spcPct val="20000"/>
        </a:spcBef>
        <a:buFont typeface="Arial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50292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50292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9497" y="8017138"/>
            <a:ext cx="710979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100" b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Figure S2:</a:t>
            </a:r>
            <a:endParaRPr lang="en-US" sz="1100" b="1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US" sz="11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Tumor microarray slides were stained for β3 integrin and macrophage markers, CD68 and CD163.  Graphs show </a:t>
            </a:r>
            <a:r>
              <a:rPr lang="en-US" sz="1100" dirty="0" err="1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mean±SE</a:t>
            </a:r>
            <a:r>
              <a:rPr lang="en-US" sz="11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for the % positive area for CD68 or CD163, grouped by β3+ vs. β3- status.  The number of samples analyzed per array is indicated.  *P&lt;0.05 and **P&lt;0.1 using Student’s t test or Mann-Whitney U test compared to β3-negative. The same areas of serial sections stained for integrin β3 and macrophage markers are shown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The same areas of serial sections stained for integrin β3 and macrophage markers are shown.  B</a:t>
            </a:r>
            <a:r>
              <a:rPr lang="en-US" sz="1100" dirty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ar = 25 µm.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425A3182-3892-4ADC-88A9-C08451A97E7F}"/>
              </a:ext>
            </a:extLst>
          </p:cNvPr>
          <p:cNvGrpSpPr/>
          <p:nvPr/>
        </p:nvGrpSpPr>
        <p:grpSpPr>
          <a:xfrm>
            <a:off x="17069" y="-19793"/>
            <a:ext cx="7779722" cy="7853765"/>
            <a:chOff x="17069" y="-19793"/>
            <a:chExt cx="7779722" cy="78537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1784" y="604084"/>
              <a:ext cx="6891528" cy="332841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1784" y="4297102"/>
              <a:ext cx="4565904" cy="341376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B355A178-C14A-4370-A9DC-5B2099444431}"/>
                </a:ext>
              </a:extLst>
            </p:cNvPr>
            <p:cNvSpPr txBox="1"/>
            <p:nvPr/>
          </p:nvSpPr>
          <p:spPr>
            <a:xfrm>
              <a:off x="36890" y="3155682"/>
              <a:ext cx="784108" cy="308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CD163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253871" y="1035692"/>
              <a:ext cx="564857" cy="293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7EF50844-D8E8-4E61-A7AE-80B8757DCCA7}"/>
                </a:ext>
              </a:extLst>
            </p:cNvPr>
            <p:cNvSpPr txBox="1"/>
            <p:nvPr/>
          </p:nvSpPr>
          <p:spPr>
            <a:xfrm>
              <a:off x="39161" y="2176179"/>
              <a:ext cx="779567" cy="293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CD68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B355A178-C14A-4370-A9DC-5B2099444431}"/>
                </a:ext>
              </a:extLst>
            </p:cNvPr>
            <p:cNvSpPr txBox="1"/>
            <p:nvPr/>
          </p:nvSpPr>
          <p:spPr>
            <a:xfrm>
              <a:off x="17069" y="6876634"/>
              <a:ext cx="784108" cy="308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CD163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234050" y="4640733"/>
              <a:ext cx="564857" cy="293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7EF50844-D8E8-4E61-A7AE-80B8757DCCA7}"/>
                </a:ext>
              </a:extLst>
            </p:cNvPr>
            <p:cNvSpPr txBox="1"/>
            <p:nvPr/>
          </p:nvSpPr>
          <p:spPr>
            <a:xfrm>
              <a:off x="19340" y="5781220"/>
              <a:ext cx="779567" cy="2932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CD68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953192" y="393552"/>
              <a:ext cx="564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2048546" y="393551"/>
              <a:ext cx="564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3385018" y="375708"/>
              <a:ext cx="5293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4480372" y="375707"/>
              <a:ext cx="5293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5691209" y="390835"/>
              <a:ext cx="564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6786563" y="390834"/>
              <a:ext cx="564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976802" y="4065769"/>
              <a:ext cx="564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2136551" y="4065768"/>
              <a:ext cx="564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3349536" y="4079371"/>
              <a:ext cx="564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4483527" y="4079370"/>
              <a:ext cx="564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l-GR" sz="1000" dirty="0">
                  <a:solidFill>
                    <a:prstClr val="black"/>
                  </a:solidFill>
                  <a:latin typeface="Arial"/>
                  <a:cs typeface="Arial"/>
                </a:rPr>
                <a:t>β3</a:t>
              </a:r>
              <a:r>
                <a:rPr lang="en-US" sz="1000" dirty="0">
                  <a:solidFill>
                    <a:prstClr val="black"/>
                  </a:solidFill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1530714" y="207678"/>
              <a:ext cx="564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n-US" sz="1000" b="1" dirty="0">
                  <a:solidFill>
                    <a:prstClr val="black"/>
                  </a:solidFill>
                  <a:latin typeface="Arial"/>
                  <a:cs typeface="Arial"/>
                </a:rPr>
                <a:t>Lung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3861949" y="207677"/>
              <a:ext cx="7269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n-US" sz="1000" b="1" dirty="0">
                  <a:solidFill>
                    <a:prstClr val="black"/>
                  </a:solidFill>
                  <a:latin typeface="Arial"/>
                  <a:cs typeface="Arial"/>
                </a:rPr>
                <a:t>Prostate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6087116" y="230857"/>
              <a:ext cx="7269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n-US" sz="1000" b="1" dirty="0">
                  <a:solidFill>
                    <a:prstClr val="black"/>
                  </a:solidFill>
                  <a:latin typeface="Arial"/>
                  <a:cs typeface="Arial"/>
                </a:rPr>
                <a:t>Colon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1488423" y="3954065"/>
              <a:ext cx="7269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n-US" sz="1000" b="1" dirty="0">
                  <a:solidFill>
                    <a:prstClr val="black"/>
                  </a:solidFill>
                  <a:latin typeface="Arial"/>
                  <a:cs typeface="Arial"/>
                </a:rPr>
                <a:t>Kidney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19C6B89A-AE26-4904-8869-CD21435575D2}"/>
                </a:ext>
              </a:extLst>
            </p:cNvPr>
            <p:cNvSpPr txBox="1"/>
            <p:nvPr/>
          </p:nvSpPr>
          <p:spPr>
            <a:xfrm>
              <a:off x="3738478" y="3965286"/>
              <a:ext cx="7269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502920"/>
              <a:r>
                <a:rPr lang="en-US" sz="1000" b="1" dirty="0">
                  <a:solidFill>
                    <a:prstClr val="black"/>
                  </a:solidFill>
                  <a:latin typeface="Arial"/>
                  <a:cs typeface="Arial"/>
                </a:rPr>
                <a:t>GBM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5AE8D3CB-175C-DB42-A9C7-B29597A24D01}"/>
                </a:ext>
              </a:extLst>
            </p:cNvPr>
            <p:cNvSpPr txBox="1"/>
            <p:nvPr/>
          </p:nvSpPr>
          <p:spPr>
            <a:xfrm>
              <a:off x="300081" y="0"/>
              <a:ext cx="58611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Immunohistochemistry staining of integrin </a:t>
              </a:r>
              <a:r>
                <a:rPr lang="el-GR" sz="1000" b="1" dirty="0">
                  <a:solidFill>
                    <a:prstClr val="black"/>
                  </a:solidFill>
                  <a:latin typeface="Arial"/>
                  <a:cs typeface="Arial"/>
                </a:rPr>
                <a:t>β</a:t>
              </a:r>
              <a:r>
                <a:rPr lang="en-US" sz="1000" b="1" dirty="0">
                  <a:solidFill>
                    <a:prstClr val="black"/>
                  </a:solidFill>
                  <a:latin typeface="Arial"/>
                  <a:cs typeface="Arial"/>
                </a:rPr>
                <a:t>3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 and macrophage markers in high magnification</a:t>
              </a:r>
              <a:endParaRPr lang="en-US" sz="10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4F2216C0-DA93-4C59-8EC8-285377EC33D5}"/>
                </a:ext>
              </a:extLst>
            </p:cNvPr>
            <p:cNvSpPr txBox="1"/>
            <p:nvPr/>
          </p:nvSpPr>
          <p:spPr>
            <a:xfrm>
              <a:off x="6855508" y="-19793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Fig. S2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164A27DF-1506-4718-B715-2B7878C5546C}"/>
                </a:ext>
              </a:extLst>
            </p:cNvPr>
            <p:cNvSpPr txBox="1"/>
            <p:nvPr/>
          </p:nvSpPr>
          <p:spPr>
            <a:xfrm>
              <a:off x="4295361" y="7587751"/>
              <a:ext cx="5871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25 µm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59353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20540</TotalTime>
  <Words>155</Words>
  <Application>Microsoft Office PowerPoint</Application>
  <PresentationFormat>Custom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MS Mincho</vt:lpstr>
      <vt:lpstr>MS PGothic</vt:lpstr>
      <vt:lpstr>Arial</vt:lpstr>
      <vt:lpstr>Calibri</vt:lpstr>
      <vt:lpstr>Default Theme</vt:lpstr>
      <vt:lpstr>PowerPoint Presentation</vt:lpstr>
    </vt:vector>
  </TitlesOfParts>
  <Company>UCSD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Weis, Sara</dc:creator>
  <cp:lastModifiedBy>Wettersten, Hiromi</cp:lastModifiedBy>
  <cp:revision>3747</cp:revision>
  <cp:lastPrinted>2019-04-12T20:07:37Z</cp:lastPrinted>
  <dcterms:created xsi:type="dcterms:W3CDTF">2018-09-24T14:19:42Z</dcterms:created>
  <dcterms:modified xsi:type="dcterms:W3CDTF">2019-07-01T17:56:57Z</dcterms:modified>
</cp:coreProperties>
</file>