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handoutMasterIdLst>
    <p:handoutMasterId r:id="rId4"/>
  </p:handoutMasterIdLst>
  <p:sldIdLst>
    <p:sldId id="319" r:id="rId2"/>
  </p:sldIdLst>
  <p:sldSz cx="7772400" cy="10058400"/>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 Weis" initials="SW" lastIdx="4" clrIdx="0">
    <p:extLst>
      <p:ext uri="{19B8F6BF-5375-455C-9EA6-DF929625EA0E}">
        <p15:presenceInfo xmlns:p15="http://schemas.microsoft.com/office/powerpoint/2012/main" userId="23d819650e39372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9933"/>
    <a:srgbClr val="FF6600"/>
    <a:srgbClr val="00CC00"/>
    <a:srgbClr val="C2BF49"/>
    <a:srgbClr val="F3F90F"/>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719" autoAdjust="0"/>
    <p:restoredTop sz="86376" autoAdjust="0"/>
  </p:normalViewPr>
  <p:slideViewPr>
    <p:cSldViewPr snapToGrid="0">
      <p:cViewPr varScale="1">
        <p:scale>
          <a:sx n="74" d="100"/>
          <a:sy n="74" d="100"/>
        </p:scale>
        <p:origin x="1566" y="66"/>
      </p:cViewPr>
      <p:guideLst>
        <p:guide orient="horz" pos="3168"/>
        <p:guide pos="2448"/>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napToGrid="0">
      <p:cViewPr varScale="1">
        <p:scale>
          <a:sx n="80" d="100"/>
          <a:sy n="80" d="100"/>
        </p:scale>
        <p:origin x="2616"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file:///\\Users\Hiromi\Documents\Work\Lab\M\Experiments\IHC\HW469\IHC%20F480%20erl%20LM609_HW469.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Hiromi:Documents:Work:Papers:LM609:CR:Data:in%20vivo%20growth%20Veh%20Erl.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ahs-ccnas2\common$\Cheresh\Maricel\MANUSCRIPT\Data%20files\In%20vivo\LM609%20and%20CTCs%20from%20Hiromi\Validation%20of%20resistant%20cell%20lines\PC9-R4L%20growth%20curve.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barChart>
        <c:barDir val="col"/>
        <c:grouping val="clustered"/>
        <c:varyColors val="0"/>
        <c:ser>
          <c:idx val="0"/>
          <c:order val="0"/>
          <c:invertIfNegative val="0"/>
          <c:dPt>
            <c:idx val="0"/>
            <c:invertIfNegative val="0"/>
            <c:bubble3D val="0"/>
            <c:spPr>
              <a:solidFill>
                <a:schemeClr val="tx1"/>
              </a:solidFill>
              <a:ln>
                <a:solidFill>
                  <a:schemeClr val="tx1"/>
                </a:solidFill>
              </a:ln>
            </c:spPr>
            <c:extLst xmlns:c16r2="http://schemas.microsoft.com/office/drawing/2015/06/chart">
              <c:ext xmlns:c16="http://schemas.microsoft.com/office/drawing/2014/chart" uri="{C3380CC4-5D6E-409C-BE32-E72D297353CC}">
                <c16:uniqueId val="{00000001-012C-3E49-99A2-DD40B42D1BBB}"/>
              </c:ext>
            </c:extLst>
          </c:dPt>
          <c:dPt>
            <c:idx val="1"/>
            <c:invertIfNegative val="0"/>
            <c:bubble3D val="0"/>
            <c:spPr>
              <a:solidFill>
                <a:schemeClr val="bg1"/>
              </a:solidFill>
              <a:ln>
                <a:solidFill>
                  <a:schemeClr val="tx1"/>
                </a:solidFill>
              </a:ln>
            </c:spPr>
            <c:extLst xmlns:c16r2="http://schemas.microsoft.com/office/drawing/2015/06/chart">
              <c:ext xmlns:c16="http://schemas.microsoft.com/office/drawing/2014/chart" uri="{C3380CC4-5D6E-409C-BE32-E72D297353CC}">
                <c16:uniqueId val="{00000002-012C-3E49-99A2-DD40B42D1BBB}"/>
              </c:ext>
            </c:extLst>
          </c:dPt>
          <c:dPt>
            <c:idx val="2"/>
            <c:invertIfNegative val="0"/>
            <c:bubble3D val="0"/>
            <c:spPr>
              <a:solidFill>
                <a:srgbClr val="C00000"/>
              </a:solidFill>
              <a:ln>
                <a:solidFill>
                  <a:srgbClr val="C00000"/>
                </a:solidFill>
              </a:ln>
            </c:spPr>
            <c:extLst xmlns:c16r2="http://schemas.microsoft.com/office/drawing/2015/06/chart">
              <c:ext xmlns:c16="http://schemas.microsoft.com/office/drawing/2014/chart" uri="{C3380CC4-5D6E-409C-BE32-E72D297353CC}">
                <c16:uniqueId val="{00000003-012C-3E49-99A2-DD40B42D1BBB}"/>
              </c:ext>
            </c:extLst>
          </c:dPt>
          <c:dPt>
            <c:idx val="3"/>
            <c:invertIfNegative val="0"/>
            <c:bubble3D val="0"/>
            <c:spPr>
              <a:solidFill>
                <a:srgbClr val="0070C0"/>
              </a:solidFill>
              <a:ln>
                <a:solidFill>
                  <a:srgbClr val="0070C0"/>
                </a:solidFill>
              </a:ln>
            </c:spPr>
            <c:extLst xmlns:c16r2="http://schemas.microsoft.com/office/drawing/2015/06/chart">
              <c:ext xmlns:c16="http://schemas.microsoft.com/office/drawing/2014/chart" uri="{C3380CC4-5D6E-409C-BE32-E72D297353CC}">
                <c16:uniqueId val="{00000004-012C-3E49-99A2-DD40B42D1BBB}"/>
              </c:ext>
            </c:extLst>
          </c:dPt>
          <c:errBars>
            <c:errBarType val="both"/>
            <c:errValType val="cust"/>
            <c:noEndCap val="0"/>
            <c:plus>
              <c:numRef>
                <c:f>(Sheet1!$B$9,Sheet1!$E$9,Sheet1!$H$9,Sheet1!$K$9)</c:f>
                <c:numCache>
                  <c:formatCode>General</c:formatCode>
                  <c:ptCount val="4"/>
                  <c:pt idx="0">
                    <c:v>0.49597541083787994</c:v>
                  </c:pt>
                  <c:pt idx="1">
                    <c:v>2.8668749383926801</c:v>
                  </c:pt>
                  <c:pt idx="2">
                    <c:v>3.2814666980454739</c:v>
                  </c:pt>
                  <c:pt idx="3">
                    <c:v>3.6230868424334983</c:v>
                  </c:pt>
                </c:numCache>
              </c:numRef>
            </c:plus>
            <c:minus>
              <c:numRef>
                <c:f>(Sheet1!$B$9,Sheet1!$E$9,Sheet1!$H$9,Sheet1!$K$9)</c:f>
                <c:numCache>
                  <c:formatCode>General</c:formatCode>
                  <c:ptCount val="4"/>
                  <c:pt idx="0">
                    <c:v>0.49597541083787994</c:v>
                  </c:pt>
                  <c:pt idx="1">
                    <c:v>2.8668749383926801</c:v>
                  </c:pt>
                  <c:pt idx="2">
                    <c:v>3.2814666980454739</c:v>
                  </c:pt>
                  <c:pt idx="3">
                    <c:v>3.6230868424334983</c:v>
                  </c:pt>
                </c:numCache>
              </c:numRef>
            </c:minus>
          </c:errBars>
          <c:cat>
            <c:strLit>
              <c:ptCount val="4"/>
              <c:pt idx="0">
                <c:v>Vehicle</c:v>
              </c:pt>
              <c:pt idx="1">
                <c:v>LM609</c:v>
              </c:pt>
              <c:pt idx="2">
                <c:v>Erlotinib</c:v>
              </c:pt>
              <c:pt idx="3">
                <c:v>E+LM609</c:v>
              </c:pt>
            </c:strLit>
          </c:cat>
          <c:val>
            <c:numRef>
              <c:f>(Sheet1!$B$7,Sheet1!$E$7,Sheet1!$H$7,Sheet1!$K$7)</c:f>
              <c:numCache>
                <c:formatCode>General</c:formatCode>
                <c:ptCount val="4"/>
                <c:pt idx="0">
                  <c:v>1.4400347222222223</c:v>
                </c:pt>
                <c:pt idx="1">
                  <c:v>7.5809895833333325</c:v>
                </c:pt>
                <c:pt idx="2">
                  <c:v>11.067265625000001</c:v>
                </c:pt>
                <c:pt idx="3">
                  <c:v>11.562174479166666</c:v>
                </c:pt>
              </c:numCache>
            </c:numRef>
          </c:val>
          <c:extLst xmlns:c16r2="http://schemas.microsoft.com/office/drawing/2015/06/chart">
            <c:ext xmlns:c16="http://schemas.microsoft.com/office/drawing/2014/chart" uri="{C3380CC4-5D6E-409C-BE32-E72D297353CC}">
              <c16:uniqueId val="{00000000-012C-3E49-99A2-DD40B42D1BBB}"/>
            </c:ext>
          </c:extLst>
        </c:ser>
        <c:dLbls>
          <c:showLegendKey val="0"/>
          <c:showVal val="0"/>
          <c:showCatName val="0"/>
          <c:showSerName val="0"/>
          <c:showPercent val="0"/>
          <c:showBubbleSize val="0"/>
        </c:dLbls>
        <c:gapWidth val="50"/>
        <c:axId val="243716624"/>
        <c:axId val="243717184"/>
      </c:barChart>
      <c:catAx>
        <c:axId val="243716624"/>
        <c:scaling>
          <c:orientation val="minMax"/>
        </c:scaling>
        <c:delete val="0"/>
        <c:axPos val="b"/>
        <c:numFmt formatCode="General" sourceLinked="0"/>
        <c:majorTickMark val="out"/>
        <c:minorTickMark val="none"/>
        <c:tickLblPos val="nextTo"/>
        <c:spPr>
          <a:ln>
            <a:solidFill>
              <a:schemeClr val="tx1"/>
            </a:solidFill>
          </a:ln>
        </c:spPr>
        <c:txPr>
          <a:bodyPr/>
          <a:lstStyle/>
          <a:p>
            <a:pPr>
              <a:defRPr sz="900"/>
            </a:pPr>
            <a:endParaRPr lang="en-US"/>
          </a:p>
        </c:txPr>
        <c:crossAx val="243717184"/>
        <c:crosses val="autoZero"/>
        <c:auto val="1"/>
        <c:lblAlgn val="ctr"/>
        <c:lblOffset val="100"/>
        <c:noMultiLvlLbl val="0"/>
      </c:catAx>
      <c:valAx>
        <c:axId val="243717184"/>
        <c:scaling>
          <c:orientation val="minMax"/>
        </c:scaling>
        <c:delete val="0"/>
        <c:axPos val="l"/>
        <c:numFmt formatCode="General" sourceLinked="1"/>
        <c:majorTickMark val="out"/>
        <c:minorTickMark val="none"/>
        <c:tickLblPos val="nextTo"/>
        <c:spPr>
          <a:ln>
            <a:solidFill>
              <a:schemeClr val="tx1"/>
            </a:solidFill>
          </a:ln>
        </c:spPr>
        <c:txPr>
          <a:bodyPr/>
          <a:lstStyle/>
          <a:p>
            <a:pPr>
              <a:defRPr sz="900"/>
            </a:pPr>
            <a:endParaRPr lang="en-US"/>
          </a:p>
        </c:txPr>
        <c:crossAx val="243716624"/>
        <c:crosses val="autoZero"/>
        <c:crossBetween val="between"/>
      </c:valAx>
    </c:plotArea>
    <c:plotVisOnly val="1"/>
    <c:dispBlanksAs val="gap"/>
    <c:showDLblsOverMax val="0"/>
  </c:chart>
  <c:spPr>
    <a:noFill/>
    <a:ln>
      <a:noFill/>
    </a:ln>
  </c:spPr>
  <c:txPr>
    <a:bodyPr/>
    <a:lstStyle/>
    <a:p>
      <a:pPr>
        <a:defRPr sz="1000" b="0">
          <a:latin typeface="Arial" panose="020B0604020202020204" pitchFamily="34" charset="0"/>
          <a:cs typeface="Arial" panose="020B0604020202020204" pitchFamily="34" charset="0"/>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scatterChart>
        <c:scatterStyle val="lineMarker"/>
        <c:varyColors val="0"/>
        <c:ser>
          <c:idx val="0"/>
          <c:order val="0"/>
          <c:tx>
            <c:v>Veh</c:v>
          </c:tx>
          <c:spPr>
            <a:ln>
              <a:solidFill>
                <a:schemeClr val="tx1"/>
              </a:solidFill>
            </a:ln>
          </c:spPr>
          <c:marker>
            <c:symbol val="circle"/>
            <c:size val="6"/>
            <c:spPr>
              <a:solidFill>
                <a:schemeClr val="bg1"/>
              </a:solidFill>
              <a:ln>
                <a:solidFill>
                  <a:schemeClr val="tx1"/>
                </a:solidFill>
              </a:ln>
            </c:spPr>
          </c:marker>
          <c:xVal>
            <c:numRef>
              <c:f>'Tumor growth'!$E$29:$G$29</c:f>
              <c:numCache>
                <c:formatCode>General</c:formatCode>
                <c:ptCount val="3"/>
                <c:pt idx="0">
                  <c:v>0</c:v>
                </c:pt>
                <c:pt idx="1">
                  <c:v>8</c:v>
                </c:pt>
                <c:pt idx="2">
                  <c:v>14</c:v>
                </c:pt>
              </c:numCache>
            </c:numRef>
          </c:xVal>
          <c:yVal>
            <c:numRef>
              <c:f>'Tumor growth'!$E$42:$G$42</c:f>
              <c:numCache>
                <c:formatCode>0.00</c:formatCode>
                <c:ptCount val="3"/>
                <c:pt idx="0">
                  <c:v>138.0880208333333</c:v>
                </c:pt>
                <c:pt idx="1">
                  <c:v>204.1932447916667</c:v>
                </c:pt>
                <c:pt idx="2">
                  <c:v>265.01834895833161</c:v>
                </c:pt>
              </c:numCache>
            </c:numRef>
          </c:yVal>
          <c:smooth val="0"/>
          <c:extLst xmlns:c16r2="http://schemas.microsoft.com/office/drawing/2015/06/chart">
            <c:ext xmlns:c16="http://schemas.microsoft.com/office/drawing/2014/chart" uri="{C3380CC4-5D6E-409C-BE32-E72D297353CC}">
              <c16:uniqueId val="{00000000-60A2-41F0-B0C0-2E249822E7E1}"/>
            </c:ext>
          </c:extLst>
        </c:ser>
        <c:ser>
          <c:idx val="1"/>
          <c:order val="1"/>
          <c:tx>
            <c:v>Erl</c:v>
          </c:tx>
          <c:spPr>
            <a:ln>
              <a:solidFill>
                <a:schemeClr val="tx1"/>
              </a:solidFill>
            </a:ln>
          </c:spPr>
          <c:marker>
            <c:symbol val="circle"/>
            <c:size val="6"/>
            <c:spPr>
              <a:solidFill>
                <a:schemeClr val="tx1"/>
              </a:solidFill>
              <a:ln>
                <a:solidFill>
                  <a:schemeClr val="tx1"/>
                </a:solidFill>
              </a:ln>
            </c:spPr>
          </c:marker>
          <c:xVal>
            <c:numRef>
              <c:f>'Tumor growth'!$E$46:$O$46</c:f>
              <c:numCache>
                <c:formatCode>0</c:formatCode>
                <c:ptCount val="11"/>
                <c:pt idx="0">
                  <c:v>0</c:v>
                </c:pt>
                <c:pt idx="1">
                  <c:v>8</c:v>
                </c:pt>
                <c:pt idx="2">
                  <c:v>14</c:v>
                </c:pt>
                <c:pt idx="3">
                  <c:v>21</c:v>
                </c:pt>
                <c:pt idx="4">
                  <c:v>28</c:v>
                </c:pt>
                <c:pt idx="5">
                  <c:v>36</c:v>
                </c:pt>
                <c:pt idx="6">
                  <c:v>42</c:v>
                </c:pt>
                <c:pt idx="7">
                  <c:v>49</c:v>
                </c:pt>
                <c:pt idx="8">
                  <c:v>56</c:v>
                </c:pt>
                <c:pt idx="9">
                  <c:v>63</c:v>
                </c:pt>
                <c:pt idx="10">
                  <c:v>70</c:v>
                </c:pt>
              </c:numCache>
            </c:numRef>
          </c:xVal>
          <c:yVal>
            <c:numRef>
              <c:f>'Tumor growth'!$E$54:$O$54</c:f>
              <c:numCache>
                <c:formatCode>0</c:formatCode>
                <c:ptCount val="11"/>
                <c:pt idx="0">
                  <c:v>140.2866160714286</c:v>
                </c:pt>
                <c:pt idx="1">
                  <c:v>70.711723214285726</c:v>
                </c:pt>
                <c:pt idx="2">
                  <c:v>88.030205357142862</c:v>
                </c:pt>
                <c:pt idx="3">
                  <c:v>64.332714285714275</c:v>
                </c:pt>
                <c:pt idx="4">
                  <c:v>103.495955357143</c:v>
                </c:pt>
                <c:pt idx="5">
                  <c:v>94.900705357142868</c:v>
                </c:pt>
                <c:pt idx="6">
                  <c:v>0</c:v>
                </c:pt>
                <c:pt idx="7">
                  <c:v>0</c:v>
                </c:pt>
                <c:pt idx="8">
                  <c:v>0</c:v>
                </c:pt>
                <c:pt idx="9">
                  <c:v>101.2775892857143</c:v>
                </c:pt>
                <c:pt idx="10">
                  <c:v>143.25225892857139</c:v>
                </c:pt>
              </c:numCache>
            </c:numRef>
          </c:yVal>
          <c:smooth val="0"/>
          <c:extLst xmlns:c16r2="http://schemas.microsoft.com/office/drawing/2015/06/chart">
            <c:ext xmlns:c16="http://schemas.microsoft.com/office/drawing/2014/chart" uri="{C3380CC4-5D6E-409C-BE32-E72D297353CC}">
              <c16:uniqueId val="{00000001-60A2-41F0-B0C0-2E249822E7E1}"/>
            </c:ext>
          </c:extLst>
        </c:ser>
        <c:dLbls>
          <c:showLegendKey val="0"/>
          <c:showVal val="0"/>
          <c:showCatName val="0"/>
          <c:showSerName val="0"/>
          <c:showPercent val="0"/>
          <c:showBubbleSize val="0"/>
        </c:dLbls>
        <c:axId val="243719984"/>
        <c:axId val="243720544"/>
      </c:scatterChart>
      <c:valAx>
        <c:axId val="243719984"/>
        <c:scaling>
          <c:orientation val="minMax"/>
          <c:max val="70"/>
          <c:min val="0"/>
        </c:scaling>
        <c:delete val="0"/>
        <c:axPos val="b"/>
        <c:numFmt formatCode="General" sourceLinked="1"/>
        <c:majorTickMark val="out"/>
        <c:minorTickMark val="none"/>
        <c:tickLblPos val="nextTo"/>
        <c:spPr>
          <a:ln>
            <a:solidFill>
              <a:schemeClr val="tx1"/>
            </a:solidFill>
          </a:ln>
        </c:spPr>
        <c:crossAx val="243720544"/>
        <c:crosses val="autoZero"/>
        <c:crossBetween val="midCat"/>
        <c:majorUnit val="25"/>
      </c:valAx>
      <c:valAx>
        <c:axId val="243720544"/>
        <c:scaling>
          <c:orientation val="minMax"/>
        </c:scaling>
        <c:delete val="0"/>
        <c:axPos val="l"/>
        <c:numFmt formatCode="0" sourceLinked="0"/>
        <c:majorTickMark val="out"/>
        <c:minorTickMark val="none"/>
        <c:tickLblPos val="nextTo"/>
        <c:spPr>
          <a:ln>
            <a:solidFill>
              <a:schemeClr val="tx1"/>
            </a:solidFill>
          </a:ln>
        </c:spPr>
        <c:crossAx val="243719984"/>
        <c:crosses val="autoZero"/>
        <c:crossBetween val="midCat"/>
        <c:majorUnit val="100"/>
      </c:valAx>
    </c:plotArea>
    <c:plotVisOnly val="1"/>
    <c:dispBlanksAs val="gap"/>
    <c:showDLblsOverMax val="0"/>
  </c:chart>
  <c:spPr>
    <a:noFill/>
    <a:ln>
      <a:noFill/>
    </a:ln>
  </c:spPr>
  <c:txPr>
    <a:bodyPr/>
    <a:lstStyle/>
    <a:p>
      <a:pPr>
        <a:defRPr sz="900">
          <a:latin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0.255710141495471"/>
          <c:y val="7.5275196850393702E-2"/>
          <c:w val="0.66804949381327405"/>
          <c:h val="0.68525952345681795"/>
        </c:manualLayout>
      </c:layout>
      <c:scatterChart>
        <c:scatterStyle val="lineMarker"/>
        <c:varyColors val="0"/>
        <c:ser>
          <c:idx val="0"/>
          <c:order val="0"/>
          <c:tx>
            <c:v>PC9-V</c:v>
          </c:tx>
          <c:spPr>
            <a:ln w="25400" cmpd="sng">
              <a:solidFill>
                <a:schemeClr val="tx1"/>
              </a:solidFill>
            </a:ln>
          </c:spPr>
          <c:marker>
            <c:symbol val="circle"/>
            <c:size val="7"/>
            <c:spPr>
              <a:solidFill>
                <a:schemeClr val="bg1"/>
              </a:solidFill>
              <a:ln w="9525" cmpd="sng">
                <a:solidFill>
                  <a:schemeClr val="tx1"/>
                </a:solidFill>
              </a:ln>
            </c:spPr>
          </c:marker>
          <c:xVal>
            <c:numRef>
              <c:f>'[PC9-R4L growth curve.xlsx]Tumor volume'!$B$2:$L$2</c:f>
              <c:numCache>
                <c:formatCode>General</c:formatCode>
                <c:ptCount val="11"/>
                <c:pt idx="0">
                  <c:v>1</c:v>
                </c:pt>
                <c:pt idx="1">
                  <c:v>5</c:v>
                </c:pt>
                <c:pt idx="2">
                  <c:v>12</c:v>
                </c:pt>
                <c:pt idx="3">
                  <c:v>19</c:v>
                </c:pt>
                <c:pt idx="4">
                  <c:v>26</c:v>
                </c:pt>
                <c:pt idx="5">
                  <c:v>33</c:v>
                </c:pt>
                <c:pt idx="6">
                  <c:v>41</c:v>
                </c:pt>
                <c:pt idx="7">
                  <c:v>47</c:v>
                </c:pt>
                <c:pt idx="8">
                  <c:v>54</c:v>
                </c:pt>
                <c:pt idx="9">
                  <c:v>61</c:v>
                </c:pt>
                <c:pt idx="10">
                  <c:v>68</c:v>
                </c:pt>
              </c:numCache>
            </c:numRef>
          </c:xVal>
          <c:yVal>
            <c:numRef>
              <c:f>'[PC9-R4L growth curve.xlsx]Tumor volume'!$B$10:$E$10</c:f>
              <c:numCache>
                <c:formatCode>General</c:formatCode>
                <c:ptCount val="4"/>
                <c:pt idx="0">
                  <c:v>1</c:v>
                </c:pt>
                <c:pt idx="1">
                  <c:v>2.0474095335974631</c:v>
                </c:pt>
                <c:pt idx="2">
                  <c:v>2.9167512975896912</c:v>
                </c:pt>
                <c:pt idx="3">
                  <c:v>3.080892972795465</c:v>
                </c:pt>
              </c:numCache>
            </c:numRef>
          </c:yVal>
          <c:smooth val="0"/>
          <c:extLst xmlns:c16r2="http://schemas.microsoft.com/office/drawing/2015/06/chart">
            <c:ext xmlns:c16="http://schemas.microsoft.com/office/drawing/2014/chart" uri="{C3380CC4-5D6E-409C-BE32-E72D297353CC}">
              <c16:uniqueId val="{00000000-1487-43AB-955E-34E41BE0BA9F}"/>
            </c:ext>
          </c:extLst>
        </c:ser>
        <c:ser>
          <c:idx val="1"/>
          <c:order val="1"/>
          <c:tx>
            <c:v>PC9-R4L</c:v>
          </c:tx>
          <c:spPr>
            <a:ln w="25400">
              <a:solidFill>
                <a:schemeClr val="tx1"/>
              </a:solidFill>
            </a:ln>
          </c:spPr>
          <c:marker>
            <c:symbol val="circle"/>
            <c:size val="7"/>
            <c:spPr>
              <a:solidFill>
                <a:schemeClr val="tx1"/>
              </a:solidFill>
              <a:ln>
                <a:solidFill>
                  <a:schemeClr val="tx1"/>
                </a:solidFill>
              </a:ln>
            </c:spPr>
          </c:marker>
          <c:xVal>
            <c:numRef>
              <c:f>'[PC9-R4L growth curve.xlsx]Tumor volume'!$B$8:$L$8</c:f>
              <c:numCache>
                <c:formatCode>General</c:formatCode>
                <c:ptCount val="11"/>
                <c:pt idx="0">
                  <c:v>1</c:v>
                </c:pt>
                <c:pt idx="1">
                  <c:v>5</c:v>
                </c:pt>
                <c:pt idx="2">
                  <c:v>12</c:v>
                </c:pt>
                <c:pt idx="3">
                  <c:v>19</c:v>
                </c:pt>
                <c:pt idx="4">
                  <c:v>26</c:v>
                </c:pt>
                <c:pt idx="5">
                  <c:v>33</c:v>
                </c:pt>
                <c:pt idx="6">
                  <c:v>41</c:v>
                </c:pt>
                <c:pt idx="7">
                  <c:v>47</c:v>
                </c:pt>
                <c:pt idx="8">
                  <c:v>54</c:v>
                </c:pt>
                <c:pt idx="9">
                  <c:v>61</c:v>
                </c:pt>
                <c:pt idx="10">
                  <c:v>68</c:v>
                </c:pt>
              </c:numCache>
            </c:numRef>
          </c:xVal>
          <c:yVal>
            <c:numRef>
              <c:f>'[PC9-R4L growth curve.xlsx]Tumor volume'!$B$9:$L$9</c:f>
              <c:numCache>
                <c:formatCode>General</c:formatCode>
                <c:ptCount val="11"/>
                <c:pt idx="0">
                  <c:v>1</c:v>
                </c:pt>
                <c:pt idx="1">
                  <c:v>1.201431456613399</c:v>
                </c:pt>
                <c:pt idx="2">
                  <c:v>0.89204209923348599</c:v>
                </c:pt>
                <c:pt idx="3">
                  <c:v>0.46814187207439201</c:v>
                </c:pt>
                <c:pt idx="4">
                  <c:v>0.65872101949946305</c:v>
                </c:pt>
                <c:pt idx="5">
                  <c:v>0.65920304361690796</c:v>
                </c:pt>
                <c:pt idx="6">
                  <c:v>0.98280756042156303</c:v>
                </c:pt>
                <c:pt idx="7">
                  <c:v>1.222366903274319</c:v>
                </c:pt>
                <c:pt idx="8">
                  <c:v>1.237318262882519</c:v>
                </c:pt>
                <c:pt idx="9">
                  <c:v>1.52802481821367</c:v>
                </c:pt>
                <c:pt idx="10">
                  <c:v>1.9661190439633549</c:v>
                </c:pt>
              </c:numCache>
            </c:numRef>
          </c:yVal>
          <c:smooth val="0"/>
          <c:extLst xmlns:c16r2="http://schemas.microsoft.com/office/drawing/2015/06/chart">
            <c:ext xmlns:c16="http://schemas.microsoft.com/office/drawing/2014/chart" uri="{C3380CC4-5D6E-409C-BE32-E72D297353CC}">
              <c16:uniqueId val="{00000001-1487-43AB-955E-34E41BE0BA9F}"/>
            </c:ext>
          </c:extLst>
        </c:ser>
        <c:dLbls>
          <c:showLegendKey val="0"/>
          <c:showVal val="0"/>
          <c:showCatName val="0"/>
          <c:showSerName val="0"/>
          <c:showPercent val="0"/>
          <c:showBubbleSize val="0"/>
        </c:dLbls>
        <c:axId val="244580320"/>
        <c:axId val="244580880"/>
      </c:scatterChart>
      <c:valAx>
        <c:axId val="244580320"/>
        <c:scaling>
          <c:orientation val="minMax"/>
          <c:max val="70"/>
          <c:min val="0"/>
        </c:scaling>
        <c:delete val="0"/>
        <c:axPos val="b"/>
        <c:title>
          <c:tx>
            <c:rich>
              <a:bodyPr/>
              <a:lstStyle/>
              <a:p>
                <a:pPr>
                  <a:defRPr sz="1000"/>
                </a:pPr>
                <a:r>
                  <a:rPr lang="en-US" sz="1000"/>
                  <a:t>Days after treatment</a:t>
                </a:r>
              </a:p>
            </c:rich>
          </c:tx>
          <c:layout/>
          <c:overlay val="0"/>
        </c:title>
        <c:numFmt formatCode="General" sourceLinked="1"/>
        <c:majorTickMark val="out"/>
        <c:minorTickMark val="none"/>
        <c:tickLblPos val="nextTo"/>
        <c:spPr>
          <a:ln>
            <a:solidFill>
              <a:schemeClr val="tx1"/>
            </a:solidFill>
          </a:ln>
        </c:spPr>
        <c:crossAx val="244580880"/>
        <c:crosses val="autoZero"/>
        <c:crossBetween val="midCat"/>
        <c:majorUnit val="21"/>
      </c:valAx>
      <c:valAx>
        <c:axId val="244580880"/>
        <c:scaling>
          <c:orientation val="minMax"/>
        </c:scaling>
        <c:delete val="0"/>
        <c:axPos val="l"/>
        <c:title>
          <c:tx>
            <c:rich>
              <a:bodyPr/>
              <a:lstStyle/>
              <a:p>
                <a:pPr>
                  <a:defRPr/>
                </a:pPr>
                <a:r>
                  <a:rPr lang="en-US"/>
                  <a:t>Tumor volume (fold)</a:t>
                </a:r>
              </a:p>
            </c:rich>
          </c:tx>
          <c:layout>
            <c:manualLayout>
              <c:xMode val="edge"/>
              <c:yMode val="edge"/>
              <c:x val="2.4172773212290219E-3"/>
              <c:y val="0.11197101583755356"/>
            </c:manualLayout>
          </c:layout>
          <c:overlay val="0"/>
        </c:title>
        <c:numFmt formatCode="General" sourceLinked="1"/>
        <c:majorTickMark val="out"/>
        <c:minorTickMark val="none"/>
        <c:tickLblPos val="nextTo"/>
        <c:spPr>
          <a:ln>
            <a:solidFill>
              <a:schemeClr val="tx1"/>
            </a:solidFill>
          </a:ln>
        </c:spPr>
        <c:crossAx val="244580320"/>
        <c:crosses val="autoZero"/>
        <c:crossBetween val="midCat"/>
        <c:majorUnit val="1"/>
      </c:valAx>
    </c:plotArea>
    <c:plotVisOnly val="1"/>
    <c:dispBlanksAs val="gap"/>
    <c:showDLblsOverMax val="0"/>
  </c:chart>
  <c:spPr>
    <a:noFill/>
    <a:ln>
      <a:noFill/>
    </a:ln>
  </c:spPr>
  <c:txPr>
    <a:bodyPr/>
    <a:lstStyle/>
    <a:p>
      <a:pPr>
        <a:defRPr sz="900" b="0">
          <a:latin typeface="Arial"/>
          <a:cs typeface="Arial"/>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sz="quarter" idx="1"/>
          </p:nvPr>
        </p:nvSpPr>
        <p:spPr>
          <a:xfrm>
            <a:off x="4143587" y="0"/>
            <a:ext cx="3169920" cy="481727"/>
          </a:xfrm>
          <a:prstGeom prst="rect">
            <a:avLst/>
          </a:prstGeom>
        </p:spPr>
        <p:txBody>
          <a:bodyPr vert="horz" lIns="96661" tIns="48331" rIns="96661" bIns="48331" rtlCol="0"/>
          <a:lstStyle>
            <a:lvl1pPr algn="r">
              <a:defRPr sz="1300"/>
            </a:lvl1pPr>
          </a:lstStyle>
          <a:p>
            <a:fld id="{F74A5C54-2854-4E09-8F57-7D2CA43FEFFF}" type="datetimeFigureOut">
              <a:rPr lang="en-US" smtClean="0"/>
              <a:t>7/1/2019</a:t>
            </a:fld>
            <a:endParaRPr lang="en-US" dirty="0"/>
          </a:p>
        </p:txBody>
      </p:sp>
      <p:sp>
        <p:nvSpPr>
          <p:cNvPr id="4" name="Footer Placeholder 3"/>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4452DACD-EC4F-401C-96C6-571089134873}" type="slidenum">
              <a:rPr lang="en-US" smtClean="0"/>
              <a:t>‹#›</a:t>
            </a:fld>
            <a:endParaRPr lang="en-US" dirty="0"/>
          </a:p>
        </p:txBody>
      </p:sp>
    </p:spTree>
    <p:extLst>
      <p:ext uri="{BB962C8B-B14F-4D97-AF65-F5344CB8AC3E}">
        <p14:creationId xmlns:p14="http://schemas.microsoft.com/office/powerpoint/2010/main" val="30865208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56B971E3-22EF-4A8F-8E09-598F3B4D5A28}" type="datetimeFigureOut">
              <a:rPr lang="en-US" smtClean="0"/>
              <a:t>7/1/2019</a:t>
            </a:fld>
            <a:endParaRPr lang="en-US"/>
          </a:p>
        </p:txBody>
      </p:sp>
      <p:sp>
        <p:nvSpPr>
          <p:cNvPr id="4" name="Slide Image Placeholder 3"/>
          <p:cNvSpPr>
            <a:spLocks noGrp="1" noRot="1" noChangeAspect="1"/>
          </p:cNvSpPr>
          <p:nvPr>
            <p:ph type="sldImg" idx="2"/>
          </p:nvPr>
        </p:nvSpPr>
        <p:spPr>
          <a:xfrm>
            <a:off x="2405063" y="1200150"/>
            <a:ext cx="2505075" cy="3240088"/>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09E6AA2F-5E26-4413-877E-E69E4F8AC00E}" type="slidenum">
              <a:rPr lang="en-US" smtClean="0"/>
              <a:t>‹#›</a:t>
            </a:fld>
            <a:endParaRPr lang="en-US"/>
          </a:p>
        </p:txBody>
      </p:sp>
    </p:spTree>
    <p:extLst>
      <p:ext uri="{BB962C8B-B14F-4D97-AF65-F5344CB8AC3E}">
        <p14:creationId xmlns:p14="http://schemas.microsoft.com/office/powerpoint/2010/main" val="36843833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2930" y="3124626"/>
            <a:ext cx="6606540" cy="2156036"/>
          </a:xfrm>
        </p:spPr>
        <p:txBody>
          <a:bodyPr/>
          <a:lstStyle/>
          <a:p>
            <a:r>
              <a:rPr lang="en-US"/>
              <a:t>Click to edit Master title style</a:t>
            </a:r>
          </a:p>
        </p:txBody>
      </p:sp>
      <p:sp>
        <p:nvSpPr>
          <p:cNvPr id="3" name="Subtitle 2"/>
          <p:cNvSpPr>
            <a:spLocks noGrp="1"/>
          </p:cNvSpPr>
          <p:nvPr>
            <p:ph type="subTitle" idx="1"/>
          </p:nvPr>
        </p:nvSpPr>
        <p:spPr>
          <a:xfrm>
            <a:off x="1165860" y="5699760"/>
            <a:ext cx="5440680" cy="2570480"/>
          </a:xfrm>
        </p:spPr>
        <p:txBody>
          <a:bodyPr/>
          <a:lstStyle>
            <a:lvl1pPr marL="0" indent="0" algn="ctr">
              <a:buNone/>
              <a:defRPr>
                <a:solidFill>
                  <a:schemeClr val="tx1">
                    <a:tint val="75000"/>
                  </a:schemeClr>
                </a:solidFill>
              </a:defRPr>
            </a:lvl1pPr>
            <a:lvl2pPr marL="502920" indent="0" algn="ctr">
              <a:buNone/>
              <a:defRPr>
                <a:solidFill>
                  <a:schemeClr val="tx1">
                    <a:tint val="75000"/>
                  </a:schemeClr>
                </a:solidFill>
              </a:defRPr>
            </a:lvl2pPr>
            <a:lvl3pPr marL="1005840" indent="0" algn="ctr">
              <a:buNone/>
              <a:defRPr>
                <a:solidFill>
                  <a:schemeClr val="tx1">
                    <a:tint val="75000"/>
                  </a:schemeClr>
                </a:solidFill>
              </a:defRPr>
            </a:lvl3pPr>
            <a:lvl4pPr marL="1508760" indent="0" algn="ctr">
              <a:buNone/>
              <a:defRPr>
                <a:solidFill>
                  <a:schemeClr val="tx1">
                    <a:tint val="75000"/>
                  </a:schemeClr>
                </a:solidFill>
              </a:defRPr>
            </a:lvl4pPr>
            <a:lvl5pPr marL="2011680" indent="0" algn="ctr">
              <a:buNone/>
              <a:defRPr>
                <a:solidFill>
                  <a:schemeClr val="tx1">
                    <a:tint val="75000"/>
                  </a:schemeClr>
                </a:solidFill>
              </a:defRPr>
            </a:lvl5pPr>
            <a:lvl6pPr marL="2514600" indent="0" algn="ctr">
              <a:buNone/>
              <a:defRPr>
                <a:solidFill>
                  <a:schemeClr val="tx1">
                    <a:tint val="75000"/>
                  </a:schemeClr>
                </a:solidFill>
              </a:defRPr>
            </a:lvl6pPr>
            <a:lvl7pPr marL="3017520" indent="0" algn="ctr">
              <a:buNone/>
              <a:defRPr>
                <a:solidFill>
                  <a:schemeClr val="tx1">
                    <a:tint val="75000"/>
                  </a:schemeClr>
                </a:solidFill>
              </a:defRPr>
            </a:lvl7pPr>
            <a:lvl8pPr marL="3520440" indent="0" algn="ctr">
              <a:buNone/>
              <a:defRPr>
                <a:solidFill>
                  <a:schemeClr val="tx1">
                    <a:tint val="75000"/>
                  </a:schemeClr>
                </a:solidFill>
              </a:defRPr>
            </a:lvl8pPr>
            <a:lvl9pPr marL="402336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1634946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5606856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634990" y="402804"/>
            <a:ext cx="1748790" cy="858223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8620" y="402804"/>
            <a:ext cx="5116830" cy="858223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947607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157881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13966" y="6463454"/>
            <a:ext cx="6606540" cy="1997710"/>
          </a:xfrm>
        </p:spPr>
        <p:txBody>
          <a:bodyPr anchor="t"/>
          <a:lstStyle>
            <a:lvl1pPr algn="l">
              <a:defRPr sz="4400" b="1" cap="all"/>
            </a:lvl1pPr>
          </a:lstStyle>
          <a:p>
            <a:r>
              <a:rPr lang="en-US"/>
              <a:t>Click to edit Master title style</a:t>
            </a:r>
          </a:p>
        </p:txBody>
      </p:sp>
      <p:sp>
        <p:nvSpPr>
          <p:cNvPr id="3" name="Text Placeholder 2"/>
          <p:cNvSpPr>
            <a:spLocks noGrp="1"/>
          </p:cNvSpPr>
          <p:nvPr>
            <p:ph type="body" idx="1"/>
          </p:nvPr>
        </p:nvSpPr>
        <p:spPr>
          <a:xfrm>
            <a:off x="613966" y="4263180"/>
            <a:ext cx="6606540" cy="2200274"/>
          </a:xfrm>
        </p:spPr>
        <p:txBody>
          <a:bodyPr anchor="b"/>
          <a:lstStyle>
            <a:lvl1pPr marL="0" indent="0">
              <a:buNone/>
              <a:defRPr sz="2200">
                <a:solidFill>
                  <a:schemeClr val="tx1">
                    <a:tint val="75000"/>
                  </a:schemeClr>
                </a:solidFill>
              </a:defRPr>
            </a:lvl1pPr>
            <a:lvl2pPr marL="502920" indent="0">
              <a:buNone/>
              <a:defRPr sz="1980">
                <a:solidFill>
                  <a:schemeClr val="tx1">
                    <a:tint val="75000"/>
                  </a:schemeClr>
                </a:solidFill>
              </a:defRPr>
            </a:lvl2pPr>
            <a:lvl3pPr marL="1005840" indent="0">
              <a:buNone/>
              <a:defRPr sz="1760">
                <a:solidFill>
                  <a:schemeClr val="tx1">
                    <a:tint val="75000"/>
                  </a:schemeClr>
                </a:solidFill>
              </a:defRPr>
            </a:lvl3pPr>
            <a:lvl4pPr marL="1508760" indent="0">
              <a:buNone/>
              <a:defRPr sz="1540">
                <a:solidFill>
                  <a:schemeClr val="tx1">
                    <a:tint val="75000"/>
                  </a:schemeClr>
                </a:solidFill>
              </a:defRPr>
            </a:lvl4pPr>
            <a:lvl5pPr marL="2011680" indent="0">
              <a:buNone/>
              <a:defRPr sz="1540">
                <a:solidFill>
                  <a:schemeClr val="tx1">
                    <a:tint val="75000"/>
                  </a:schemeClr>
                </a:solidFill>
              </a:defRPr>
            </a:lvl5pPr>
            <a:lvl6pPr marL="2514600" indent="0">
              <a:buNone/>
              <a:defRPr sz="1540">
                <a:solidFill>
                  <a:schemeClr val="tx1">
                    <a:tint val="75000"/>
                  </a:schemeClr>
                </a:solidFill>
              </a:defRPr>
            </a:lvl6pPr>
            <a:lvl7pPr marL="3017520" indent="0">
              <a:buNone/>
              <a:defRPr sz="1540">
                <a:solidFill>
                  <a:schemeClr val="tx1">
                    <a:tint val="75000"/>
                  </a:schemeClr>
                </a:solidFill>
              </a:defRPr>
            </a:lvl7pPr>
            <a:lvl8pPr marL="3520440" indent="0">
              <a:buNone/>
              <a:defRPr sz="1540">
                <a:solidFill>
                  <a:schemeClr val="tx1">
                    <a:tint val="75000"/>
                  </a:schemeClr>
                </a:solidFill>
              </a:defRPr>
            </a:lvl8pPr>
            <a:lvl9pPr marL="4023360" indent="0">
              <a:buNone/>
              <a:defRPr sz="154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6B9ECF-3235-4F49-978F-C49DA2001DC7}" type="datetimeFigureOut">
              <a:rPr lang="en-US" smtClean="0"/>
              <a:pPr/>
              <a:t>7/1/2019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30614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8620" y="2346962"/>
            <a:ext cx="3432810" cy="6638079"/>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50970" y="2346962"/>
            <a:ext cx="3432810" cy="6638079"/>
          </a:xfrm>
        </p:spPr>
        <p:txBody>
          <a:bodyPr/>
          <a:lstStyle>
            <a:lvl1pPr>
              <a:defRPr sz="3080"/>
            </a:lvl1pPr>
            <a:lvl2pPr>
              <a:defRPr sz="2640"/>
            </a:lvl2pPr>
            <a:lvl3pPr>
              <a:defRPr sz="2200"/>
            </a:lvl3pPr>
            <a:lvl4pPr>
              <a:defRPr sz="1980"/>
            </a:lvl4pPr>
            <a:lvl5pPr>
              <a:defRPr sz="1980"/>
            </a:lvl5pPr>
            <a:lvl6pPr>
              <a:defRPr sz="1980"/>
            </a:lvl6pPr>
            <a:lvl7pPr>
              <a:defRPr sz="1980"/>
            </a:lvl7pPr>
            <a:lvl8pPr>
              <a:defRPr sz="1980"/>
            </a:lvl8pPr>
            <a:lvl9pPr>
              <a:defRPr sz="198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496276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88620" y="2251499"/>
            <a:ext cx="3434160" cy="938318"/>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4" name="Content Placeholder 3"/>
          <p:cNvSpPr>
            <a:spLocks noGrp="1"/>
          </p:cNvSpPr>
          <p:nvPr>
            <p:ph sz="half" idx="2"/>
          </p:nvPr>
        </p:nvSpPr>
        <p:spPr>
          <a:xfrm>
            <a:off x="388620" y="3189817"/>
            <a:ext cx="3434160" cy="5795222"/>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948272" y="2251499"/>
            <a:ext cx="3435508" cy="938318"/>
          </a:xfrm>
        </p:spPr>
        <p:txBody>
          <a:bodyPr anchor="b"/>
          <a:lstStyle>
            <a:lvl1pPr marL="0" indent="0">
              <a:buNone/>
              <a:defRPr sz="2640" b="1"/>
            </a:lvl1pPr>
            <a:lvl2pPr marL="502920" indent="0">
              <a:buNone/>
              <a:defRPr sz="2200" b="1"/>
            </a:lvl2pPr>
            <a:lvl3pPr marL="1005840" indent="0">
              <a:buNone/>
              <a:defRPr sz="1980" b="1"/>
            </a:lvl3pPr>
            <a:lvl4pPr marL="1508760" indent="0">
              <a:buNone/>
              <a:defRPr sz="1760" b="1"/>
            </a:lvl4pPr>
            <a:lvl5pPr marL="2011680" indent="0">
              <a:buNone/>
              <a:defRPr sz="1760" b="1"/>
            </a:lvl5pPr>
            <a:lvl6pPr marL="2514600" indent="0">
              <a:buNone/>
              <a:defRPr sz="1760" b="1"/>
            </a:lvl6pPr>
            <a:lvl7pPr marL="3017520" indent="0">
              <a:buNone/>
              <a:defRPr sz="1760" b="1"/>
            </a:lvl7pPr>
            <a:lvl8pPr marL="3520440" indent="0">
              <a:buNone/>
              <a:defRPr sz="1760" b="1"/>
            </a:lvl8pPr>
            <a:lvl9pPr marL="4023360" indent="0">
              <a:buNone/>
              <a:defRPr sz="1760" b="1"/>
            </a:lvl9pPr>
          </a:lstStyle>
          <a:p>
            <a:pPr lvl="0"/>
            <a:r>
              <a:rPr lang="en-US"/>
              <a:t>Click to edit Master text styles</a:t>
            </a:r>
          </a:p>
        </p:txBody>
      </p:sp>
      <p:sp>
        <p:nvSpPr>
          <p:cNvPr id="6" name="Content Placeholder 5"/>
          <p:cNvSpPr>
            <a:spLocks noGrp="1"/>
          </p:cNvSpPr>
          <p:nvPr>
            <p:ph sz="quarter" idx="4"/>
          </p:nvPr>
        </p:nvSpPr>
        <p:spPr>
          <a:xfrm>
            <a:off x="3948272" y="3189817"/>
            <a:ext cx="3435508" cy="5795222"/>
          </a:xfrm>
        </p:spPr>
        <p:txBody>
          <a:bodyPr/>
          <a:lstStyle>
            <a:lvl1pPr>
              <a:defRPr sz="2640"/>
            </a:lvl1pPr>
            <a:lvl2pPr>
              <a:defRPr sz="2200"/>
            </a:lvl2pPr>
            <a:lvl3pPr>
              <a:defRPr sz="1980"/>
            </a:lvl3pPr>
            <a:lvl4pPr>
              <a:defRPr sz="1760"/>
            </a:lvl4pPr>
            <a:lvl5pPr>
              <a:defRPr sz="1760"/>
            </a:lvl5pPr>
            <a:lvl6pPr>
              <a:defRPr sz="1760"/>
            </a:lvl6pPr>
            <a:lvl7pPr>
              <a:defRPr sz="1760"/>
            </a:lvl7pPr>
            <a:lvl8pPr>
              <a:defRPr sz="1760"/>
            </a:lvl8pPr>
            <a:lvl9pPr>
              <a:defRPr sz="1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6B9ECF-3235-4F49-978F-C49DA2001DC7}" type="datetimeFigureOut">
              <a:rPr lang="en-US" smtClean="0"/>
              <a:pPr/>
              <a:t>7/1/2019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631061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6B9ECF-3235-4F49-978F-C49DA2001DC7}" type="datetimeFigureOut">
              <a:rPr lang="en-US" smtClean="0"/>
              <a:pPr/>
              <a:t>7/1/2019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382079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6B9ECF-3235-4F49-978F-C49DA2001DC7}" type="datetimeFigureOut">
              <a:rPr lang="en-US" smtClean="0"/>
              <a:pPr/>
              <a:t>7/1/2019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11868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88621" y="400474"/>
            <a:ext cx="2557066" cy="1704340"/>
          </a:xfrm>
        </p:spPr>
        <p:txBody>
          <a:bodyPr anchor="b"/>
          <a:lstStyle>
            <a:lvl1pPr algn="l">
              <a:defRPr sz="2200" b="1"/>
            </a:lvl1pPr>
          </a:lstStyle>
          <a:p>
            <a:r>
              <a:rPr lang="en-US"/>
              <a:t>Click to edit Master title style</a:t>
            </a:r>
          </a:p>
        </p:txBody>
      </p:sp>
      <p:sp>
        <p:nvSpPr>
          <p:cNvPr id="3" name="Content Placeholder 2"/>
          <p:cNvSpPr>
            <a:spLocks noGrp="1"/>
          </p:cNvSpPr>
          <p:nvPr>
            <p:ph idx="1"/>
          </p:nvPr>
        </p:nvSpPr>
        <p:spPr>
          <a:xfrm>
            <a:off x="3038793" y="400474"/>
            <a:ext cx="4344988" cy="8584566"/>
          </a:xfrm>
        </p:spPr>
        <p:txBody>
          <a:bodyPr/>
          <a:lstStyle>
            <a:lvl1pPr>
              <a:defRPr sz="3520"/>
            </a:lvl1pPr>
            <a:lvl2pPr>
              <a:defRPr sz="3080"/>
            </a:lvl2pPr>
            <a:lvl3pPr>
              <a:defRPr sz="264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88621" y="2104814"/>
            <a:ext cx="2557066" cy="6880226"/>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1453565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3445" y="7040881"/>
            <a:ext cx="4663440" cy="831216"/>
          </a:xfrm>
        </p:spPr>
        <p:txBody>
          <a:bodyPr anchor="b"/>
          <a:lstStyle>
            <a:lvl1pPr algn="l">
              <a:defRPr sz="2200" b="1"/>
            </a:lvl1pPr>
          </a:lstStyle>
          <a:p>
            <a:r>
              <a:rPr lang="en-US"/>
              <a:t>Click to edit Master title style</a:t>
            </a:r>
          </a:p>
        </p:txBody>
      </p:sp>
      <p:sp>
        <p:nvSpPr>
          <p:cNvPr id="3" name="Picture Placeholder 2"/>
          <p:cNvSpPr>
            <a:spLocks noGrp="1"/>
          </p:cNvSpPr>
          <p:nvPr>
            <p:ph type="pic" idx="1"/>
          </p:nvPr>
        </p:nvSpPr>
        <p:spPr>
          <a:xfrm>
            <a:off x="1523445" y="898736"/>
            <a:ext cx="4663440" cy="6035040"/>
          </a:xfrm>
        </p:spPr>
        <p:txBody>
          <a:bodyPr/>
          <a:lstStyle>
            <a:lvl1pPr marL="0" indent="0">
              <a:buNone/>
              <a:defRPr sz="3520"/>
            </a:lvl1pPr>
            <a:lvl2pPr marL="502920" indent="0">
              <a:buNone/>
              <a:defRPr sz="3080"/>
            </a:lvl2pPr>
            <a:lvl3pPr marL="1005840" indent="0">
              <a:buNone/>
              <a:defRPr sz="2640"/>
            </a:lvl3pPr>
            <a:lvl4pPr marL="1508760" indent="0">
              <a:buNone/>
              <a:defRPr sz="2200"/>
            </a:lvl4pPr>
            <a:lvl5pPr marL="2011680" indent="0">
              <a:buNone/>
              <a:defRPr sz="2200"/>
            </a:lvl5pPr>
            <a:lvl6pPr marL="2514600" indent="0">
              <a:buNone/>
              <a:defRPr sz="2200"/>
            </a:lvl6pPr>
            <a:lvl7pPr marL="3017520" indent="0">
              <a:buNone/>
              <a:defRPr sz="2200"/>
            </a:lvl7pPr>
            <a:lvl8pPr marL="3520440" indent="0">
              <a:buNone/>
              <a:defRPr sz="2200"/>
            </a:lvl8pPr>
            <a:lvl9pPr marL="4023360" indent="0">
              <a:buNone/>
              <a:defRPr sz="2200"/>
            </a:lvl9pPr>
          </a:lstStyle>
          <a:p>
            <a:r>
              <a:rPr lang="en-US"/>
              <a:t>Drag picture to placeholder or click icon to add</a:t>
            </a:r>
          </a:p>
        </p:txBody>
      </p:sp>
      <p:sp>
        <p:nvSpPr>
          <p:cNvPr id="4" name="Text Placeholder 3"/>
          <p:cNvSpPr>
            <a:spLocks noGrp="1"/>
          </p:cNvSpPr>
          <p:nvPr>
            <p:ph type="body" sz="half" idx="2"/>
          </p:nvPr>
        </p:nvSpPr>
        <p:spPr>
          <a:xfrm>
            <a:off x="1523445" y="7872097"/>
            <a:ext cx="4663440" cy="1180464"/>
          </a:xfrm>
        </p:spPr>
        <p:txBody>
          <a:bodyPr/>
          <a:lstStyle>
            <a:lvl1pPr marL="0" indent="0">
              <a:buNone/>
              <a:defRPr sz="1540"/>
            </a:lvl1pPr>
            <a:lvl2pPr marL="502920" indent="0">
              <a:buNone/>
              <a:defRPr sz="1320"/>
            </a:lvl2pPr>
            <a:lvl3pPr marL="1005840" indent="0">
              <a:buNone/>
              <a:defRPr sz="1100"/>
            </a:lvl3pPr>
            <a:lvl4pPr marL="1508760" indent="0">
              <a:buNone/>
              <a:defRPr sz="990"/>
            </a:lvl4pPr>
            <a:lvl5pPr marL="2011680" indent="0">
              <a:buNone/>
              <a:defRPr sz="990"/>
            </a:lvl5pPr>
            <a:lvl6pPr marL="2514600" indent="0">
              <a:buNone/>
              <a:defRPr sz="990"/>
            </a:lvl6pPr>
            <a:lvl7pPr marL="3017520" indent="0">
              <a:buNone/>
              <a:defRPr sz="990"/>
            </a:lvl7pPr>
            <a:lvl8pPr marL="3520440" indent="0">
              <a:buNone/>
              <a:defRPr sz="990"/>
            </a:lvl8pPr>
            <a:lvl9pPr marL="4023360" indent="0">
              <a:buNone/>
              <a:defRPr sz="990"/>
            </a:lvl9pPr>
          </a:lstStyle>
          <a:p>
            <a:pPr lvl="0"/>
            <a:r>
              <a:rPr lang="en-US"/>
              <a:t>Click to edit Master text styles</a:t>
            </a:r>
          </a:p>
        </p:txBody>
      </p:sp>
      <p:sp>
        <p:nvSpPr>
          <p:cNvPr id="5" name="Date Placeholder 4"/>
          <p:cNvSpPr>
            <a:spLocks noGrp="1"/>
          </p:cNvSpPr>
          <p:nvPr>
            <p:ph type="dt" sz="half" idx="10"/>
          </p:nvPr>
        </p:nvSpPr>
        <p:spPr/>
        <p:txBody>
          <a:bodyPr/>
          <a:lstStyle/>
          <a:p>
            <a:fld id="{996B9ECF-3235-4F49-978F-C49DA2001DC7}" type="datetimeFigureOut">
              <a:rPr lang="en-US" smtClean="0"/>
              <a:pPr/>
              <a:t>7/1/2019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A82CEAC-4BCB-6544-B75A-5A3ABC6ACC09}" type="slidenum">
              <a:rPr lang="en-US" smtClean="0"/>
              <a:pPr/>
              <a:t>‹#›</a:t>
            </a:fld>
            <a:endParaRPr lang="en-US"/>
          </a:p>
        </p:txBody>
      </p:sp>
    </p:spTree>
    <p:extLst>
      <p:ext uri="{BB962C8B-B14F-4D97-AF65-F5344CB8AC3E}">
        <p14:creationId xmlns:p14="http://schemas.microsoft.com/office/powerpoint/2010/main" val="2007602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620" y="402802"/>
            <a:ext cx="6995160" cy="1676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88620" y="2346962"/>
            <a:ext cx="6995160" cy="663807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88620" y="9322648"/>
            <a:ext cx="1813560" cy="535516"/>
          </a:xfrm>
          <a:prstGeom prst="rect">
            <a:avLst/>
          </a:prstGeom>
        </p:spPr>
        <p:txBody>
          <a:bodyPr vert="horz" lIns="91440" tIns="45720" rIns="91440" bIns="45720" rtlCol="0" anchor="ctr"/>
          <a:lstStyle>
            <a:lvl1pPr algn="l">
              <a:defRPr sz="1320">
                <a:solidFill>
                  <a:schemeClr val="tx1">
                    <a:tint val="75000"/>
                  </a:schemeClr>
                </a:solidFill>
              </a:defRPr>
            </a:lvl1pPr>
          </a:lstStyle>
          <a:p>
            <a:fld id="{996B9ECF-3235-4F49-978F-C49DA2001DC7}" type="datetimeFigureOut">
              <a:rPr lang="en-US" smtClean="0"/>
              <a:pPr/>
              <a:t>7/1/2019</a:t>
            </a:fld>
            <a:endParaRPr lang="en-US"/>
          </a:p>
        </p:txBody>
      </p:sp>
      <p:sp>
        <p:nvSpPr>
          <p:cNvPr id="5" name="Footer Placeholder 4"/>
          <p:cNvSpPr>
            <a:spLocks noGrp="1"/>
          </p:cNvSpPr>
          <p:nvPr>
            <p:ph type="ftr" sz="quarter" idx="3"/>
          </p:nvPr>
        </p:nvSpPr>
        <p:spPr>
          <a:xfrm>
            <a:off x="2655570" y="9322648"/>
            <a:ext cx="2461260" cy="535516"/>
          </a:xfrm>
          <a:prstGeom prst="rect">
            <a:avLst/>
          </a:prstGeom>
        </p:spPr>
        <p:txBody>
          <a:bodyPr vert="horz" lIns="91440" tIns="45720" rIns="91440" bIns="45720" rtlCol="0" anchor="ctr"/>
          <a:lstStyle>
            <a:lvl1pPr algn="ctr">
              <a:defRPr sz="1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570220" y="9322648"/>
            <a:ext cx="1813560" cy="535516"/>
          </a:xfrm>
          <a:prstGeom prst="rect">
            <a:avLst/>
          </a:prstGeom>
        </p:spPr>
        <p:txBody>
          <a:bodyPr vert="horz" lIns="91440" tIns="45720" rIns="91440" bIns="45720" rtlCol="0" anchor="ctr"/>
          <a:lstStyle>
            <a:lvl1pPr algn="r">
              <a:defRPr sz="1320">
                <a:solidFill>
                  <a:schemeClr val="tx1">
                    <a:tint val="75000"/>
                  </a:schemeClr>
                </a:solidFill>
              </a:defRPr>
            </a:lvl1pPr>
          </a:lstStyle>
          <a:p>
            <a:fld id="{0A82CEAC-4BCB-6544-B75A-5A3ABC6ACC09}" type="slidenum">
              <a:rPr lang="en-US" smtClean="0"/>
              <a:pPr/>
              <a:t>‹#›</a:t>
            </a:fld>
            <a:endParaRPr lang="en-US"/>
          </a:p>
        </p:txBody>
      </p:sp>
    </p:spTree>
    <p:extLst>
      <p:ext uri="{BB962C8B-B14F-4D97-AF65-F5344CB8AC3E}">
        <p14:creationId xmlns:p14="http://schemas.microsoft.com/office/powerpoint/2010/main" val="112889907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502920" rtl="0" eaLnBrk="1" latinLnBrk="0" hangingPunct="1">
        <a:spcBef>
          <a:spcPct val="0"/>
        </a:spcBef>
        <a:buNone/>
        <a:defRPr sz="4840" kern="1200">
          <a:solidFill>
            <a:schemeClr val="tx1"/>
          </a:solidFill>
          <a:latin typeface="+mj-lt"/>
          <a:ea typeface="+mj-ea"/>
          <a:cs typeface="+mj-cs"/>
        </a:defRPr>
      </a:lvl1pPr>
    </p:titleStyle>
    <p:bodyStyle>
      <a:lvl1pPr marL="377190" indent="-377190" algn="l" defTabSz="502920" rtl="0" eaLnBrk="1" latinLnBrk="0" hangingPunct="1">
        <a:spcBef>
          <a:spcPct val="20000"/>
        </a:spcBef>
        <a:buFont typeface="Arial"/>
        <a:buChar char="•"/>
        <a:defRPr sz="3520" kern="1200">
          <a:solidFill>
            <a:schemeClr val="tx1"/>
          </a:solidFill>
          <a:latin typeface="+mn-lt"/>
          <a:ea typeface="+mn-ea"/>
          <a:cs typeface="+mn-cs"/>
        </a:defRPr>
      </a:lvl1pPr>
      <a:lvl2pPr marL="817245" indent="-314325" algn="l" defTabSz="502920" rtl="0" eaLnBrk="1" latinLnBrk="0" hangingPunct="1">
        <a:spcBef>
          <a:spcPct val="20000"/>
        </a:spcBef>
        <a:buFont typeface="Arial"/>
        <a:buChar char="–"/>
        <a:defRPr sz="3080" kern="1200">
          <a:solidFill>
            <a:schemeClr val="tx1"/>
          </a:solidFill>
          <a:latin typeface="+mn-lt"/>
          <a:ea typeface="+mn-ea"/>
          <a:cs typeface="+mn-cs"/>
        </a:defRPr>
      </a:lvl2pPr>
      <a:lvl3pPr marL="1257300" indent="-251460" algn="l" defTabSz="502920" rtl="0" eaLnBrk="1" latinLnBrk="0" hangingPunct="1">
        <a:spcBef>
          <a:spcPct val="20000"/>
        </a:spcBef>
        <a:buFont typeface="Arial"/>
        <a:buChar char="•"/>
        <a:defRPr sz="2640" kern="1200">
          <a:solidFill>
            <a:schemeClr val="tx1"/>
          </a:solidFill>
          <a:latin typeface="+mn-lt"/>
          <a:ea typeface="+mn-ea"/>
          <a:cs typeface="+mn-cs"/>
        </a:defRPr>
      </a:lvl3pPr>
      <a:lvl4pPr marL="1760220" indent="-251460" algn="l" defTabSz="502920" rtl="0" eaLnBrk="1" latinLnBrk="0" hangingPunct="1">
        <a:spcBef>
          <a:spcPct val="20000"/>
        </a:spcBef>
        <a:buFont typeface="Arial"/>
        <a:buChar char="–"/>
        <a:defRPr sz="2200" kern="1200">
          <a:solidFill>
            <a:schemeClr val="tx1"/>
          </a:solidFill>
          <a:latin typeface="+mn-lt"/>
          <a:ea typeface="+mn-ea"/>
          <a:cs typeface="+mn-cs"/>
        </a:defRPr>
      </a:lvl4pPr>
      <a:lvl5pPr marL="2263140" indent="-251460" algn="l" defTabSz="502920" rtl="0" eaLnBrk="1" latinLnBrk="0" hangingPunct="1">
        <a:spcBef>
          <a:spcPct val="20000"/>
        </a:spcBef>
        <a:buFont typeface="Arial"/>
        <a:buChar char="»"/>
        <a:defRPr sz="2200" kern="1200">
          <a:solidFill>
            <a:schemeClr val="tx1"/>
          </a:solidFill>
          <a:latin typeface="+mn-lt"/>
          <a:ea typeface="+mn-ea"/>
          <a:cs typeface="+mn-cs"/>
        </a:defRPr>
      </a:lvl5pPr>
      <a:lvl6pPr marL="2766060" indent="-251460" algn="l" defTabSz="502920" rtl="0" eaLnBrk="1" latinLnBrk="0" hangingPunct="1">
        <a:spcBef>
          <a:spcPct val="20000"/>
        </a:spcBef>
        <a:buFont typeface="Arial"/>
        <a:buChar char="•"/>
        <a:defRPr sz="2200" kern="1200">
          <a:solidFill>
            <a:schemeClr val="tx1"/>
          </a:solidFill>
          <a:latin typeface="+mn-lt"/>
          <a:ea typeface="+mn-ea"/>
          <a:cs typeface="+mn-cs"/>
        </a:defRPr>
      </a:lvl6pPr>
      <a:lvl7pPr marL="3268980" indent="-251460" algn="l" defTabSz="502920" rtl="0" eaLnBrk="1" latinLnBrk="0" hangingPunct="1">
        <a:spcBef>
          <a:spcPct val="20000"/>
        </a:spcBef>
        <a:buFont typeface="Arial"/>
        <a:buChar char="•"/>
        <a:defRPr sz="2200" kern="1200">
          <a:solidFill>
            <a:schemeClr val="tx1"/>
          </a:solidFill>
          <a:latin typeface="+mn-lt"/>
          <a:ea typeface="+mn-ea"/>
          <a:cs typeface="+mn-cs"/>
        </a:defRPr>
      </a:lvl7pPr>
      <a:lvl8pPr marL="3771900" indent="-251460" algn="l" defTabSz="502920" rtl="0" eaLnBrk="1" latinLnBrk="0" hangingPunct="1">
        <a:spcBef>
          <a:spcPct val="20000"/>
        </a:spcBef>
        <a:buFont typeface="Arial"/>
        <a:buChar char="•"/>
        <a:defRPr sz="2200" kern="1200">
          <a:solidFill>
            <a:schemeClr val="tx1"/>
          </a:solidFill>
          <a:latin typeface="+mn-lt"/>
          <a:ea typeface="+mn-ea"/>
          <a:cs typeface="+mn-cs"/>
        </a:defRPr>
      </a:lvl8pPr>
      <a:lvl9pPr marL="4274820" indent="-251460" algn="l" defTabSz="502920"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502920" rtl="0" eaLnBrk="1" latinLnBrk="0" hangingPunct="1">
        <a:defRPr sz="1980" kern="1200">
          <a:solidFill>
            <a:schemeClr val="tx1"/>
          </a:solidFill>
          <a:latin typeface="+mn-lt"/>
          <a:ea typeface="+mn-ea"/>
          <a:cs typeface="+mn-cs"/>
        </a:defRPr>
      </a:lvl1pPr>
      <a:lvl2pPr marL="502920" algn="l" defTabSz="502920" rtl="0" eaLnBrk="1" latinLnBrk="0" hangingPunct="1">
        <a:defRPr sz="1980" kern="1200">
          <a:solidFill>
            <a:schemeClr val="tx1"/>
          </a:solidFill>
          <a:latin typeface="+mn-lt"/>
          <a:ea typeface="+mn-ea"/>
          <a:cs typeface="+mn-cs"/>
        </a:defRPr>
      </a:lvl2pPr>
      <a:lvl3pPr marL="1005840" algn="l" defTabSz="502920" rtl="0" eaLnBrk="1" latinLnBrk="0" hangingPunct="1">
        <a:defRPr sz="1980" kern="1200">
          <a:solidFill>
            <a:schemeClr val="tx1"/>
          </a:solidFill>
          <a:latin typeface="+mn-lt"/>
          <a:ea typeface="+mn-ea"/>
          <a:cs typeface="+mn-cs"/>
        </a:defRPr>
      </a:lvl3pPr>
      <a:lvl4pPr marL="1508760" algn="l" defTabSz="502920" rtl="0" eaLnBrk="1" latinLnBrk="0" hangingPunct="1">
        <a:defRPr sz="1980" kern="1200">
          <a:solidFill>
            <a:schemeClr val="tx1"/>
          </a:solidFill>
          <a:latin typeface="+mn-lt"/>
          <a:ea typeface="+mn-ea"/>
          <a:cs typeface="+mn-cs"/>
        </a:defRPr>
      </a:lvl4pPr>
      <a:lvl5pPr marL="2011680" algn="l" defTabSz="502920" rtl="0" eaLnBrk="1" latinLnBrk="0" hangingPunct="1">
        <a:defRPr sz="1980" kern="1200">
          <a:solidFill>
            <a:schemeClr val="tx1"/>
          </a:solidFill>
          <a:latin typeface="+mn-lt"/>
          <a:ea typeface="+mn-ea"/>
          <a:cs typeface="+mn-cs"/>
        </a:defRPr>
      </a:lvl5pPr>
      <a:lvl6pPr marL="2514600" algn="l" defTabSz="502920" rtl="0" eaLnBrk="1" latinLnBrk="0" hangingPunct="1">
        <a:defRPr sz="1980" kern="1200">
          <a:solidFill>
            <a:schemeClr val="tx1"/>
          </a:solidFill>
          <a:latin typeface="+mn-lt"/>
          <a:ea typeface="+mn-ea"/>
          <a:cs typeface="+mn-cs"/>
        </a:defRPr>
      </a:lvl6pPr>
      <a:lvl7pPr marL="3017520" algn="l" defTabSz="502920" rtl="0" eaLnBrk="1" latinLnBrk="0" hangingPunct="1">
        <a:defRPr sz="1980" kern="1200">
          <a:solidFill>
            <a:schemeClr val="tx1"/>
          </a:solidFill>
          <a:latin typeface="+mn-lt"/>
          <a:ea typeface="+mn-ea"/>
          <a:cs typeface="+mn-cs"/>
        </a:defRPr>
      </a:lvl7pPr>
      <a:lvl8pPr marL="3520440" algn="l" defTabSz="502920" rtl="0" eaLnBrk="1" latinLnBrk="0" hangingPunct="1">
        <a:defRPr sz="1980" kern="1200">
          <a:solidFill>
            <a:schemeClr val="tx1"/>
          </a:solidFill>
          <a:latin typeface="+mn-lt"/>
          <a:ea typeface="+mn-ea"/>
          <a:cs typeface="+mn-cs"/>
        </a:defRPr>
      </a:lvl8pPr>
      <a:lvl9pPr marL="4023360" algn="l" defTabSz="502920" rtl="0" eaLnBrk="1" latinLnBrk="0" hangingPunct="1">
        <a:defRPr sz="19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7.png"/><Relationship Id="rId5" Type="http://schemas.openxmlformats.org/officeDocument/2006/relationships/image" Target="../media/image3.png"/><Relationship Id="rId10" Type="http://schemas.openxmlformats.org/officeDocument/2006/relationships/image" Target="../media/image6.png"/><Relationship Id="rId4" Type="http://schemas.openxmlformats.org/officeDocument/2006/relationships/image" Target="../media/image2.png"/><Relationship Id="rId9"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4F2216C0-DA93-4C59-8EC8-285377EC33D5}"/>
              </a:ext>
            </a:extLst>
          </p:cNvPr>
          <p:cNvSpPr txBox="1"/>
          <p:nvPr/>
        </p:nvSpPr>
        <p:spPr>
          <a:xfrm>
            <a:off x="6855508" y="-19793"/>
            <a:ext cx="941283" cy="369332"/>
          </a:xfrm>
          <a:prstGeom prst="rect">
            <a:avLst/>
          </a:prstGeom>
          <a:noFill/>
        </p:spPr>
        <p:txBody>
          <a:bodyPr wrap="none" rtlCol="0">
            <a:spAutoFit/>
          </a:bodyPr>
          <a:lstStyle/>
          <a:p>
            <a:pPr algn="r"/>
            <a:r>
              <a:rPr lang="en-US" b="1" dirty="0">
                <a:latin typeface="Arial" panose="020B0604020202020204" pitchFamily="34" charset="0"/>
                <a:cs typeface="Arial" panose="020B0604020202020204" pitchFamily="34" charset="0"/>
              </a:rPr>
              <a:t>Fig. S3</a:t>
            </a:r>
          </a:p>
        </p:txBody>
      </p:sp>
      <p:graphicFrame>
        <p:nvGraphicFramePr>
          <p:cNvPr id="18" name="Chart 17">
            <a:extLst>
              <a:ext uri="{FF2B5EF4-FFF2-40B4-BE49-F238E27FC236}">
                <a16:creationId xmlns="" xmlns:a16="http://schemas.microsoft.com/office/drawing/2014/main" id="{00000000-0008-0000-0000-000002000000}"/>
              </a:ext>
            </a:extLst>
          </p:cNvPr>
          <p:cNvGraphicFramePr>
            <a:graphicFrameLocks/>
          </p:cNvGraphicFramePr>
          <p:nvPr>
            <p:extLst>
              <p:ext uri="{D42A27DB-BD31-4B8C-83A1-F6EECF244321}">
                <p14:modId xmlns:p14="http://schemas.microsoft.com/office/powerpoint/2010/main" val="2342443420"/>
              </p:ext>
            </p:extLst>
          </p:nvPr>
        </p:nvGraphicFramePr>
        <p:xfrm>
          <a:off x="2250067" y="3206026"/>
          <a:ext cx="1012680" cy="1446223"/>
        </p:xfrm>
        <a:graphic>
          <a:graphicData uri="http://schemas.openxmlformats.org/drawingml/2006/chart">
            <c:chart xmlns:c="http://schemas.openxmlformats.org/drawingml/2006/chart" xmlns:r="http://schemas.openxmlformats.org/officeDocument/2006/relationships" r:id="rId2"/>
          </a:graphicData>
        </a:graphic>
      </p:graphicFrame>
      <p:sp>
        <p:nvSpPr>
          <p:cNvPr id="19" name="Rectangle 18">
            <a:extLst>
              <a:ext uri="{FF2B5EF4-FFF2-40B4-BE49-F238E27FC236}">
                <a16:creationId xmlns="" xmlns:a16="http://schemas.microsoft.com/office/drawing/2014/main" id="{A3A0DB67-40C2-8D48-8092-CBFC56726EED}"/>
              </a:ext>
            </a:extLst>
          </p:cNvPr>
          <p:cNvSpPr/>
          <p:nvPr/>
        </p:nvSpPr>
        <p:spPr>
          <a:xfrm>
            <a:off x="2412596" y="2874607"/>
            <a:ext cx="850150" cy="400110"/>
          </a:xfrm>
          <a:prstGeom prst="rect">
            <a:avLst/>
          </a:prstGeom>
        </p:spPr>
        <p:txBody>
          <a:bodyPr wrap="square">
            <a:spAutoFit/>
          </a:bodyPr>
          <a:lstStyle/>
          <a:p>
            <a:pPr algn="ctr">
              <a:defRPr sz="1000" b="0" i="0" u="none" strike="noStrike" kern="1200" baseline="0">
                <a:solidFill>
                  <a:prstClr val="black"/>
                </a:solidFill>
                <a:latin typeface="Arial" panose="020B0604020202020204" pitchFamily="34" charset="0"/>
                <a:ea typeface="+mn-ea"/>
                <a:cs typeface="Arial" panose="020B0604020202020204" pitchFamily="34" charset="0"/>
              </a:defRPr>
            </a:pPr>
            <a:r>
              <a:rPr lang="en-US" dirty="0"/>
              <a:t>% F4/80+ area</a:t>
            </a:r>
          </a:p>
        </p:txBody>
      </p:sp>
      <p:cxnSp>
        <p:nvCxnSpPr>
          <p:cNvPr id="5" name="Straight Connector 4">
            <a:extLst>
              <a:ext uri="{FF2B5EF4-FFF2-40B4-BE49-F238E27FC236}">
                <a16:creationId xmlns="" xmlns:a16="http://schemas.microsoft.com/office/drawing/2014/main" id="{BA9959F6-713D-1E4D-9DA2-89F6616102F5}"/>
              </a:ext>
            </a:extLst>
          </p:cNvPr>
          <p:cNvCxnSpPr/>
          <p:nvPr/>
        </p:nvCxnSpPr>
        <p:spPr>
          <a:xfrm>
            <a:off x="2617862" y="3420207"/>
            <a:ext cx="286327" cy="0"/>
          </a:xfrm>
          <a:prstGeom prst="line">
            <a:avLst/>
          </a:prstGeom>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 xmlns:a16="http://schemas.microsoft.com/office/drawing/2014/main" id="{86580D4E-E833-304D-833A-91D7CDACC317}"/>
              </a:ext>
            </a:extLst>
          </p:cNvPr>
          <p:cNvCxnSpPr>
            <a:cxnSpLocks/>
          </p:cNvCxnSpPr>
          <p:nvPr/>
        </p:nvCxnSpPr>
        <p:spPr>
          <a:xfrm>
            <a:off x="2617862" y="3600315"/>
            <a:ext cx="157023" cy="0"/>
          </a:xfrm>
          <a:prstGeom prst="line">
            <a:avLst/>
          </a:prstGeom>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 xmlns:a16="http://schemas.microsoft.com/office/drawing/2014/main" id="{F31E4A6B-7042-834E-9EAD-6E31E5172810}"/>
              </a:ext>
            </a:extLst>
          </p:cNvPr>
          <p:cNvCxnSpPr>
            <a:cxnSpLocks/>
          </p:cNvCxnSpPr>
          <p:nvPr/>
        </p:nvCxnSpPr>
        <p:spPr>
          <a:xfrm>
            <a:off x="2617862" y="3312833"/>
            <a:ext cx="457849" cy="0"/>
          </a:xfrm>
          <a:prstGeom prst="line">
            <a:avLst/>
          </a:prstGeom>
          <a:ln/>
        </p:spPr>
        <p:style>
          <a:lnRef idx="1">
            <a:schemeClr val="dk1"/>
          </a:lnRef>
          <a:fillRef idx="0">
            <a:schemeClr val="dk1"/>
          </a:fillRef>
          <a:effectRef idx="0">
            <a:schemeClr val="dk1"/>
          </a:effectRef>
          <a:fontRef idx="minor">
            <a:schemeClr val="tx1"/>
          </a:fontRef>
        </p:style>
      </p:cxnSp>
      <p:sp>
        <p:nvSpPr>
          <p:cNvPr id="28" name="TextBox 27">
            <a:extLst>
              <a:ext uri="{FF2B5EF4-FFF2-40B4-BE49-F238E27FC236}">
                <a16:creationId xmlns="" xmlns:a16="http://schemas.microsoft.com/office/drawing/2014/main" id="{5BBC3842-4C44-9A46-8499-EDB7B2FEB43A}"/>
              </a:ext>
            </a:extLst>
          </p:cNvPr>
          <p:cNvSpPr txBox="1"/>
          <p:nvPr/>
        </p:nvSpPr>
        <p:spPr>
          <a:xfrm>
            <a:off x="2659153" y="3147936"/>
            <a:ext cx="338554" cy="276999"/>
          </a:xfrm>
          <a:prstGeom prst="rect">
            <a:avLst/>
          </a:prstGeom>
          <a:noFill/>
        </p:spPr>
        <p:txBody>
          <a:bodyPr wrap="none" rtlCol="0">
            <a:spAutoFit/>
          </a:bodyPr>
          <a:lstStyle/>
          <a:p>
            <a:r>
              <a:rPr lang="en-US" sz="1200" dirty="0"/>
              <a:t>**</a:t>
            </a:r>
          </a:p>
        </p:txBody>
      </p:sp>
      <p:sp>
        <p:nvSpPr>
          <p:cNvPr id="29" name="TextBox 28">
            <a:extLst>
              <a:ext uri="{FF2B5EF4-FFF2-40B4-BE49-F238E27FC236}">
                <a16:creationId xmlns="" xmlns:a16="http://schemas.microsoft.com/office/drawing/2014/main" id="{99FF3A07-C371-9C4B-A2F3-C22E1FE8BAA1}"/>
              </a:ext>
            </a:extLst>
          </p:cNvPr>
          <p:cNvSpPr txBox="1"/>
          <p:nvPr/>
        </p:nvSpPr>
        <p:spPr>
          <a:xfrm>
            <a:off x="2571409" y="3281864"/>
            <a:ext cx="338554" cy="276999"/>
          </a:xfrm>
          <a:prstGeom prst="rect">
            <a:avLst/>
          </a:prstGeom>
          <a:noFill/>
        </p:spPr>
        <p:txBody>
          <a:bodyPr wrap="none" rtlCol="0">
            <a:spAutoFit/>
          </a:bodyPr>
          <a:lstStyle/>
          <a:p>
            <a:r>
              <a:rPr lang="en-US" sz="1200" dirty="0"/>
              <a:t>**</a:t>
            </a:r>
          </a:p>
        </p:txBody>
      </p:sp>
      <p:sp>
        <p:nvSpPr>
          <p:cNvPr id="30" name="TextBox 29">
            <a:extLst>
              <a:ext uri="{FF2B5EF4-FFF2-40B4-BE49-F238E27FC236}">
                <a16:creationId xmlns="" xmlns:a16="http://schemas.microsoft.com/office/drawing/2014/main" id="{F9E5AC82-82DE-9E41-B3D7-5F01FB66B765}"/>
              </a:ext>
            </a:extLst>
          </p:cNvPr>
          <p:cNvSpPr txBox="1"/>
          <p:nvPr/>
        </p:nvSpPr>
        <p:spPr>
          <a:xfrm>
            <a:off x="2599125" y="3448118"/>
            <a:ext cx="261610" cy="276999"/>
          </a:xfrm>
          <a:prstGeom prst="rect">
            <a:avLst/>
          </a:prstGeom>
          <a:noFill/>
        </p:spPr>
        <p:txBody>
          <a:bodyPr wrap="none" rtlCol="0">
            <a:spAutoFit/>
          </a:bodyPr>
          <a:lstStyle/>
          <a:p>
            <a:r>
              <a:rPr lang="en-US" sz="1200" dirty="0"/>
              <a:t>*</a:t>
            </a:r>
          </a:p>
        </p:txBody>
      </p:sp>
      <p:cxnSp>
        <p:nvCxnSpPr>
          <p:cNvPr id="35" name="Straight Connector 34">
            <a:extLst>
              <a:ext uri="{FF2B5EF4-FFF2-40B4-BE49-F238E27FC236}">
                <a16:creationId xmlns="" xmlns:a16="http://schemas.microsoft.com/office/drawing/2014/main" id="{E1452DCE-17C9-5443-9B47-A737F7D80DD9}"/>
              </a:ext>
            </a:extLst>
          </p:cNvPr>
          <p:cNvCxnSpPr>
            <a:cxnSpLocks/>
          </p:cNvCxnSpPr>
          <p:nvPr/>
        </p:nvCxnSpPr>
        <p:spPr>
          <a:xfrm>
            <a:off x="1919283" y="4468041"/>
            <a:ext cx="266866" cy="0"/>
          </a:xfrm>
          <a:prstGeom prst="line">
            <a:avLst/>
          </a:prstGeom>
          <a:ln>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 xmlns:a16="http://schemas.microsoft.com/office/drawing/2014/main" id="{52726596-5285-0D4F-8A0D-5FBD84134F69}"/>
              </a:ext>
            </a:extLst>
          </p:cNvPr>
          <p:cNvSpPr txBox="1"/>
          <p:nvPr/>
        </p:nvSpPr>
        <p:spPr>
          <a:xfrm>
            <a:off x="559051" y="4509541"/>
            <a:ext cx="1828862" cy="215444"/>
          </a:xfrm>
          <a:prstGeom prst="rect">
            <a:avLst/>
          </a:prstGeom>
          <a:noFill/>
          <a:ln>
            <a:noFill/>
          </a:ln>
        </p:spPr>
        <p:txBody>
          <a:bodyPr wrap="square" rtlCol="0">
            <a:spAutoFit/>
          </a:bodyPr>
          <a:lstStyle/>
          <a:p>
            <a:r>
              <a:rPr lang="en-US" sz="800" dirty="0">
                <a:solidFill>
                  <a:srgbClr val="663300"/>
                </a:solidFill>
                <a:latin typeface="Arial"/>
                <a:cs typeface="Arial"/>
              </a:rPr>
              <a:t>Brown: F4/80 macrophage marker</a:t>
            </a:r>
          </a:p>
        </p:txBody>
      </p:sp>
      <p:sp>
        <p:nvSpPr>
          <p:cNvPr id="38" name="TextBox 37">
            <a:extLst>
              <a:ext uri="{FF2B5EF4-FFF2-40B4-BE49-F238E27FC236}">
                <a16:creationId xmlns="" xmlns:a16="http://schemas.microsoft.com/office/drawing/2014/main" id="{F17F0B21-62AA-6249-855D-13AFD3555C11}"/>
              </a:ext>
            </a:extLst>
          </p:cNvPr>
          <p:cNvSpPr txBox="1"/>
          <p:nvPr/>
        </p:nvSpPr>
        <p:spPr>
          <a:xfrm>
            <a:off x="587826" y="2725836"/>
            <a:ext cx="928936" cy="246221"/>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Vehicle</a:t>
            </a:r>
          </a:p>
        </p:txBody>
      </p:sp>
      <p:sp>
        <p:nvSpPr>
          <p:cNvPr id="39" name="TextBox 38">
            <a:extLst>
              <a:ext uri="{FF2B5EF4-FFF2-40B4-BE49-F238E27FC236}">
                <a16:creationId xmlns="" xmlns:a16="http://schemas.microsoft.com/office/drawing/2014/main" id="{2C7E9D15-B96E-4E42-B6D5-80FDF2ED9B6F}"/>
              </a:ext>
            </a:extLst>
          </p:cNvPr>
          <p:cNvSpPr txBox="1"/>
          <p:nvPr/>
        </p:nvSpPr>
        <p:spPr>
          <a:xfrm rot="16200000">
            <a:off x="97640" y="4020540"/>
            <a:ext cx="952291" cy="246222"/>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Erlotinib</a:t>
            </a:r>
          </a:p>
        </p:txBody>
      </p:sp>
      <p:sp>
        <p:nvSpPr>
          <p:cNvPr id="40" name="TextBox 39">
            <a:extLst>
              <a:ext uri="{FF2B5EF4-FFF2-40B4-BE49-F238E27FC236}">
                <a16:creationId xmlns="" xmlns:a16="http://schemas.microsoft.com/office/drawing/2014/main" id="{0116EA27-1A40-FF49-AD1C-1B896757194B}"/>
              </a:ext>
            </a:extLst>
          </p:cNvPr>
          <p:cNvSpPr txBox="1"/>
          <p:nvPr/>
        </p:nvSpPr>
        <p:spPr>
          <a:xfrm>
            <a:off x="1450230" y="2733940"/>
            <a:ext cx="775305" cy="246221"/>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LM609</a:t>
            </a:r>
          </a:p>
        </p:txBody>
      </p:sp>
      <p:sp>
        <p:nvSpPr>
          <p:cNvPr id="41" name="TextBox 40">
            <a:extLst>
              <a:ext uri="{FF2B5EF4-FFF2-40B4-BE49-F238E27FC236}">
                <a16:creationId xmlns="" xmlns:a16="http://schemas.microsoft.com/office/drawing/2014/main" id="{D9563C35-60E8-674B-9053-83605DA7C7F8}"/>
              </a:ext>
            </a:extLst>
          </p:cNvPr>
          <p:cNvSpPr txBox="1"/>
          <p:nvPr/>
        </p:nvSpPr>
        <p:spPr>
          <a:xfrm rot="16200000">
            <a:off x="123993" y="3212297"/>
            <a:ext cx="892591" cy="246222"/>
          </a:xfrm>
          <a:prstGeom prst="rect">
            <a:avLst/>
          </a:prstGeom>
          <a:noFill/>
        </p:spPr>
        <p:txBody>
          <a:bodyPr wrap="square" rtlCol="0">
            <a:spAutoFit/>
          </a:bodyPr>
          <a:lstStyle/>
          <a:p>
            <a:pPr algn="ctr"/>
            <a:r>
              <a:rPr lang="en-US" sz="1000" dirty="0">
                <a:latin typeface="Arial" panose="020B0604020202020204" pitchFamily="34" charset="0"/>
                <a:cs typeface="Arial" panose="020B0604020202020204" pitchFamily="34" charset="0"/>
              </a:rPr>
              <a:t>Vehicle</a:t>
            </a:r>
          </a:p>
        </p:txBody>
      </p:sp>
      <p:sp>
        <p:nvSpPr>
          <p:cNvPr id="42" name="TextBox 41">
            <a:extLst>
              <a:ext uri="{FF2B5EF4-FFF2-40B4-BE49-F238E27FC236}">
                <a16:creationId xmlns="" xmlns:a16="http://schemas.microsoft.com/office/drawing/2014/main" id="{009BCB3B-D02A-9A43-B970-288791CB7CB9}"/>
              </a:ext>
            </a:extLst>
          </p:cNvPr>
          <p:cNvSpPr txBox="1"/>
          <p:nvPr/>
        </p:nvSpPr>
        <p:spPr>
          <a:xfrm>
            <a:off x="164603" y="114286"/>
            <a:ext cx="394448"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a</a:t>
            </a:r>
          </a:p>
        </p:txBody>
      </p:sp>
      <p:pic>
        <p:nvPicPr>
          <p:cNvPr id="4" name="Picture 3">
            <a:extLst>
              <a:ext uri="{FF2B5EF4-FFF2-40B4-BE49-F238E27FC236}">
                <a16:creationId xmlns="" xmlns:a16="http://schemas.microsoft.com/office/drawing/2014/main" id="{CAF3B401-A9CC-4F7A-B29E-49C638A1B6FF}"/>
              </a:ext>
            </a:extLst>
          </p:cNvPr>
          <p:cNvPicPr>
            <a:picLocks noChangeAspect="1"/>
          </p:cNvPicPr>
          <p:nvPr/>
        </p:nvPicPr>
        <p:blipFill>
          <a:blip r:embed="rId3"/>
          <a:stretch>
            <a:fillRect/>
          </a:stretch>
        </p:blipFill>
        <p:spPr>
          <a:xfrm>
            <a:off x="656205" y="2940970"/>
            <a:ext cx="1524132" cy="1469263"/>
          </a:xfrm>
          <a:prstGeom prst="rect">
            <a:avLst/>
          </a:prstGeom>
        </p:spPr>
      </p:pic>
      <p:sp>
        <p:nvSpPr>
          <p:cNvPr id="36" name="Rectangle 35">
            <a:extLst>
              <a:ext uri="{FF2B5EF4-FFF2-40B4-BE49-F238E27FC236}">
                <a16:creationId xmlns="" xmlns:a16="http://schemas.microsoft.com/office/drawing/2014/main" id="{DD8089BE-A10B-4AB8-89C0-3902E1FFC01C}"/>
              </a:ext>
            </a:extLst>
          </p:cNvPr>
          <p:cNvSpPr/>
          <p:nvPr/>
        </p:nvSpPr>
        <p:spPr>
          <a:xfrm>
            <a:off x="200954" y="4935437"/>
            <a:ext cx="7105021" cy="1477328"/>
          </a:xfrm>
          <a:prstGeom prst="rect">
            <a:avLst/>
          </a:prstGeom>
        </p:spPr>
        <p:txBody>
          <a:bodyPr wrap="square">
            <a:spAutoFit/>
          </a:bodyPr>
          <a:lstStyle/>
          <a:p>
            <a:pPr algn="just">
              <a:spcAft>
                <a:spcPts val="600"/>
              </a:spcAft>
            </a:pPr>
            <a:r>
              <a:rPr lang="en-US" sz="1000" b="1" dirty="0">
                <a:solidFill>
                  <a:srgbClr val="000000"/>
                </a:solidFill>
                <a:latin typeface="Arial" panose="020B0604020202020204" pitchFamily="34" charset="0"/>
                <a:ea typeface="MS Mincho" panose="02020609040205080304" pitchFamily="49" charset="-128"/>
                <a:cs typeface="Times New Roman" panose="02020603050405020304" pitchFamily="18" charset="0"/>
              </a:rPr>
              <a:t>Figure S3:</a:t>
            </a:r>
            <a:endParaRPr lang="en-US" sz="1000" dirty="0">
              <a:latin typeface="Arial" panose="020B0604020202020204" pitchFamily="34" charset="0"/>
              <a:ea typeface="MS Mincho" panose="02020609040205080304" pitchFamily="49" charset="-128"/>
              <a:cs typeface="Times New Roman" panose="02020603050405020304" pitchFamily="18" charset="0"/>
            </a:endParaRPr>
          </a:p>
          <a:p>
            <a:pPr marL="342900" indent="-342900" algn="just">
              <a:spcAft>
                <a:spcPts val="600"/>
              </a:spcAft>
              <a:buFont typeface="+mj-lt"/>
              <a:buAutoNum type="alphaUcParenBoth"/>
            </a:pPr>
            <a:r>
              <a:rPr lang="en-US" sz="1000" dirty="0">
                <a:latin typeface="Arial" panose="020B0604020202020204" pitchFamily="34" charset="0"/>
                <a:ea typeface="MS Mincho" panose="02020609040205080304" pitchFamily="49" charset="-128"/>
                <a:cs typeface="Times New Roman" panose="02020603050405020304" pitchFamily="18" charset="0"/>
              </a:rPr>
              <a:t>HCC827 and PC9 xenograft bearing mice were treated with the vehicle or erlotinib. Tumor cells from the vehicle and erlotinib treated mice were isolated (P and R18 or R4L respectively) and </a:t>
            </a:r>
            <a:r>
              <a:rPr lang="el-GR" sz="1000" dirty="0">
                <a:latin typeface="Arial" panose="020B0604020202020204" pitchFamily="34" charset="0"/>
                <a:ea typeface="MS Mincho" panose="02020609040205080304" pitchFamily="49" charset="-128"/>
                <a:cs typeface="Times New Roman" panose="02020603050405020304" pitchFamily="18" charset="0"/>
              </a:rPr>
              <a:t>α</a:t>
            </a:r>
            <a:r>
              <a:rPr lang="en-US" sz="1000" dirty="0">
                <a:latin typeface="Arial" panose="020B0604020202020204" pitchFamily="34" charset="0"/>
                <a:ea typeface="MS Mincho" panose="02020609040205080304" pitchFamily="49" charset="-128"/>
                <a:cs typeface="Times New Roman" panose="02020603050405020304" pitchFamily="18" charset="0"/>
              </a:rPr>
              <a:t>v</a:t>
            </a:r>
            <a:r>
              <a:rPr lang="el-GR" sz="1000" dirty="0">
                <a:latin typeface="Arial" panose="020B0604020202020204" pitchFamily="34" charset="0"/>
                <a:ea typeface="MS Mincho" panose="02020609040205080304" pitchFamily="49" charset="-128"/>
                <a:cs typeface="Times New Roman" panose="02020603050405020304" pitchFamily="18" charset="0"/>
              </a:rPr>
              <a:t>β</a:t>
            </a:r>
            <a:r>
              <a:rPr lang="en-US" sz="1000" dirty="0">
                <a:latin typeface="Arial" panose="020B0604020202020204" pitchFamily="34" charset="0"/>
                <a:ea typeface="MS Mincho" panose="02020609040205080304" pitchFamily="49" charset="-128"/>
                <a:cs typeface="Times New Roman" panose="02020603050405020304" pitchFamily="18" charset="0"/>
              </a:rPr>
              <a:t>3 levels were analyzed by flow cytometry.</a:t>
            </a:r>
          </a:p>
          <a:p>
            <a:pPr marL="342900" indent="-342900" algn="just">
              <a:spcAft>
                <a:spcPts val="600"/>
              </a:spcAft>
              <a:buFont typeface="+mj-lt"/>
              <a:buAutoNum type="alphaUcParenBoth"/>
            </a:pPr>
            <a:r>
              <a:rPr lang="en-US" sz="1000" dirty="0">
                <a:solidFill>
                  <a:srgbClr val="000000"/>
                </a:solidFill>
                <a:latin typeface="Arial" panose="020B0604020202020204" pitchFamily="34" charset="0"/>
                <a:ea typeface="MS Mincho" panose="02020609040205080304" pitchFamily="49" charset="-128"/>
                <a:cs typeface="Times New Roman" panose="02020603050405020304" pitchFamily="18" charset="0"/>
              </a:rPr>
              <a:t>Representative pictures of tumors from the experiment shown in Figure 2C harvested on day 15 (Vehicle and LM609 groups, n=5) or day 50 (erlotinib and erlotinib/LM609 groups, n=5), stained for the mouse macrophage marker F4/80. The F4/80</a:t>
            </a:r>
            <a:r>
              <a:rPr lang="el-GR" sz="1000" dirty="0">
                <a:solidFill>
                  <a:srgbClr val="000000"/>
                </a:solidFill>
                <a:latin typeface="Arial" panose="020B0604020202020204" pitchFamily="34" charset="0"/>
                <a:ea typeface="MS Mincho" panose="02020609040205080304" pitchFamily="49" charset="-128"/>
                <a:cs typeface="Times New Roman" panose="02020603050405020304" pitchFamily="18" charset="0"/>
              </a:rPr>
              <a:t>-</a:t>
            </a:r>
            <a:r>
              <a:rPr lang="en-US" sz="1000" dirty="0">
                <a:solidFill>
                  <a:srgbClr val="000000"/>
                </a:solidFill>
                <a:latin typeface="Arial" panose="020B0604020202020204" pitchFamily="34" charset="0"/>
                <a:ea typeface="MS Mincho" panose="02020609040205080304" pitchFamily="49" charset="-128"/>
                <a:cs typeface="Times New Roman" panose="02020603050405020304" pitchFamily="18" charset="0"/>
              </a:rPr>
              <a:t>positive area fraction was quantified using ImageJ. Scale bar = 50 µm.  **P&lt;0.05 and *P&lt;0.1 using Student’s t-test. Error bars indicate standard errors.</a:t>
            </a:r>
          </a:p>
        </p:txBody>
      </p:sp>
      <p:grpSp>
        <p:nvGrpSpPr>
          <p:cNvPr id="20" name="Group 19">
            <a:extLst>
              <a:ext uri="{FF2B5EF4-FFF2-40B4-BE49-F238E27FC236}">
                <a16:creationId xmlns="" xmlns:a16="http://schemas.microsoft.com/office/drawing/2014/main" id="{DFBD59AE-ACFD-4D68-BB18-CA7F4429D047}"/>
              </a:ext>
            </a:extLst>
          </p:cNvPr>
          <p:cNvGrpSpPr/>
          <p:nvPr/>
        </p:nvGrpSpPr>
        <p:grpSpPr>
          <a:xfrm>
            <a:off x="3915060" y="223451"/>
            <a:ext cx="3098546" cy="2063619"/>
            <a:chOff x="6139867" y="2435139"/>
            <a:chExt cx="3098546" cy="2063619"/>
          </a:xfrm>
        </p:grpSpPr>
        <p:sp>
          <p:nvSpPr>
            <p:cNvPr id="21" name="TextBox 20">
              <a:extLst>
                <a:ext uri="{FF2B5EF4-FFF2-40B4-BE49-F238E27FC236}">
                  <a16:creationId xmlns="" xmlns:a16="http://schemas.microsoft.com/office/drawing/2014/main" id="{831EB282-B9FD-4946-8825-EBD886EA4F41}"/>
                </a:ext>
              </a:extLst>
            </p:cNvPr>
            <p:cNvSpPr txBox="1"/>
            <p:nvPr/>
          </p:nvSpPr>
          <p:spPr>
            <a:xfrm>
              <a:off x="7520887" y="4267685"/>
              <a:ext cx="440832" cy="231073"/>
            </a:xfrm>
            <a:prstGeom prst="rect">
              <a:avLst/>
            </a:prstGeom>
            <a:noFill/>
          </p:spPr>
          <p:txBody>
            <a:bodyPr wrap="none" rtlCol="0">
              <a:spAutoFit/>
            </a:bodyPr>
            <a:lstStyle/>
            <a:p>
              <a:pPr defTabSz="502920"/>
              <a:r>
                <a:rPr lang="el-GR" sz="990" dirty="0">
                  <a:solidFill>
                    <a:prstClr val="black"/>
                  </a:solidFill>
                  <a:latin typeface="Arial"/>
                  <a:cs typeface="Arial"/>
                </a:rPr>
                <a:t>α</a:t>
              </a:r>
              <a:r>
                <a:rPr lang="en-US" sz="990" dirty="0">
                  <a:solidFill>
                    <a:prstClr val="black"/>
                  </a:solidFill>
                  <a:latin typeface="Arial"/>
                  <a:cs typeface="Arial"/>
                </a:rPr>
                <a:t>v</a:t>
              </a:r>
              <a:r>
                <a:rPr lang="el-GR" sz="990" dirty="0">
                  <a:solidFill>
                    <a:prstClr val="black"/>
                  </a:solidFill>
                  <a:latin typeface="Arial"/>
                  <a:cs typeface="Arial"/>
                </a:rPr>
                <a:t>β</a:t>
              </a:r>
              <a:r>
                <a:rPr lang="en-US" sz="990" dirty="0">
                  <a:solidFill>
                    <a:prstClr val="black"/>
                  </a:solidFill>
                  <a:latin typeface="Arial"/>
                  <a:cs typeface="Arial"/>
                </a:rPr>
                <a:t>3</a:t>
              </a:r>
            </a:p>
          </p:txBody>
        </p:sp>
        <p:pic>
          <p:nvPicPr>
            <p:cNvPr id="22" name="Picture 21">
              <a:extLst>
                <a:ext uri="{FF2B5EF4-FFF2-40B4-BE49-F238E27FC236}">
                  <a16:creationId xmlns="" xmlns:a16="http://schemas.microsoft.com/office/drawing/2014/main" id="{62FF5D84-342D-4487-8795-2B4E7A4FF991}"/>
                </a:ext>
              </a:extLst>
            </p:cNvPr>
            <p:cNvPicPr>
              <a:picLocks noChangeAspect="1"/>
            </p:cNvPicPr>
            <p:nvPr/>
          </p:nvPicPr>
          <p:blipFill>
            <a:blip r:embed="rId4"/>
            <a:stretch>
              <a:fillRect/>
            </a:stretch>
          </p:blipFill>
          <p:spPr>
            <a:xfrm>
              <a:off x="7128526" y="2435139"/>
              <a:ext cx="1043224" cy="1044469"/>
            </a:xfrm>
            <a:prstGeom prst="rect">
              <a:avLst/>
            </a:prstGeom>
          </p:spPr>
        </p:pic>
        <p:pic>
          <p:nvPicPr>
            <p:cNvPr id="24" name="Picture 23">
              <a:extLst>
                <a:ext uri="{FF2B5EF4-FFF2-40B4-BE49-F238E27FC236}">
                  <a16:creationId xmlns="" xmlns:a16="http://schemas.microsoft.com/office/drawing/2014/main" id="{EC75DAB3-683A-4891-88EE-0CB4FEF1DCCA}"/>
                </a:ext>
              </a:extLst>
            </p:cNvPr>
            <p:cNvPicPr>
              <a:picLocks noChangeAspect="1"/>
            </p:cNvPicPr>
            <p:nvPr/>
          </p:nvPicPr>
          <p:blipFill>
            <a:blip r:embed="rId5"/>
            <a:stretch>
              <a:fillRect/>
            </a:stretch>
          </p:blipFill>
          <p:spPr>
            <a:xfrm>
              <a:off x="7128526" y="3276732"/>
              <a:ext cx="1043224" cy="1044469"/>
            </a:xfrm>
            <a:prstGeom prst="rect">
              <a:avLst/>
            </a:prstGeom>
          </p:spPr>
        </p:pic>
        <p:pic>
          <p:nvPicPr>
            <p:cNvPr id="26" name="Picture 25">
              <a:extLst>
                <a:ext uri="{FF2B5EF4-FFF2-40B4-BE49-F238E27FC236}">
                  <a16:creationId xmlns="" xmlns:a16="http://schemas.microsoft.com/office/drawing/2014/main" id="{B693CDEA-3358-4C21-AD0B-39F760C29531}"/>
                </a:ext>
              </a:extLst>
            </p:cNvPr>
            <p:cNvPicPr>
              <a:picLocks noChangeAspect="1"/>
            </p:cNvPicPr>
            <p:nvPr/>
          </p:nvPicPr>
          <p:blipFill>
            <a:blip r:embed="rId6"/>
            <a:stretch>
              <a:fillRect/>
            </a:stretch>
          </p:blipFill>
          <p:spPr>
            <a:xfrm>
              <a:off x="6290191" y="2437594"/>
              <a:ext cx="1033189" cy="1029236"/>
            </a:xfrm>
            <a:prstGeom prst="rect">
              <a:avLst/>
            </a:prstGeom>
          </p:spPr>
        </p:pic>
        <p:sp>
          <p:nvSpPr>
            <p:cNvPr id="27" name="TextBox 26">
              <a:extLst>
                <a:ext uri="{FF2B5EF4-FFF2-40B4-BE49-F238E27FC236}">
                  <a16:creationId xmlns="" xmlns:a16="http://schemas.microsoft.com/office/drawing/2014/main" id="{D7A7EA47-EF1F-415E-9D6A-11BC03845553}"/>
                </a:ext>
              </a:extLst>
            </p:cNvPr>
            <p:cNvSpPr txBox="1"/>
            <p:nvPr/>
          </p:nvSpPr>
          <p:spPr>
            <a:xfrm>
              <a:off x="6609372" y="2492328"/>
              <a:ext cx="681597" cy="215444"/>
            </a:xfrm>
            <a:prstGeom prst="rect">
              <a:avLst/>
            </a:prstGeom>
            <a:noFill/>
          </p:spPr>
          <p:txBody>
            <a:bodyPr wrap="none" rtlCol="0">
              <a:spAutoFit/>
            </a:bodyPr>
            <a:lstStyle/>
            <a:p>
              <a:pPr algn="ctr" defTabSz="502920"/>
              <a:r>
                <a:rPr lang="en-US" sz="800" dirty="0">
                  <a:solidFill>
                    <a:prstClr val="black">
                      <a:lumMod val="75000"/>
                      <a:lumOff val="25000"/>
                    </a:prstClr>
                  </a:solidFill>
                  <a:latin typeface="Arial"/>
                  <a:cs typeface="Arial"/>
                </a:rPr>
                <a:t>HCC827-P</a:t>
              </a:r>
            </a:p>
          </p:txBody>
        </p:sp>
        <p:sp>
          <p:nvSpPr>
            <p:cNvPr id="31" name="TextBox 30">
              <a:extLst>
                <a:ext uri="{FF2B5EF4-FFF2-40B4-BE49-F238E27FC236}">
                  <a16:creationId xmlns="" xmlns:a16="http://schemas.microsoft.com/office/drawing/2014/main" id="{A6688D97-B8A8-446F-9387-E51F63239A4F}"/>
                </a:ext>
              </a:extLst>
            </p:cNvPr>
            <p:cNvSpPr txBox="1"/>
            <p:nvPr/>
          </p:nvSpPr>
          <p:spPr>
            <a:xfrm>
              <a:off x="8155367" y="2668545"/>
              <a:ext cx="897894" cy="507831"/>
            </a:xfrm>
            <a:prstGeom prst="rect">
              <a:avLst/>
            </a:prstGeom>
            <a:noFill/>
          </p:spPr>
          <p:txBody>
            <a:bodyPr wrap="square" rtlCol="0">
              <a:spAutoFit/>
            </a:bodyPr>
            <a:lstStyle/>
            <a:p>
              <a:pPr defTabSz="502920"/>
              <a:r>
                <a:rPr lang="en-US" sz="900" i="1" dirty="0">
                  <a:solidFill>
                    <a:prstClr val="black"/>
                  </a:solidFill>
                  <a:latin typeface="Arial"/>
                  <a:cs typeface="Arial"/>
                </a:rPr>
                <a:t>Cells isolated from vehicle-treated mice</a:t>
              </a:r>
            </a:p>
          </p:txBody>
        </p:sp>
        <p:sp>
          <p:nvSpPr>
            <p:cNvPr id="32" name="TextBox 31">
              <a:extLst>
                <a:ext uri="{FF2B5EF4-FFF2-40B4-BE49-F238E27FC236}">
                  <a16:creationId xmlns="" xmlns:a16="http://schemas.microsoft.com/office/drawing/2014/main" id="{193CBE78-C903-4D89-9BEC-BD4A68EA081C}"/>
                </a:ext>
              </a:extLst>
            </p:cNvPr>
            <p:cNvSpPr txBox="1"/>
            <p:nvPr/>
          </p:nvSpPr>
          <p:spPr>
            <a:xfrm>
              <a:off x="8155367" y="3516571"/>
              <a:ext cx="1083046" cy="507831"/>
            </a:xfrm>
            <a:prstGeom prst="rect">
              <a:avLst/>
            </a:prstGeom>
            <a:noFill/>
          </p:spPr>
          <p:txBody>
            <a:bodyPr wrap="square" rtlCol="0">
              <a:spAutoFit/>
            </a:bodyPr>
            <a:lstStyle/>
            <a:p>
              <a:pPr defTabSz="502920"/>
              <a:r>
                <a:rPr lang="en-US" sz="900" i="1" dirty="0">
                  <a:solidFill>
                    <a:prstClr val="black"/>
                  </a:solidFill>
                  <a:latin typeface="Arial"/>
                  <a:cs typeface="Arial"/>
                </a:rPr>
                <a:t>Cells isolated from erlotinib-resistant tumors</a:t>
              </a:r>
            </a:p>
          </p:txBody>
        </p:sp>
        <p:pic>
          <p:nvPicPr>
            <p:cNvPr id="33" name="Picture 32">
              <a:extLst>
                <a:ext uri="{FF2B5EF4-FFF2-40B4-BE49-F238E27FC236}">
                  <a16:creationId xmlns="" xmlns:a16="http://schemas.microsoft.com/office/drawing/2014/main" id="{DA9B43B3-54E9-40A4-BDC1-F0B5C4E034A9}"/>
                </a:ext>
              </a:extLst>
            </p:cNvPr>
            <p:cNvPicPr>
              <a:picLocks noChangeAspect="1"/>
            </p:cNvPicPr>
            <p:nvPr/>
          </p:nvPicPr>
          <p:blipFill>
            <a:blip r:embed="rId7"/>
            <a:stretch>
              <a:fillRect/>
            </a:stretch>
          </p:blipFill>
          <p:spPr>
            <a:xfrm>
              <a:off x="6296664" y="3283547"/>
              <a:ext cx="1033189" cy="1029235"/>
            </a:xfrm>
            <a:prstGeom prst="rect">
              <a:avLst/>
            </a:prstGeom>
          </p:spPr>
        </p:pic>
        <p:sp>
          <p:nvSpPr>
            <p:cNvPr id="34" name="TextBox 33">
              <a:extLst>
                <a:ext uri="{FF2B5EF4-FFF2-40B4-BE49-F238E27FC236}">
                  <a16:creationId xmlns="" xmlns:a16="http://schemas.microsoft.com/office/drawing/2014/main" id="{6396AE1F-4AA4-4333-A79E-7CD2A6FA41D5}"/>
                </a:ext>
              </a:extLst>
            </p:cNvPr>
            <p:cNvSpPr txBox="1"/>
            <p:nvPr/>
          </p:nvSpPr>
          <p:spPr>
            <a:xfrm>
              <a:off x="6708114" y="4267685"/>
              <a:ext cx="440832" cy="231073"/>
            </a:xfrm>
            <a:prstGeom prst="rect">
              <a:avLst/>
            </a:prstGeom>
            <a:noFill/>
          </p:spPr>
          <p:txBody>
            <a:bodyPr wrap="none" rtlCol="0">
              <a:spAutoFit/>
            </a:bodyPr>
            <a:lstStyle/>
            <a:p>
              <a:pPr defTabSz="502920"/>
              <a:r>
                <a:rPr lang="el-GR" sz="990" dirty="0">
                  <a:solidFill>
                    <a:prstClr val="black"/>
                  </a:solidFill>
                  <a:latin typeface="Arial"/>
                  <a:cs typeface="Arial"/>
                </a:rPr>
                <a:t>α</a:t>
              </a:r>
              <a:r>
                <a:rPr lang="en-US" sz="990" dirty="0">
                  <a:solidFill>
                    <a:prstClr val="black"/>
                  </a:solidFill>
                  <a:latin typeface="Arial"/>
                  <a:cs typeface="Arial"/>
                </a:rPr>
                <a:t>v</a:t>
              </a:r>
              <a:r>
                <a:rPr lang="el-GR" sz="990" dirty="0">
                  <a:solidFill>
                    <a:prstClr val="black"/>
                  </a:solidFill>
                  <a:latin typeface="Arial"/>
                  <a:cs typeface="Arial"/>
                </a:rPr>
                <a:t>β</a:t>
              </a:r>
              <a:r>
                <a:rPr lang="en-US" sz="990" dirty="0">
                  <a:solidFill>
                    <a:prstClr val="black"/>
                  </a:solidFill>
                  <a:latin typeface="Arial"/>
                  <a:cs typeface="Arial"/>
                </a:rPr>
                <a:t>3</a:t>
              </a:r>
            </a:p>
          </p:txBody>
        </p:sp>
        <p:sp>
          <p:nvSpPr>
            <p:cNvPr id="43" name="TextBox 42">
              <a:extLst>
                <a:ext uri="{FF2B5EF4-FFF2-40B4-BE49-F238E27FC236}">
                  <a16:creationId xmlns="" xmlns:a16="http://schemas.microsoft.com/office/drawing/2014/main" id="{E2DD4978-F77B-4F4A-8D8A-19B0CC1E9F67}"/>
                </a:ext>
              </a:extLst>
            </p:cNvPr>
            <p:cNvSpPr txBox="1"/>
            <p:nvPr/>
          </p:nvSpPr>
          <p:spPr>
            <a:xfrm>
              <a:off x="6609372" y="2844021"/>
              <a:ext cx="713658" cy="397032"/>
            </a:xfrm>
            <a:prstGeom prst="rect">
              <a:avLst/>
            </a:prstGeom>
            <a:noFill/>
          </p:spPr>
          <p:txBody>
            <a:bodyPr wrap="none" rtlCol="0">
              <a:spAutoFit/>
            </a:bodyPr>
            <a:lstStyle/>
            <a:p>
              <a:pPr algn="r" defTabSz="502920"/>
              <a:r>
                <a:rPr lang="en-US" sz="990" dirty="0">
                  <a:solidFill>
                    <a:srgbClr val="00B0F0"/>
                  </a:solidFill>
                  <a:latin typeface="Arial"/>
                  <a:cs typeface="Arial"/>
                </a:rPr>
                <a:t>Control</a:t>
              </a:r>
            </a:p>
            <a:p>
              <a:pPr algn="r" defTabSz="502920"/>
              <a:r>
                <a:rPr lang="en-US" sz="990" dirty="0">
                  <a:solidFill>
                    <a:srgbClr val="E8B7B7">
                      <a:lumMod val="75000"/>
                    </a:srgbClr>
                  </a:solidFill>
                  <a:latin typeface="Arial"/>
                  <a:cs typeface="Arial"/>
                </a:rPr>
                <a:t>anti-</a:t>
              </a:r>
              <a:r>
                <a:rPr lang="el-GR" sz="990" dirty="0">
                  <a:solidFill>
                    <a:srgbClr val="E8B7B7">
                      <a:lumMod val="75000"/>
                    </a:srgbClr>
                  </a:solidFill>
                  <a:latin typeface="Arial"/>
                  <a:cs typeface="Arial"/>
                </a:rPr>
                <a:t>α</a:t>
              </a:r>
              <a:r>
                <a:rPr lang="en-US" sz="990" dirty="0">
                  <a:solidFill>
                    <a:srgbClr val="E8B7B7">
                      <a:lumMod val="75000"/>
                    </a:srgbClr>
                  </a:solidFill>
                  <a:latin typeface="Arial"/>
                  <a:cs typeface="Arial"/>
                </a:rPr>
                <a:t>v</a:t>
              </a:r>
              <a:r>
                <a:rPr lang="el-GR" sz="990" dirty="0">
                  <a:solidFill>
                    <a:srgbClr val="E8B7B7">
                      <a:lumMod val="75000"/>
                    </a:srgbClr>
                  </a:solidFill>
                  <a:latin typeface="Arial"/>
                  <a:cs typeface="Arial"/>
                </a:rPr>
                <a:t>β</a:t>
              </a:r>
              <a:r>
                <a:rPr lang="en-US" sz="990" dirty="0">
                  <a:solidFill>
                    <a:srgbClr val="E8B7B7">
                      <a:lumMod val="75000"/>
                    </a:srgbClr>
                  </a:solidFill>
                  <a:latin typeface="Arial"/>
                  <a:cs typeface="Arial"/>
                </a:rPr>
                <a:t>3</a:t>
              </a:r>
            </a:p>
          </p:txBody>
        </p:sp>
        <p:sp>
          <p:nvSpPr>
            <p:cNvPr id="44" name="TextBox 43">
              <a:extLst>
                <a:ext uri="{FF2B5EF4-FFF2-40B4-BE49-F238E27FC236}">
                  <a16:creationId xmlns="" xmlns:a16="http://schemas.microsoft.com/office/drawing/2014/main" id="{60CFD7A4-0F4E-4F82-B6CD-82B65787AFB9}"/>
                </a:ext>
              </a:extLst>
            </p:cNvPr>
            <p:cNvSpPr txBox="1"/>
            <p:nvPr/>
          </p:nvSpPr>
          <p:spPr>
            <a:xfrm>
              <a:off x="6541733" y="3343719"/>
              <a:ext cx="801823" cy="215444"/>
            </a:xfrm>
            <a:prstGeom prst="rect">
              <a:avLst/>
            </a:prstGeom>
            <a:noFill/>
          </p:spPr>
          <p:txBody>
            <a:bodyPr wrap="none" rtlCol="0">
              <a:spAutoFit/>
            </a:bodyPr>
            <a:lstStyle/>
            <a:p>
              <a:pPr algn="ctr" defTabSz="502920"/>
              <a:r>
                <a:rPr lang="en-US" sz="800" dirty="0">
                  <a:solidFill>
                    <a:prstClr val="black">
                      <a:lumMod val="75000"/>
                      <a:lumOff val="25000"/>
                    </a:prstClr>
                  </a:solidFill>
                  <a:latin typeface="Arial"/>
                  <a:cs typeface="Arial"/>
                </a:rPr>
                <a:t>HCC827-R18</a:t>
              </a:r>
            </a:p>
          </p:txBody>
        </p:sp>
        <p:sp>
          <p:nvSpPr>
            <p:cNvPr id="45" name="TextBox 44">
              <a:extLst>
                <a:ext uri="{FF2B5EF4-FFF2-40B4-BE49-F238E27FC236}">
                  <a16:creationId xmlns="" xmlns:a16="http://schemas.microsoft.com/office/drawing/2014/main" id="{1CB74B8D-84F8-4316-A8B5-055104E60131}"/>
                </a:ext>
              </a:extLst>
            </p:cNvPr>
            <p:cNvSpPr txBox="1"/>
            <p:nvPr/>
          </p:nvSpPr>
          <p:spPr>
            <a:xfrm>
              <a:off x="7542608" y="2492895"/>
              <a:ext cx="487634" cy="215444"/>
            </a:xfrm>
            <a:prstGeom prst="rect">
              <a:avLst/>
            </a:prstGeom>
            <a:noFill/>
          </p:spPr>
          <p:txBody>
            <a:bodyPr wrap="none" rtlCol="0">
              <a:spAutoFit/>
            </a:bodyPr>
            <a:lstStyle/>
            <a:p>
              <a:pPr algn="ctr" defTabSz="502920"/>
              <a:r>
                <a:rPr lang="en-US" sz="800" dirty="0">
                  <a:solidFill>
                    <a:prstClr val="black">
                      <a:lumMod val="75000"/>
                      <a:lumOff val="25000"/>
                    </a:prstClr>
                  </a:solidFill>
                  <a:latin typeface="Arial"/>
                  <a:cs typeface="Arial"/>
                </a:rPr>
                <a:t>PC9-P</a:t>
              </a:r>
            </a:p>
          </p:txBody>
        </p:sp>
        <p:sp>
          <p:nvSpPr>
            <p:cNvPr id="46" name="TextBox 45">
              <a:extLst>
                <a:ext uri="{FF2B5EF4-FFF2-40B4-BE49-F238E27FC236}">
                  <a16:creationId xmlns="" xmlns:a16="http://schemas.microsoft.com/office/drawing/2014/main" id="{6F917480-571A-479B-8E6C-578320B7E2C2}"/>
                </a:ext>
              </a:extLst>
            </p:cNvPr>
            <p:cNvSpPr txBox="1"/>
            <p:nvPr/>
          </p:nvSpPr>
          <p:spPr>
            <a:xfrm>
              <a:off x="7474969" y="3344286"/>
              <a:ext cx="607859" cy="215444"/>
            </a:xfrm>
            <a:prstGeom prst="rect">
              <a:avLst/>
            </a:prstGeom>
            <a:noFill/>
          </p:spPr>
          <p:txBody>
            <a:bodyPr wrap="none" rtlCol="0">
              <a:spAutoFit/>
            </a:bodyPr>
            <a:lstStyle/>
            <a:p>
              <a:pPr algn="ctr" defTabSz="502920"/>
              <a:r>
                <a:rPr lang="en-US" sz="800" dirty="0">
                  <a:solidFill>
                    <a:prstClr val="black">
                      <a:lumMod val="75000"/>
                      <a:lumOff val="25000"/>
                    </a:prstClr>
                  </a:solidFill>
                  <a:latin typeface="Arial"/>
                  <a:cs typeface="Arial"/>
                </a:rPr>
                <a:t>PC9-R4L</a:t>
              </a:r>
            </a:p>
          </p:txBody>
        </p:sp>
        <p:sp>
          <p:nvSpPr>
            <p:cNvPr id="47" name="TextBox 46">
              <a:extLst>
                <a:ext uri="{FF2B5EF4-FFF2-40B4-BE49-F238E27FC236}">
                  <a16:creationId xmlns="" xmlns:a16="http://schemas.microsoft.com/office/drawing/2014/main" id="{DF6536BE-842F-411D-B7F8-0C0C50CA87D6}"/>
                </a:ext>
              </a:extLst>
            </p:cNvPr>
            <p:cNvSpPr txBox="1"/>
            <p:nvPr/>
          </p:nvSpPr>
          <p:spPr>
            <a:xfrm rot="16200000">
              <a:off x="6000758" y="2798552"/>
              <a:ext cx="522900" cy="244682"/>
            </a:xfrm>
            <a:prstGeom prst="rect">
              <a:avLst/>
            </a:prstGeom>
            <a:noFill/>
          </p:spPr>
          <p:txBody>
            <a:bodyPr wrap="none" rtlCol="0">
              <a:spAutoFit/>
            </a:bodyPr>
            <a:lstStyle/>
            <a:p>
              <a:pPr defTabSz="502920"/>
              <a:r>
                <a:rPr lang="en-US" sz="990" dirty="0">
                  <a:solidFill>
                    <a:prstClr val="black"/>
                  </a:solidFill>
                  <a:latin typeface="Arial"/>
                  <a:cs typeface="Arial"/>
                </a:rPr>
                <a:t>Count</a:t>
              </a:r>
            </a:p>
          </p:txBody>
        </p:sp>
        <p:sp>
          <p:nvSpPr>
            <p:cNvPr id="48" name="TextBox 47">
              <a:extLst>
                <a:ext uri="{FF2B5EF4-FFF2-40B4-BE49-F238E27FC236}">
                  <a16:creationId xmlns="" xmlns:a16="http://schemas.microsoft.com/office/drawing/2014/main" id="{8D7F42B5-D1EE-4495-9780-A678D7F1C440}"/>
                </a:ext>
              </a:extLst>
            </p:cNvPr>
            <p:cNvSpPr txBox="1"/>
            <p:nvPr/>
          </p:nvSpPr>
          <p:spPr>
            <a:xfrm rot="16200000">
              <a:off x="6002172" y="3644111"/>
              <a:ext cx="522900" cy="244682"/>
            </a:xfrm>
            <a:prstGeom prst="rect">
              <a:avLst/>
            </a:prstGeom>
            <a:noFill/>
          </p:spPr>
          <p:txBody>
            <a:bodyPr wrap="none" rtlCol="0">
              <a:spAutoFit/>
            </a:bodyPr>
            <a:lstStyle/>
            <a:p>
              <a:pPr defTabSz="502920"/>
              <a:r>
                <a:rPr lang="en-US" sz="990">
                  <a:solidFill>
                    <a:prstClr val="black"/>
                  </a:solidFill>
                  <a:latin typeface="Arial"/>
                  <a:cs typeface="Arial"/>
                </a:rPr>
                <a:t>Count</a:t>
              </a:r>
              <a:endParaRPr lang="en-US" sz="990" dirty="0">
                <a:solidFill>
                  <a:prstClr val="black"/>
                </a:solidFill>
                <a:latin typeface="Arial"/>
                <a:cs typeface="Arial"/>
              </a:endParaRPr>
            </a:p>
          </p:txBody>
        </p:sp>
      </p:grpSp>
      <p:grpSp>
        <p:nvGrpSpPr>
          <p:cNvPr id="49" name="Group 48">
            <a:extLst>
              <a:ext uri="{FF2B5EF4-FFF2-40B4-BE49-F238E27FC236}">
                <a16:creationId xmlns="" xmlns:a16="http://schemas.microsoft.com/office/drawing/2014/main" id="{52A9DF3D-B38D-4015-98A0-1E44B3708BC9}"/>
              </a:ext>
            </a:extLst>
          </p:cNvPr>
          <p:cNvGrpSpPr/>
          <p:nvPr/>
        </p:nvGrpSpPr>
        <p:grpSpPr>
          <a:xfrm>
            <a:off x="400954" y="343024"/>
            <a:ext cx="1750897" cy="1743120"/>
            <a:chOff x="107014" y="732840"/>
            <a:chExt cx="1955314" cy="2032961"/>
          </a:xfrm>
        </p:grpSpPr>
        <p:graphicFrame>
          <p:nvGraphicFramePr>
            <p:cNvPr id="50" name="Chart 49">
              <a:extLst>
                <a:ext uri="{FF2B5EF4-FFF2-40B4-BE49-F238E27FC236}">
                  <a16:creationId xmlns="" xmlns:a16="http://schemas.microsoft.com/office/drawing/2014/main" id="{8742F23E-3ECE-41EE-AEE7-7CD8F577B4C5}"/>
                </a:ext>
              </a:extLst>
            </p:cNvPr>
            <p:cNvGraphicFramePr>
              <a:graphicFrameLocks/>
            </p:cNvGraphicFramePr>
            <p:nvPr/>
          </p:nvGraphicFramePr>
          <p:xfrm>
            <a:off x="316666" y="933114"/>
            <a:ext cx="1608317" cy="1666908"/>
          </p:xfrm>
          <a:graphic>
            <a:graphicData uri="http://schemas.openxmlformats.org/drawingml/2006/chart">
              <c:chart xmlns:c="http://schemas.openxmlformats.org/drawingml/2006/chart" xmlns:r="http://schemas.openxmlformats.org/officeDocument/2006/relationships" r:id="rId8"/>
            </a:graphicData>
          </a:graphic>
        </p:graphicFrame>
        <p:sp>
          <p:nvSpPr>
            <p:cNvPr id="51" name="TextBox 50">
              <a:extLst>
                <a:ext uri="{FF2B5EF4-FFF2-40B4-BE49-F238E27FC236}">
                  <a16:creationId xmlns="" xmlns:a16="http://schemas.microsoft.com/office/drawing/2014/main" id="{2ED29CF6-34DF-481D-A724-B6EF357EBDC8}"/>
                </a:ext>
              </a:extLst>
            </p:cNvPr>
            <p:cNvSpPr txBox="1"/>
            <p:nvPr/>
          </p:nvSpPr>
          <p:spPr>
            <a:xfrm rot="16200000">
              <a:off x="-521023" y="1591875"/>
              <a:ext cx="1529324" cy="273249"/>
            </a:xfrm>
            <a:prstGeom prst="rect">
              <a:avLst/>
            </a:prstGeom>
            <a:noFill/>
          </p:spPr>
          <p:txBody>
            <a:bodyPr wrap="none" rtlCol="0">
              <a:spAutoFit/>
            </a:bodyPr>
            <a:lstStyle/>
            <a:p>
              <a:pPr algn="ctr" defTabSz="502920"/>
              <a:r>
                <a:rPr lang="en-US" sz="990" dirty="0">
                  <a:solidFill>
                    <a:prstClr val="black"/>
                  </a:solidFill>
                  <a:latin typeface="Arial"/>
                  <a:cs typeface="Arial"/>
                </a:rPr>
                <a:t>Tumor volume (mm</a:t>
              </a:r>
              <a:r>
                <a:rPr lang="en-US" sz="990" baseline="30000" dirty="0">
                  <a:solidFill>
                    <a:prstClr val="black"/>
                  </a:solidFill>
                  <a:latin typeface="Arial"/>
                  <a:cs typeface="Arial"/>
                </a:rPr>
                <a:t>3</a:t>
              </a:r>
              <a:r>
                <a:rPr lang="en-US" sz="990" dirty="0">
                  <a:solidFill>
                    <a:prstClr val="black"/>
                  </a:solidFill>
                  <a:latin typeface="Arial"/>
                  <a:cs typeface="Arial"/>
                </a:rPr>
                <a:t>)</a:t>
              </a:r>
            </a:p>
          </p:txBody>
        </p:sp>
        <p:sp>
          <p:nvSpPr>
            <p:cNvPr id="52" name="TextBox 51">
              <a:extLst>
                <a:ext uri="{FF2B5EF4-FFF2-40B4-BE49-F238E27FC236}">
                  <a16:creationId xmlns="" xmlns:a16="http://schemas.microsoft.com/office/drawing/2014/main" id="{2B9451BB-62A7-498B-B789-069D539958DF}"/>
                </a:ext>
              </a:extLst>
            </p:cNvPr>
            <p:cNvSpPr txBox="1"/>
            <p:nvPr/>
          </p:nvSpPr>
          <p:spPr>
            <a:xfrm>
              <a:off x="547088" y="2493160"/>
              <a:ext cx="1489766" cy="272641"/>
            </a:xfrm>
            <a:prstGeom prst="rect">
              <a:avLst/>
            </a:prstGeom>
            <a:noFill/>
          </p:spPr>
          <p:txBody>
            <a:bodyPr wrap="none" rtlCol="0">
              <a:spAutoFit/>
            </a:bodyPr>
            <a:lstStyle/>
            <a:p>
              <a:pPr algn="ctr" defTabSz="502920"/>
              <a:r>
                <a:rPr lang="en-US" sz="990" dirty="0">
                  <a:solidFill>
                    <a:prstClr val="black"/>
                  </a:solidFill>
                  <a:latin typeface="Arial"/>
                  <a:cs typeface="Arial"/>
                </a:rPr>
                <a:t>Days after treatment</a:t>
              </a:r>
            </a:p>
          </p:txBody>
        </p:sp>
        <p:cxnSp>
          <p:nvCxnSpPr>
            <p:cNvPr id="53" name="Straight Connector 52">
              <a:extLst>
                <a:ext uri="{FF2B5EF4-FFF2-40B4-BE49-F238E27FC236}">
                  <a16:creationId xmlns="" xmlns:a16="http://schemas.microsoft.com/office/drawing/2014/main" id="{7562C5A9-884A-4488-84A7-8BE7B30B2BA9}"/>
                </a:ext>
              </a:extLst>
            </p:cNvPr>
            <p:cNvCxnSpPr/>
            <p:nvPr/>
          </p:nvCxnSpPr>
          <p:spPr>
            <a:xfrm>
              <a:off x="698275" y="1842238"/>
              <a:ext cx="1104229" cy="0"/>
            </a:xfrm>
            <a:prstGeom prst="line">
              <a:avLst/>
            </a:prstGeom>
            <a:ln>
              <a:solidFill>
                <a:schemeClr val="tx1">
                  <a:lumMod val="50000"/>
                  <a:lumOff val="50000"/>
                </a:schemeClr>
              </a:solidFill>
              <a:prstDash val="dash"/>
            </a:ln>
          </p:spPr>
          <p:style>
            <a:lnRef idx="1">
              <a:schemeClr val="dk1"/>
            </a:lnRef>
            <a:fillRef idx="0">
              <a:schemeClr val="dk1"/>
            </a:fillRef>
            <a:effectRef idx="0">
              <a:schemeClr val="dk1"/>
            </a:effectRef>
            <a:fontRef idx="minor">
              <a:schemeClr val="tx1"/>
            </a:fontRef>
          </p:style>
        </p:cxnSp>
        <p:sp>
          <p:nvSpPr>
            <p:cNvPr id="54" name="TextBox 53">
              <a:extLst>
                <a:ext uri="{FF2B5EF4-FFF2-40B4-BE49-F238E27FC236}">
                  <a16:creationId xmlns="" xmlns:a16="http://schemas.microsoft.com/office/drawing/2014/main" id="{427B6D8D-EBF5-4824-9429-AF6CC8DF7008}"/>
                </a:ext>
              </a:extLst>
            </p:cNvPr>
            <p:cNvSpPr txBox="1"/>
            <p:nvPr/>
          </p:nvSpPr>
          <p:spPr>
            <a:xfrm>
              <a:off x="551081" y="732840"/>
              <a:ext cx="1511247" cy="291504"/>
            </a:xfrm>
            <a:prstGeom prst="rect">
              <a:avLst/>
            </a:prstGeom>
            <a:noFill/>
          </p:spPr>
          <p:txBody>
            <a:bodyPr wrap="none" rtlCol="0">
              <a:spAutoFit/>
            </a:bodyPr>
            <a:lstStyle/>
            <a:p>
              <a:pPr algn="r" defTabSz="502920"/>
              <a:r>
                <a:rPr lang="en-US" sz="1100" dirty="0">
                  <a:solidFill>
                    <a:schemeClr val="bg1">
                      <a:lumMod val="50000"/>
                    </a:schemeClr>
                  </a:solidFill>
                  <a:latin typeface="Arial"/>
                  <a:cs typeface="Arial"/>
                </a:rPr>
                <a:t>HCC827 xenograft</a:t>
              </a:r>
            </a:p>
          </p:txBody>
        </p:sp>
      </p:grpSp>
      <p:graphicFrame>
        <p:nvGraphicFramePr>
          <p:cNvPr id="55" name="Chart 54">
            <a:extLst>
              <a:ext uri="{FF2B5EF4-FFF2-40B4-BE49-F238E27FC236}">
                <a16:creationId xmlns="" xmlns:a16="http://schemas.microsoft.com/office/drawing/2014/main" id="{20CB8D11-8B95-436D-916B-7A8EDD275B86}"/>
              </a:ext>
            </a:extLst>
          </p:cNvPr>
          <p:cNvGraphicFramePr>
            <a:graphicFrameLocks/>
          </p:cNvGraphicFramePr>
          <p:nvPr>
            <p:extLst>
              <p:ext uri="{D42A27DB-BD31-4B8C-83A1-F6EECF244321}">
                <p14:modId xmlns:p14="http://schemas.microsoft.com/office/powerpoint/2010/main" val="300647630"/>
              </p:ext>
            </p:extLst>
          </p:nvPr>
        </p:nvGraphicFramePr>
        <p:xfrm>
          <a:off x="2037078" y="444110"/>
          <a:ext cx="1617936" cy="1576756"/>
        </p:xfrm>
        <a:graphic>
          <a:graphicData uri="http://schemas.openxmlformats.org/drawingml/2006/chart">
            <c:chart xmlns:c="http://schemas.openxmlformats.org/drawingml/2006/chart" xmlns:r="http://schemas.openxmlformats.org/officeDocument/2006/relationships" r:id="rId9"/>
          </a:graphicData>
        </a:graphic>
      </p:graphicFrame>
      <p:cxnSp>
        <p:nvCxnSpPr>
          <p:cNvPr id="56" name="Straight Connector 55">
            <a:extLst>
              <a:ext uri="{FF2B5EF4-FFF2-40B4-BE49-F238E27FC236}">
                <a16:creationId xmlns="" xmlns:a16="http://schemas.microsoft.com/office/drawing/2014/main" id="{842F8380-D45A-40BB-89C8-68FB597511A9}"/>
              </a:ext>
            </a:extLst>
          </p:cNvPr>
          <p:cNvCxnSpPr/>
          <p:nvPr/>
        </p:nvCxnSpPr>
        <p:spPr>
          <a:xfrm>
            <a:off x="2427083" y="1357378"/>
            <a:ext cx="1069623" cy="0"/>
          </a:xfrm>
          <a:prstGeom prst="line">
            <a:avLst/>
          </a:prstGeom>
          <a:ln>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 xmlns:a16="http://schemas.microsoft.com/office/drawing/2014/main" id="{2CCB13CB-AE30-4270-B5EB-363F40F6726B}"/>
              </a:ext>
            </a:extLst>
          </p:cNvPr>
          <p:cNvSpPr txBox="1"/>
          <p:nvPr/>
        </p:nvSpPr>
        <p:spPr>
          <a:xfrm>
            <a:off x="2450693" y="343024"/>
            <a:ext cx="1085554" cy="261610"/>
          </a:xfrm>
          <a:prstGeom prst="rect">
            <a:avLst/>
          </a:prstGeom>
          <a:noFill/>
        </p:spPr>
        <p:txBody>
          <a:bodyPr wrap="none" rtlCol="0">
            <a:spAutoFit/>
          </a:bodyPr>
          <a:lstStyle/>
          <a:p>
            <a:pPr algn="r" defTabSz="502920"/>
            <a:r>
              <a:rPr lang="en-US" sz="1100" dirty="0">
                <a:solidFill>
                  <a:schemeClr val="bg1">
                    <a:lumMod val="50000"/>
                  </a:schemeClr>
                </a:solidFill>
                <a:latin typeface="Arial"/>
                <a:cs typeface="Arial"/>
              </a:rPr>
              <a:t>PC9 xenograft</a:t>
            </a:r>
          </a:p>
        </p:txBody>
      </p:sp>
      <p:pic>
        <p:nvPicPr>
          <p:cNvPr id="58" name="Picture 57">
            <a:extLst>
              <a:ext uri="{FF2B5EF4-FFF2-40B4-BE49-F238E27FC236}">
                <a16:creationId xmlns="" xmlns:a16="http://schemas.microsoft.com/office/drawing/2014/main" id="{2F726C01-64D8-4899-AF40-BC48740F0E69}"/>
              </a:ext>
            </a:extLst>
          </p:cNvPr>
          <p:cNvPicPr>
            <a:picLocks noChangeAspect="1"/>
          </p:cNvPicPr>
          <p:nvPr/>
        </p:nvPicPr>
        <p:blipFill>
          <a:blip r:embed="rId10"/>
          <a:stretch>
            <a:fillRect/>
          </a:stretch>
        </p:blipFill>
        <p:spPr>
          <a:xfrm>
            <a:off x="1442637" y="709453"/>
            <a:ext cx="516105" cy="266034"/>
          </a:xfrm>
          <a:prstGeom prst="rect">
            <a:avLst/>
          </a:prstGeom>
        </p:spPr>
      </p:pic>
      <p:pic>
        <p:nvPicPr>
          <p:cNvPr id="59" name="Picture 58">
            <a:extLst>
              <a:ext uri="{FF2B5EF4-FFF2-40B4-BE49-F238E27FC236}">
                <a16:creationId xmlns="" xmlns:a16="http://schemas.microsoft.com/office/drawing/2014/main" id="{AB2838EB-C2CF-4971-B8F7-DE9FB34388A9}"/>
              </a:ext>
            </a:extLst>
          </p:cNvPr>
          <p:cNvPicPr>
            <a:picLocks noChangeAspect="1"/>
          </p:cNvPicPr>
          <p:nvPr/>
        </p:nvPicPr>
        <p:blipFill>
          <a:blip r:embed="rId11"/>
          <a:stretch>
            <a:fillRect/>
          </a:stretch>
        </p:blipFill>
        <p:spPr>
          <a:xfrm>
            <a:off x="2926108" y="677780"/>
            <a:ext cx="521099" cy="255769"/>
          </a:xfrm>
          <a:prstGeom prst="rect">
            <a:avLst/>
          </a:prstGeom>
        </p:spPr>
      </p:pic>
      <p:sp>
        <p:nvSpPr>
          <p:cNvPr id="60" name="TextBox 59">
            <a:extLst>
              <a:ext uri="{FF2B5EF4-FFF2-40B4-BE49-F238E27FC236}">
                <a16:creationId xmlns="" xmlns:a16="http://schemas.microsoft.com/office/drawing/2014/main" id="{009BCB3B-D02A-9A43-B970-288791CB7CB9}"/>
              </a:ext>
            </a:extLst>
          </p:cNvPr>
          <p:cNvSpPr txBox="1"/>
          <p:nvPr/>
        </p:nvSpPr>
        <p:spPr>
          <a:xfrm>
            <a:off x="164603" y="2538003"/>
            <a:ext cx="394448" cy="338554"/>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2862469037"/>
      </p:ext>
    </p:extLst>
  </p:cSld>
  <p:clrMapOvr>
    <a:masterClrMapping/>
  </p:clrMapOvr>
</p:sld>
</file>

<file path=ppt/theme/theme1.xml><?xml version="1.0" encoding="utf-8"?>
<a:theme xmlns:a="http://schemas.openxmlformats.org/drawingml/2006/main" name="Default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20540</TotalTime>
  <Words>193</Words>
  <Application>Microsoft Office PowerPoint</Application>
  <PresentationFormat>Custom</PresentationFormat>
  <Paragraphs>33</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MS Mincho</vt:lpstr>
      <vt:lpstr>Arial</vt:lpstr>
      <vt:lpstr>Calibri</vt:lpstr>
      <vt:lpstr>Times New Roman</vt:lpstr>
      <vt:lpstr>Default Theme</vt:lpstr>
      <vt:lpstr>PowerPoint Presentation</vt:lpstr>
    </vt:vector>
  </TitlesOfParts>
  <Company>UCSD Medical Center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Weis, Sara</dc:creator>
  <cp:lastModifiedBy>Wettersten, Hiromi</cp:lastModifiedBy>
  <cp:revision>3747</cp:revision>
  <cp:lastPrinted>2019-04-12T20:07:37Z</cp:lastPrinted>
  <dcterms:created xsi:type="dcterms:W3CDTF">2018-09-24T14:19:42Z</dcterms:created>
  <dcterms:modified xsi:type="dcterms:W3CDTF">2019-07-01T17:57:06Z</dcterms:modified>
</cp:coreProperties>
</file>