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2"/>
  </p:notesMasterIdLst>
  <p:sldIdLst>
    <p:sldId id="284" r:id="rId2"/>
    <p:sldId id="260" r:id="rId3"/>
    <p:sldId id="263" r:id="rId4"/>
    <p:sldId id="261" r:id="rId5"/>
    <p:sldId id="280" r:id="rId6"/>
    <p:sldId id="283" r:id="rId7"/>
    <p:sldId id="262" r:id="rId8"/>
    <p:sldId id="264" r:id="rId9"/>
    <p:sldId id="265" r:id="rId10"/>
    <p:sldId id="266" r:id="rId11"/>
    <p:sldId id="267" r:id="rId12"/>
    <p:sldId id="282" r:id="rId13"/>
    <p:sldId id="269" r:id="rId14"/>
    <p:sldId id="270" r:id="rId15"/>
    <p:sldId id="271" r:id="rId16"/>
    <p:sldId id="272" r:id="rId17"/>
    <p:sldId id="273" r:id="rId18"/>
    <p:sldId id="281" r:id="rId19"/>
    <p:sldId id="276" r:id="rId20"/>
    <p:sldId id="277" r:id="rId21"/>
  </p:sldIdLst>
  <p:sldSz cx="7772400" cy="100584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5B9BD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606" autoAdjust="0"/>
    <p:restoredTop sz="82494" autoAdjust="0"/>
  </p:normalViewPr>
  <p:slideViewPr>
    <p:cSldViewPr snapToGrid="0">
      <p:cViewPr varScale="1">
        <p:scale>
          <a:sx n="62" d="100"/>
          <a:sy n="62" d="100"/>
        </p:scale>
        <p:origin x="-3468" y="-96"/>
      </p:cViewPr>
      <p:guideLst>
        <p:guide orient="horz" pos="3168"/>
        <p:guide pos="2448"/>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13.emf"/><Relationship Id="rId1" Type="http://schemas.openxmlformats.org/officeDocument/2006/relationships/image" Target="../media/image12.emf"/><Relationship Id="rId4" Type="http://schemas.openxmlformats.org/officeDocument/2006/relationships/image" Target="../media/image15.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8.e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image" Target="../media/image19.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FBCCE67-E918-4F57-90A9-8BD7B51A6436}" type="datetimeFigureOut">
              <a:rPr lang="en-US" smtClean="0"/>
              <a:t>8/5/2019</a:t>
            </a:fld>
            <a:endParaRPr lang="en-US"/>
          </a:p>
        </p:txBody>
      </p:sp>
      <p:sp>
        <p:nvSpPr>
          <p:cNvPr id="4" name="Slide Image Placeholder 3"/>
          <p:cNvSpPr>
            <a:spLocks noGrp="1" noRot="1" noChangeAspect="1"/>
          </p:cNvSpPr>
          <p:nvPr>
            <p:ph type="sldImg" idx="2"/>
          </p:nvPr>
        </p:nvSpPr>
        <p:spPr>
          <a:xfrm>
            <a:off x="2236788" y="1143000"/>
            <a:ext cx="238442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22D865A-57D9-44D5-A286-2D7261FE876D}" type="slidenum">
              <a:rPr lang="en-US" smtClean="0"/>
              <a:t>‹#›</a:t>
            </a:fld>
            <a:endParaRPr lang="en-US"/>
          </a:p>
        </p:txBody>
      </p:sp>
    </p:spTree>
    <p:extLst>
      <p:ext uri="{BB962C8B-B14F-4D97-AF65-F5344CB8AC3E}">
        <p14:creationId xmlns:p14="http://schemas.microsoft.com/office/powerpoint/2010/main" val="2723088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Figure S1: Waterfall plot of tumor-specific</a:t>
            </a:r>
            <a:r>
              <a:rPr lang="en-US" baseline="0" dirty="0" smtClean="0"/>
              <a:t> antigen ELISpot scores by a) tumor model and MHC class, and b) MHC class for all tumor models.</a:t>
            </a:r>
            <a:endParaRPr lang="en-US" dirty="0"/>
          </a:p>
        </p:txBody>
      </p:sp>
      <p:sp>
        <p:nvSpPr>
          <p:cNvPr id="4" name="Slide Number Placeholder 3"/>
          <p:cNvSpPr>
            <a:spLocks noGrp="1"/>
          </p:cNvSpPr>
          <p:nvPr>
            <p:ph type="sldNum" sz="quarter" idx="10"/>
          </p:nvPr>
        </p:nvSpPr>
        <p:spPr/>
        <p:txBody>
          <a:bodyPr/>
          <a:lstStyle/>
          <a:p>
            <a:fld id="{622D865A-57D9-44D5-A286-2D7261FE876D}" type="slidenum">
              <a:rPr lang="en-US" smtClean="0"/>
              <a:t>1</a:t>
            </a:fld>
            <a:endParaRPr lang="en-US"/>
          </a:p>
        </p:txBody>
      </p:sp>
    </p:spTree>
    <p:extLst>
      <p:ext uri="{BB962C8B-B14F-4D97-AF65-F5344CB8AC3E}">
        <p14:creationId xmlns:p14="http://schemas.microsoft.com/office/powerpoint/2010/main" val="24940651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Figure S5: BBN963</a:t>
            </a:r>
            <a:r>
              <a:rPr lang="en-US" baseline="0" dirty="0"/>
              <a:t> validation experimental results.  (A and B) </a:t>
            </a:r>
            <a:r>
              <a:rPr lang="en-US" sz="1200" kern="1200" dirty="0">
                <a:solidFill>
                  <a:schemeClr val="tx1"/>
                </a:solidFill>
                <a:effectLst/>
                <a:latin typeface="+mn-lt"/>
                <a:ea typeface="+mn-ea"/>
                <a:cs typeface="+mn-cs"/>
              </a:rPr>
              <a:t>Kaplan-Meier survival curves (a) and</a:t>
            </a:r>
            <a:r>
              <a:rPr lang="en-US" sz="1200" kern="1200" baseline="0" dirty="0">
                <a:solidFill>
                  <a:schemeClr val="tx1"/>
                </a:solidFill>
                <a:effectLst/>
                <a:latin typeface="+mn-lt"/>
                <a:ea typeface="+mn-ea"/>
                <a:cs typeface="+mn-cs"/>
              </a:rPr>
              <a:t> tumor growth curves (b) </a:t>
            </a:r>
            <a:r>
              <a:rPr lang="en-US" sz="1200" kern="1200" dirty="0">
                <a:solidFill>
                  <a:schemeClr val="tx1"/>
                </a:solidFill>
                <a:effectLst/>
                <a:latin typeface="+mn-lt"/>
                <a:ea typeface="+mn-ea"/>
                <a:cs typeface="+mn-cs"/>
              </a:rPr>
              <a:t>for BBN963-bearing animals treated with predicted high (red) or low (blue) immunogenicity antigens, or</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no-peptide control (black).</a:t>
            </a:r>
            <a:r>
              <a:rPr lang="en-US" sz="1200" kern="1200" baseline="0" dirty="0">
                <a:solidFill>
                  <a:schemeClr val="tx1"/>
                </a:solidFill>
                <a:effectLst/>
                <a:latin typeface="+mn-lt"/>
                <a:ea typeface="+mn-ea"/>
                <a:cs typeface="+mn-cs"/>
              </a:rPr>
              <a:t>   (c and d) Omnibus tumor growth curves for BBN963-bearing animals treated with </a:t>
            </a:r>
            <a:r>
              <a:rPr lang="en-US" sz="1200" kern="1200" dirty="0">
                <a:solidFill>
                  <a:schemeClr val="tx1"/>
                </a:solidFill>
                <a:effectLst/>
                <a:latin typeface="+mn-lt"/>
                <a:ea typeface="+mn-ea"/>
                <a:cs typeface="+mn-cs"/>
              </a:rPr>
              <a:t>predicted high (red) or low (blue) immunogenicity antigens, or</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no-peptide control (black).</a:t>
            </a:r>
            <a:r>
              <a:rPr lang="en-US" sz="1200" kern="1200" baseline="0" dirty="0">
                <a:solidFill>
                  <a:schemeClr val="tx1"/>
                </a:solidFill>
                <a:effectLst/>
                <a:latin typeface="+mn-lt"/>
                <a:ea typeface="+mn-ea"/>
                <a:cs typeface="+mn-cs"/>
              </a:rPr>
              <a:t>   (c) represents tumor area, with values &gt;200mm</a:t>
            </a:r>
            <a:r>
              <a:rPr lang="en-US" sz="1200" kern="1200" baseline="30000" dirty="0">
                <a:solidFill>
                  <a:schemeClr val="tx1"/>
                </a:solidFill>
                <a:effectLst/>
                <a:latin typeface="+mn-lt"/>
                <a:ea typeface="+mn-ea"/>
                <a:cs typeface="+mn-cs"/>
              </a:rPr>
              <a:t>2 </a:t>
            </a:r>
            <a:r>
              <a:rPr lang="en-US" sz="1200" kern="1200" baseline="0" dirty="0">
                <a:solidFill>
                  <a:schemeClr val="tx1"/>
                </a:solidFill>
                <a:effectLst/>
                <a:latin typeface="+mn-lt"/>
                <a:ea typeface="+mn-ea"/>
                <a:cs typeface="+mn-cs"/>
              </a:rPr>
              <a:t>dropped from each graph, while values in (d) maintain tumor areas at the last measured size when animals reach tumor burden of &gt;200mm</a:t>
            </a:r>
            <a:r>
              <a:rPr lang="en-US" sz="1200" kern="1200" baseline="30000" dirty="0">
                <a:solidFill>
                  <a:schemeClr val="tx1"/>
                </a:solidFill>
                <a:effectLst/>
                <a:latin typeface="+mn-lt"/>
                <a:ea typeface="+mn-ea"/>
                <a:cs typeface="+mn-cs"/>
              </a:rPr>
              <a:t>2</a:t>
            </a:r>
            <a:r>
              <a:rPr lang="en-US" sz="1200" kern="1200" baseline="0" dirty="0">
                <a:solidFill>
                  <a:schemeClr val="tx1"/>
                </a:solidFill>
                <a:effectLst/>
                <a:latin typeface="+mn-lt"/>
                <a:ea typeface="+mn-ea"/>
                <a:cs typeface="+mn-cs"/>
              </a:rPr>
              <a:t>.</a:t>
            </a:r>
            <a:endParaRPr lang="en-US" baseline="0" dirty="0"/>
          </a:p>
        </p:txBody>
      </p:sp>
      <p:sp>
        <p:nvSpPr>
          <p:cNvPr id="4" name="Slide Number Placeholder 3"/>
          <p:cNvSpPr>
            <a:spLocks noGrp="1"/>
          </p:cNvSpPr>
          <p:nvPr>
            <p:ph type="sldNum" sz="quarter" idx="10"/>
          </p:nvPr>
        </p:nvSpPr>
        <p:spPr/>
        <p:txBody>
          <a:bodyPr/>
          <a:lstStyle/>
          <a:p>
            <a:fld id="{622D865A-57D9-44D5-A286-2D7261FE876D}" type="slidenum">
              <a:rPr lang="en-US" smtClean="0"/>
              <a:t>10</a:t>
            </a:fld>
            <a:endParaRPr lang="en-US"/>
          </a:p>
        </p:txBody>
      </p:sp>
    </p:spTree>
    <p:extLst>
      <p:ext uri="{BB962C8B-B14F-4D97-AF65-F5344CB8AC3E}">
        <p14:creationId xmlns:p14="http://schemas.microsoft.com/office/powerpoint/2010/main" val="13506915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kern="1200" dirty="0">
                <a:solidFill>
                  <a:schemeClr val="tx1"/>
                </a:solidFill>
                <a:effectLst/>
                <a:latin typeface="+mn-lt"/>
                <a:ea typeface="+mn-ea"/>
                <a:cs typeface="+mn-cs"/>
              </a:rPr>
              <a:t>Figure </a:t>
            </a:r>
            <a:r>
              <a:rPr lang="en-US" sz="1200" b="0" kern="1200" dirty="0" smtClean="0">
                <a:solidFill>
                  <a:schemeClr val="tx1"/>
                </a:solidFill>
                <a:effectLst/>
                <a:latin typeface="+mn-lt"/>
                <a:ea typeface="+mn-ea"/>
                <a:cs typeface="+mn-cs"/>
              </a:rPr>
              <a:t>S8: </a:t>
            </a:r>
            <a:r>
              <a:rPr lang="en-US" sz="1200" b="0" kern="1200" dirty="0">
                <a:solidFill>
                  <a:schemeClr val="tx1"/>
                </a:solidFill>
                <a:effectLst/>
                <a:latin typeface="+mn-lt"/>
                <a:ea typeface="+mn-ea"/>
                <a:cs typeface="+mn-cs"/>
              </a:rPr>
              <a:t>Luciferase imaging of luc-P815 tumor burden in DBA/2 recipients. </a:t>
            </a:r>
          </a:p>
          <a:p>
            <a:endParaRPr lang="en-US" dirty="0"/>
          </a:p>
        </p:txBody>
      </p:sp>
      <p:sp>
        <p:nvSpPr>
          <p:cNvPr id="4" name="Slide Number Placeholder 3"/>
          <p:cNvSpPr>
            <a:spLocks noGrp="1"/>
          </p:cNvSpPr>
          <p:nvPr>
            <p:ph type="sldNum" sz="quarter" idx="10"/>
          </p:nvPr>
        </p:nvSpPr>
        <p:spPr/>
        <p:txBody>
          <a:bodyPr/>
          <a:lstStyle/>
          <a:p>
            <a:fld id="{622D865A-57D9-44D5-A286-2D7261FE876D}" type="slidenum">
              <a:rPr lang="en-US" smtClean="0"/>
              <a:t>11</a:t>
            </a:fld>
            <a:endParaRPr lang="en-US"/>
          </a:p>
        </p:txBody>
      </p:sp>
    </p:spTree>
    <p:extLst>
      <p:ext uri="{BB962C8B-B14F-4D97-AF65-F5344CB8AC3E}">
        <p14:creationId xmlns:p14="http://schemas.microsoft.com/office/powerpoint/2010/main" val="10062575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kern="1200" dirty="0">
                <a:solidFill>
                  <a:schemeClr val="tx1"/>
                </a:solidFill>
                <a:effectLst/>
                <a:latin typeface="+mn-lt"/>
                <a:ea typeface="+mn-ea"/>
                <a:cs typeface="+mn-cs"/>
              </a:rPr>
              <a:t>Figure S7: Quantification for luciferase imaging of luc-P815 tumor burden in DBA/2 recipients.  Statistics performed with Mann-Whitney</a:t>
            </a:r>
            <a:r>
              <a:rPr lang="en-US" sz="1200" b="0" kern="1200" baseline="0" dirty="0">
                <a:solidFill>
                  <a:schemeClr val="tx1"/>
                </a:solidFill>
                <a:effectLst/>
                <a:latin typeface="+mn-lt"/>
                <a:ea typeface="+mn-ea"/>
                <a:cs typeface="+mn-cs"/>
              </a:rPr>
              <a:t> u-test (*: p &lt; 0.05).</a:t>
            </a:r>
            <a:endParaRPr lang="en-US" sz="1200" b="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622D865A-57D9-44D5-A286-2D7261FE876D}" type="slidenum">
              <a:rPr lang="en-US" smtClean="0"/>
              <a:t>12</a:t>
            </a:fld>
            <a:endParaRPr lang="en-US"/>
          </a:p>
        </p:txBody>
      </p:sp>
    </p:spTree>
    <p:extLst>
      <p:ext uri="{BB962C8B-B14F-4D97-AF65-F5344CB8AC3E}">
        <p14:creationId xmlns:p14="http://schemas.microsoft.com/office/powerpoint/2010/main" val="23033797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Figure</a:t>
            </a:r>
            <a:r>
              <a:rPr lang="en-US" baseline="0" dirty="0"/>
              <a:t> </a:t>
            </a:r>
            <a:r>
              <a:rPr lang="en-US" baseline="0" dirty="0" smtClean="0"/>
              <a:t>S10: </a:t>
            </a:r>
            <a:r>
              <a:rPr lang="en-US" baseline="0" dirty="0"/>
              <a:t>Percentage weight change (a) and graft-versus-host disease clinical score (b) for transplant study represented in Figure 3e.</a:t>
            </a:r>
            <a:endParaRPr lang="en-US" dirty="0"/>
          </a:p>
        </p:txBody>
      </p:sp>
      <p:sp>
        <p:nvSpPr>
          <p:cNvPr id="4" name="Slide Number Placeholder 3"/>
          <p:cNvSpPr>
            <a:spLocks noGrp="1"/>
          </p:cNvSpPr>
          <p:nvPr>
            <p:ph type="sldNum" sz="quarter" idx="10"/>
          </p:nvPr>
        </p:nvSpPr>
        <p:spPr/>
        <p:txBody>
          <a:bodyPr/>
          <a:lstStyle/>
          <a:p>
            <a:fld id="{622D865A-57D9-44D5-A286-2D7261FE876D}" type="slidenum">
              <a:rPr lang="en-US" smtClean="0"/>
              <a:t>13</a:t>
            </a:fld>
            <a:endParaRPr lang="en-US"/>
          </a:p>
        </p:txBody>
      </p:sp>
    </p:spTree>
    <p:extLst>
      <p:ext uri="{BB962C8B-B14F-4D97-AF65-F5344CB8AC3E}">
        <p14:creationId xmlns:p14="http://schemas.microsoft.com/office/powerpoint/2010/main" val="268435276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Figure</a:t>
            </a:r>
            <a:r>
              <a:rPr lang="en-US" baseline="0" dirty="0"/>
              <a:t> S9: </a:t>
            </a:r>
            <a:r>
              <a:rPr lang="en-US" sz="1200" b="0" kern="1200" baseline="0" dirty="0">
                <a:solidFill>
                  <a:schemeClr val="tx1"/>
                </a:solidFill>
                <a:effectLst/>
                <a:latin typeface="+mn-lt"/>
                <a:ea typeface="+mn-ea"/>
                <a:cs typeface="+mn-cs"/>
              </a:rPr>
              <a:t>Total neoantigen burden (x-axis) versus number of highly immunogenic neoantigens (y-axis) in TCGA pan-cancer dataset, with cancer types split by color.</a:t>
            </a:r>
            <a:endParaRPr lang="en-US" dirty="0"/>
          </a:p>
        </p:txBody>
      </p:sp>
      <p:sp>
        <p:nvSpPr>
          <p:cNvPr id="4" name="Slide Number Placeholder 3"/>
          <p:cNvSpPr>
            <a:spLocks noGrp="1"/>
          </p:cNvSpPr>
          <p:nvPr>
            <p:ph type="sldNum" sz="quarter" idx="10"/>
          </p:nvPr>
        </p:nvSpPr>
        <p:spPr/>
        <p:txBody>
          <a:bodyPr/>
          <a:lstStyle/>
          <a:p>
            <a:fld id="{622D865A-57D9-44D5-A286-2D7261FE876D}" type="slidenum">
              <a:rPr lang="en-US" smtClean="0"/>
              <a:t>14</a:t>
            </a:fld>
            <a:endParaRPr lang="en-US"/>
          </a:p>
        </p:txBody>
      </p:sp>
    </p:spTree>
    <p:extLst>
      <p:ext uri="{BB962C8B-B14F-4D97-AF65-F5344CB8AC3E}">
        <p14:creationId xmlns:p14="http://schemas.microsoft.com/office/powerpoint/2010/main" val="395523997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Figure S10: Number of highly immunogenic neoantigens (x-axis) versus cytotoxicity</a:t>
            </a:r>
            <a:r>
              <a:rPr lang="en-US" baseline="0" dirty="0"/>
              <a:t> gene signature (y-axis) in TCGA COAD dataset.  Colors represent MSI status.</a:t>
            </a:r>
            <a:endParaRPr lang="en-US" dirty="0"/>
          </a:p>
        </p:txBody>
      </p:sp>
      <p:sp>
        <p:nvSpPr>
          <p:cNvPr id="4" name="Slide Number Placeholder 3"/>
          <p:cNvSpPr>
            <a:spLocks noGrp="1"/>
          </p:cNvSpPr>
          <p:nvPr>
            <p:ph type="sldNum" sz="quarter" idx="10"/>
          </p:nvPr>
        </p:nvSpPr>
        <p:spPr/>
        <p:txBody>
          <a:bodyPr/>
          <a:lstStyle/>
          <a:p>
            <a:fld id="{622D865A-57D9-44D5-A286-2D7261FE876D}" type="slidenum">
              <a:rPr lang="en-US" smtClean="0"/>
              <a:t>15</a:t>
            </a:fld>
            <a:endParaRPr lang="en-US"/>
          </a:p>
        </p:txBody>
      </p:sp>
    </p:spTree>
    <p:extLst>
      <p:ext uri="{BB962C8B-B14F-4D97-AF65-F5344CB8AC3E}">
        <p14:creationId xmlns:p14="http://schemas.microsoft.com/office/powerpoint/2010/main" val="49096571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Figure S11: Mean</a:t>
            </a:r>
            <a:r>
              <a:rPr lang="en-US" baseline="0" dirty="0"/>
              <a:t> expression of immune gene signatures negatively correlated with number of highly immunogenic neoantigens (Figure 4b) in TCGA LUAD, split by MYC copy number. </a:t>
            </a:r>
            <a:endParaRPr lang="en-US" dirty="0"/>
          </a:p>
        </p:txBody>
      </p:sp>
      <p:sp>
        <p:nvSpPr>
          <p:cNvPr id="4" name="Slide Number Placeholder 3"/>
          <p:cNvSpPr>
            <a:spLocks noGrp="1"/>
          </p:cNvSpPr>
          <p:nvPr>
            <p:ph type="sldNum" sz="quarter" idx="10"/>
          </p:nvPr>
        </p:nvSpPr>
        <p:spPr/>
        <p:txBody>
          <a:bodyPr/>
          <a:lstStyle/>
          <a:p>
            <a:fld id="{622D865A-57D9-44D5-A286-2D7261FE876D}" type="slidenum">
              <a:rPr lang="en-US" smtClean="0"/>
              <a:t>16</a:t>
            </a:fld>
            <a:endParaRPr lang="en-US"/>
          </a:p>
        </p:txBody>
      </p:sp>
    </p:spTree>
    <p:extLst>
      <p:ext uri="{BB962C8B-B14F-4D97-AF65-F5344CB8AC3E}">
        <p14:creationId xmlns:p14="http://schemas.microsoft.com/office/powerpoint/2010/main" val="35143447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Figure S12: (</a:t>
            </a:r>
            <a:r>
              <a:rPr lang="en-US" sz="1200" b="0" i="0" kern="1200" dirty="0">
                <a:solidFill>
                  <a:schemeClr val="tx1"/>
                </a:solidFill>
                <a:effectLst/>
                <a:latin typeface="+mn-lt"/>
                <a:ea typeface="+mn-ea"/>
                <a:cs typeface="+mn-cs"/>
              </a:rPr>
              <a:t>a) Volcano plot of differentially expressed genes from DESeq2 analysis between MYC-high (gain/high amp) and low groups (het. loss/diploid).  Horizontal</a:t>
            </a:r>
            <a:r>
              <a:rPr lang="en-US" sz="1200" b="0" i="0" kern="1200" baseline="0" dirty="0">
                <a:solidFill>
                  <a:schemeClr val="tx1"/>
                </a:solidFill>
                <a:effectLst/>
                <a:latin typeface="+mn-lt"/>
                <a:ea typeface="+mn-ea"/>
                <a:cs typeface="+mn-cs"/>
              </a:rPr>
              <a:t> line represents FDR p-value &lt; 0.05.  (b</a:t>
            </a:r>
            <a:r>
              <a:rPr lang="en-US" sz="1200" b="0" i="0" kern="1200" dirty="0">
                <a:solidFill>
                  <a:schemeClr val="tx1"/>
                </a:solidFill>
                <a:effectLst/>
                <a:latin typeface="+mn-lt"/>
                <a:ea typeface="+mn-ea"/>
                <a:cs typeface="+mn-cs"/>
              </a:rPr>
              <a:t>) Gene Set Enrichment Analysis plot depicting enrichment scores for three </a:t>
            </a:r>
            <a:r>
              <a:rPr lang="en-US" sz="1200" b="0" i="0" kern="1200" dirty="0" err="1">
                <a:solidFill>
                  <a:schemeClr val="tx1"/>
                </a:solidFill>
                <a:effectLst/>
                <a:latin typeface="+mn-lt"/>
                <a:ea typeface="+mn-ea"/>
                <a:cs typeface="+mn-cs"/>
              </a:rPr>
              <a:t>MSigDB</a:t>
            </a:r>
            <a:r>
              <a:rPr lang="en-US" sz="1200" b="0" i="0" kern="1200" baseline="0" dirty="0">
                <a:solidFill>
                  <a:schemeClr val="tx1"/>
                </a:solidFill>
                <a:effectLst/>
                <a:latin typeface="+mn-lt"/>
                <a:ea typeface="+mn-ea"/>
                <a:cs typeface="+mn-cs"/>
              </a:rPr>
              <a:t> </a:t>
            </a:r>
            <a:r>
              <a:rPr lang="en-US" sz="1200" b="0" i="0" kern="1200" dirty="0">
                <a:solidFill>
                  <a:schemeClr val="tx1"/>
                </a:solidFill>
                <a:effectLst/>
                <a:latin typeface="+mn-lt"/>
                <a:ea typeface="+mn-ea"/>
                <a:cs typeface="+mn-cs"/>
              </a:rPr>
              <a:t>MYC gene sets comparing MYC-high</a:t>
            </a:r>
            <a:r>
              <a:rPr lang="en-US" sz="1200" b="0" i="0" kern="1200" baseline="0" dirty="0">
                <a:solidFill>
                  <a:schemeClr val="tx1"/>
                </a:solidFill>
                <a:effectLst/>
                <a:latin typeface="+mn-lt"/>
                <a:ea typeface="+mn-ea"/>
                <a:cs typeface="+mn-cs"/>
              </a:rPr>
              <a:t> and low groups</a:t>
            </a:r>
            <a:r>
              <a:rPr lang="en-US" sz="1200" b="0" i="0" kern="1200" dirty="0">
                <a:solidFill>
                  <a:schemeClr val="tx1"/>
                </a:solidFill>
                <a:effectLst/>
                <a:latin typeface="+mn-lt"/>
                <a:ea typeface="+mn-ea"/>
                <a:cs typeface="+mn-cs"/>
              </a:rPr>
              <a:t>.  FDR-corrected statistical significance of GSEA enrichment score shown by q-value.  (c) Top significant gene pathways found by</a:t>
            </a:r>
            <a:r>
              <a:rPr lang="en-US" sz="1200" b="0" i="0" kern="1200" baseline="0" dirty="0">
                <a:solidFill>
                  <a:schemeClr val="tx1"/>
                </a:solidFill>
                <a:effectLst/>
                <a:latin typeface="+mn-lt"/>
                <a:ea typeface="+mn-ea"/>
                <a:cs typeface="+mn-cs"/>
              </a:rPr>
              <a:t> </a:t>
            </a:r>
            <a:r>
              <a:rPr lang="en-US" sz="1200" b="0" i="0" kern="1200" dirty="0">
                <a:solidFill>
                  <a:schemeClr val="tx1"/>
                </a:solidFill>
                <a:effectLst/>
                <a:latin typeface="+mn-lt"/>
                <a:ea typeface="+mn-ea"/>
                <a:cs typeface="+mn-cs"/>
              </a:rPr>
              <a:t>Ingenuity Pathway Analysis for significantly differentially expressed genes from the DESeq2 analysis.  (d) DAVID gene ontology results of significantly differentially expressed genes from the DESeq2 analysis.  Statistical significance of DAVID analysis shown as uncorrected (“P value”) or </a:t>
            </a:r>
            <a:r>
              <a:rPr lang="en-US" sz="1200" b="0" i="0" kern="1200" dirty="0" err="1">
                <a:solidFill>
                  <a:schemeClr val="tx1"/>
                </a:solidFill>
                <a:effectLst/>
                <a:latin typeface="+mn-lt"/>
                <a:ea typeface="+mn-ea"/>
                <a:cs typeface="+mn-cs"/>
              </a:rPr>
              <a:t>Benjamini</a:t>
            </a:r>
            <a:r>
              <a:rPr lang="en-US" sz="1200" b="0" i="0" kern="1200" dirty="0">
                <a:solidFill>
                  <a:schemeClr val="tx1"/>
                </a:solidFill>
                <a:effectLst/>
                <a:latin typeface="+mn-lt"/>
                <a:ea typeface="+mn-ea"/>
                <a:cs typeface="+mn-cs"/>
              </a:rPr>
              <a:t> corrected (“</a:t>
            </a:r>
            <a:r>
              <a:rPr lang="en-US" sz="1200" b="0" i="0" kern="1200" dirty="0" err="1">
                <a:solidFill>
                  <a:schemeClr val="tx1"/>
                </a:solidFill>
                <a:effectLst/>
                <a:latin typeface="+mn-lt"/>
                <a:ea typeface="+mn-ea"/>
                <a:cs typeface="+mn-cs"/>
              </a:rPr>
              <a:t>Benjamini</a:t>
            </a:r>
            <a:r>
              <a:rPr lang="en-US" sz="1200" b="0" i="0" kern="1200" dirty="0">
                <a:solidFill>
                  <a:schemeClr val="tx1"/>
                </a:solidFill>
                <a:effectLst/>
                <a:latin typeface="+mn-lt"/>
                <a:ea typeface="+mn-ea"/>
                <a:cs typeface="+mn-cs"/>
              </a:rPr>
              <a:t>”) p-values.  (e) </a:t>
            </a:r>
            <a:r>
              <a:rPr lang="en-US" sz="1200" b="0" i="0" kern="1200" dirty="0" err="1">
                <a:solidFill>
                  <a:schemeClr val="tx1"/>
                </a:solidFill>
                <a:effectLst/>
                <a:latin typeface="+mn-lt"/>
                <a:ea typeface="+mn-ea"/>
                <a:cs typeface="+mn-cs"/>
              </a:rPr>
              <a:t>MiXCR</a:t>
            </a:r>
            <a:r>
              <a:rPr lang="en-US" sz="1200" b="0" i="0" kern="1200" dirty="0">
                <a:solidFill>
                  <a:schemeClr val="tx1"/>
                </a:solidFill>
                <a:effectLst/>
                <a:latin typeface="+mn-lt"/>
                <a:ea typeface="+mn-ea"/>
                <a:cs typeface="+mn-cs"/>
              </a:rPr>
              <a:t>-derived</a:t>
            </a:r>
            <a:r>
              <a:rPr lang="en-US" sz="1200" b="0" i="0" kern="1200" baseline="0" dirty="0">
                <a:solidFill>
                  <a:schemeClr val="tx1"/>
                </a:solidFill>
                <a:effectLst/>
                <a:latin typeface="+mn-lt"/>
                <a:ea typeface="+mn-ea"/>
                <a:cs typeface="+mn-cs"/>
              </a:rPr>
              <a:t> T-cell receptor </a:t>
            </a:r>
            <a:r>
              <a:rPr lang="en-US" sz="1200" b="0" i="0" kern="1200" baseline="0" dirty="0" err="1">
                <a:solidFill>
                  <a:schemeClr val="tx1"/>
                </a:solidFill>
                <a:effectLst/>
                <a:latin typeface="+mn-lt"/>
                <a:ea typeface="+mn-ea"/>
                <a:cs typeface="+mn-cs"/>
              </a:rPr>
              <a:t>Morisita</a:t>
            </a:r>
            <a:r>
              <a:rPr lang="en-US" sz="1200" b="0" i="0" kern="1200" baseline="0" dirty="0">
                <a:solidFill>
                  <a:schemeClr val="tx1"/>
                </a:solidFill>
                <a:effectLst/>
                <a:latin typeface="+mn-lt"/>
                <a:ea typeface="+mn-ea"/>
                <a:cs typeface="+mn-cs"/>
              </a:rPr>
              <a:t> diversity indices between MYC-high and low groups.  Statistics performed with Mann-Whitney u-test, showing p-values for all samples and all non-zero samples.</a:t>
            </a:r>
            <a:endParaRPr lang="en-US" sz="1200" b="0" i="0" kern="1200" dirty="0">
              <a:solidFill>
                <a:schemeClr val="tx1"/>
              </a:solidFill>
              <a:effectLst/>
              <a:latin typeface="+mn-lt"/>
              <a:ea typeface="+mn-ea"/>
              <a:cs typeface="+mn-cs"/>
            </a:endParaRPr>
          </a:p>
          <a:p>
            <a:r>
              <a:rPr lang="en-US" dirty="0"/>
              <a:t/>
            </a:r>
            <a:br>
              <a:rPr lang="en-US" dirty="0"/>
            </a:br>
            <a:endParaRPr lang="en-US" dirty="0"/>
          </a:p>
        </p:txBody>
      </p:sp>
      <p:sp>
        <p:nvSpPr>
          <p:cNvPr id="4" name="Slide Number Placeholder 3"/>
          <p:cNvSpPr>
            <a:spLocks noGrp="1"/>
          </p:cNvSpPr>
          <p:nvPr>
            <p:ph type="sldNum" sz="quarter" idx="10"/>
          </p:nvPr>
        </p:nvSpPr>
        <p:spPr/>
        <p:txBody>
          <a:bodyPr/>
          <a:lstStyle/>
          <a:p>
            <a:fld id="{622D865A-57D9-44D5-A286-2D7261FE876D}" type="slidenum">
              <a:rPr lang="en-US" smtClean="0"/>
              <a:t>17</a:t>
            </a:fld>
            <a:endParaRPr lang="en-US"/>
          </a:p>
        </p:txBody>
      </p:sp>
    </p:spTree>
    <p:extLst>
      <p:ext uri="{BB962C8B-B14F-4D97-AF65-F5344CB8AC3E}">
        <p14:creationId xmlns:p14="http://schemas.microsoft.com/office/powerpoint/2010/main" val="101622815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Figure S13: </a:t>
            </a:r>
            <a:r>
              <a:rPr lang="en-US" sz="1200" kern="1200" dirty="0">
                <a:solidFill>
                  <a:schemeClr val="tx1"/>
                </a:solidFill>
                <a:effectLst/>
                <a:latin typeface="+mn-lt"/>
                <a:ea typeface="+mn-ea"/>
                <a:cs typeface="+mn-cs"/>
              </a:rPr>
              <a:t>Percent B2-tetramer positive (top) versus irrelevant SIINFEKL-tetramer control (bottom), BBN963 tumor infiltrating CD8+ T cells. Tetramer</a:t>
            </a:r>
            <a:r>
              <a:rPr lang="en-US" sz="1200" kern="1200" baseline="0" dirty="0">
                <a:solidFill>
                  <a:schemeClr val="tx1"/>
                </a:solidFill>
                <a:effectLst/>
                <a:latin typeface="+mn-lt"/>
                <a:ea typeface="+mn-ea"/>
                <a:cs typeface="+mn-cs"/>
              </a:rPr>
              <a:t> gating was determined per-sample, setting the SIINFEKL control gate to &lt; 0.5% positive cells.</a:t>
            </a:r>
            <a:endParaRPr lang="en-US" dirty="0"/>
          </a:p>
        </p:txBody>
      </p:sp>
      <p:sp>
        <p:nvSpPr>
          <p:cNvPr id="4" name="Slide Number Placeholder 3"/>
          <p:cNvSpPr>
            <a:spLocks noGrp="1"/>
          </p:cNvSpPr>
          <p:nvPr>
            <p:ph type="sldNum" sz="quarter" idx="10"/>
          </p:nvPr>
        </p:nvSpPr>
        <p:spPr/>
        <p:txBody>
          <a:bodyPr/>
          <a:lstStyle/>
          <a:p>
            <a:fld id="{622D865A-57D9-44D5-A286-2D7261FE876D}" type="slidenum">
              <a:rPr lang="en-US" smtClean="0"/>
              <a:t>18</a:t>
            </a:fld>
            <a:endParaRPr lang="en-US"/>
          </a:p>
        </p:txBody>
      </p:sp>
    </p:spTree>
    <p:extLst>
      <p:ext uri="{BB962C8B-B14F-4D97-AF65-F5344CB8AC3E}">
        <p14:creationId xmlns:p14="http://schemas.microsoft.com/office/powerpoint/2010/main" val="6693976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Figure S14: </a:t>
            </a:r>
            <a:r>
              <a:rPr lang="en-US" sz="1200" kern="1200" dirty="0">
                <a:solidFill>
                  <a:schemeClr val="tx1"/>
                </a:solidFill>
                <a:effectLst/>
                <a:latin typeface="+mn-lt"/>
                <a:ea typeface="+mn-ea"/>
                <a:cs typeface="+mn-cs"/>
              </a:rPr>
              <a:t>Percent B2-tetramer positive (left) versus irrelevant SIINFEKL-tetramer control (right)</a:t>
            </a:r>
            <a:r>
              <a:rPr lang="en-US" sz="1200" kern="1200" baseline="0" dirty="0">
                <a:solidFill>
                  <a:schemeClr val="tx1"/>
                </a:solidFill>
                <a:effectLst/>
                <a:latin typeface="+mn-lt"/>
                <a:ea typeface="+mn-ea"/>
                <a:cs typeface="+mn-cs"/>
              </a:rPr>
              <a:t> CD8+ T cells after dendritic cell co-culture expansion protocol.</a:t>
            </a:r>
            <a:endParaRPr lang="en-US" dirty="0"/>
          </a:p>
        </p:txBody>
      </p:sp>
      <p:sp>
        <p:nvSpPr>
          <p:cNvPr id="4" name="Slide Number Placeholder 3"/>
          <p:cNvSpPr>
            <a:spLocks noGrp="1"/>
          </p:cNvSpPr>
          <p:nvPr>
            <p:ph type="sldNum" sz="quarter" idx="10"/>
          </p:nvPr>
        </p:nvSpPr>
        <p:spPr/>
        <p:txBody>
          <a:bodyPr/>
          <a:lstStyle/>
          <a:p>
            <a:fld id="{622D865A-57D9-44D5-A286-2D7261FE876D}" type="slidenum">
              <a:rPr lang="en-US" smtClean="0"/>
              <a:t>19</a:t>
            </a:fld>
            <a:endParaRPr lang="en-US"/>
          </a:p>
        </p:txBody>
      </p:sp>
    </p:spTree>
    <p:extLst>
      <p:ext uri="{BB962C8B-B14F-4D97-AF65-F5344CB8AC3E}">
        <p14:creationId xmlns:p14="http://schemas.microsoft.com/office/powerpoint/2010/main" val="12607508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Figure</a:t>
            </a:r>
            <a:r>
              <a:rPr lang="en-US" baseline="0" dirty="0"/>
              <a:t> S1: Multivariable generalized linear model analysis of class I peptide-intrinsic features as a predictor for immunogenicity.  (a) Actual versus predicted immunogenicity per class I peptide using final GLM model.  (b) Regression coefficient +/- 95% confidence interval for all predicted features of the final GLM model.  Color represents absolute differences in value between predicted and actual immunogenicity scores.  Significant features (p &lt; 0.05) are shown in red, while insignificant features (p &gt; 0.05) are in black.</a:t>
            </a:r>
            <a:endParaRPr lang="en-US" dirty="0"/>
          </a:p>
        </p:txBody>
      </p:sp>
      <p:sp>
        <p:nvSpPr>
          <p:cNvPr id="4" name="Slide Number Placeholder 3"/>
          <p:cNvSpPr>
            <a:spLocks noGrp="1"/>
          </p:cNvSpPr>
          <p:nvPr>
            <p:ph type="sldNum" sz="quarter" idx="10"/>
          </p:nvPr>
        </p:nvSpPr>
        <p:spPr/>
        <p:txBody>
          <a:bodyPr/>
          <a:lstStyle/>
          <a:p>
            <a:fld id="{622D865A-57D9-44D5-A286-2D7261FE876D}" type="slidenum">
              <a:rPr lang="en-US" smtClean="0"/>
              <a:t>2</a:t>
            </a:fld>
            <a:endParaRPr lang="en-US"/>
          </a:p>
        </p:txBody>
      </p:sp>
    </p:spTree>
    <p:extLst>
      <p:ext uri="{BB962C8B-B14F-4D97-AF65-F5344CB8AC3E}">
        <p14:creationId xmlns:p14="http://schemas.microsoft.com/office/powerpoint/2010/main" val="132644096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Figure S15:</a:t>
            </a:r>
            <a:r>
              <a:rPr lang="en-US" baseline="0" dirty="0"/>
              <a:t> Gating schema for Figure 5b, showing percent dead targets (CFSE+) in co-culture cytotoxicity assay.</a:t>
            </a:r>
            <a:endParaRPr lang="en-US" dirty="0"/>
          </a:p>
        </p:txBody>
      </p:sp>
      <p:sp>
        <p:nvSpPr>
          <p:cNvPr id="4" name="Slide Number Placeholder 3"/>
          <p:cNvSpPr>
            <a:spLocks noGrp="1"/>
          </p:cNvSpPr>
          <p:nvPr>
            <p:ph type="sldNum" sz="quarter" idx="10"/>
          </p:nvPr>
        </p:nvSpPr>
        <p:spPr/>
        <p:txBody>
          <a:bodyPr/>
          <a:lstStyle/>
          <a:p>
            <a:fld id="{622D865A-57D9-44D5-A286-2D7261FE876D}" type="slidenum">
              <a:rPr lang="en-US" smtClean="0"/>
              <a:t>20</a:t>
            </a:fld>
            <a:endParaRPr lang="en-US"/>
          </a:p>
        </p:txBody>
      </p:sp>
    </p:spTree>
    <p:extLst>
      <p:ext uri="{BB962C8B-B14F-4D97-AF65-F5344CB8AC3E}">
        <p14:creationId xmlns:p14="http://schemas.microsoft.com/office/powerpoint/2010/main" val="26696158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Table</a:t>
            </a:r>
            <a:r>
              <a:rPr lang="en-US" baseline="0" dirty="0"/>
              <a:t> S1: Features included in final class I GLM model of immunogenicity.</a:t>
            </a:r>
            <a:endParaRPr lang="en-US" dirty="0"/>
          </a:p>
        </p:txBody>
      </p:sp>
      <p:sp>
        <p:nvSpPr>
          <p:cNvPr id="4" name="Slide Number Placeholder 3"/>
          <p:cNvSpPr>
            <a:spLocks noGrp="1"/>
          </p:cNvSpPr>
          <p:nvPr>
            <p:ph type="sldNum" sz="quarter" idx="10"/>
          </p:nvPr>
        </p:nvSpPr>
        <p:spPr/>
        <p:txBody>
          <a:bodyPr/>
          <a:lstStyle/>
          <a:p>
            <a:fld id="{622D865A-57D9-44D5-A286-2D7261FE876D}" type="slidenum">
              <a:rPr lang="en-US" smtClean="0"/>
              <a:t>3</a:t>
            </a:fld>
            <a:endParaRPr lang="en-US"/>
          </a:p>
        </p:txBody>
      </p:sp>
    </p:spTree>
    <p:extLst>
      <p:ext uri="{BB962C8B-B14F-4D97-AF65-F5344CB8AC3E}">
        <p14:creationId xmlns:p14="http://schemas.microsoft.com/office/powerpoint/2010/main" val="3088828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Figure S2:</a:t>
            </a:r>
            <a:r>
              <a:rPr lang="en-US" baseline="0" dirty="0"/>
              <a:t> Immunogenicity scores for class I H2-D/K</a:t>
            </a:r>
            <a:r>
              <a:rPr lang="en-US" baseline="30000" dirty="0"/>
              <a:t>b </a:t>
            </a:r>
            <a:r>
              <a:rPr lang="en-US" baseline="0" dirty="0"/>
              <a:t>(red) and H2-D/</a:t>
            </a:r>
            <a:r>
              <a:rPr lang="en-US" baseline="0" dirty="0" err="1"/>
              <a:t>K</a:t>
            </a:r>
            <a:r>
              <a:rPr lang="en-US" baseline="30000" dirty="0" err="1"/>
              <a:t>d</a:t>
            </a:r>
            <a:r>
              <a:rPr lang="en-US" baseline="0" dirty="0"/>
              <a:t> (blue) epitopes, split by each significant predictor in final class I GLM model. </a:t>
            </a:r>
            <a:endParaRPr lang="en-US" dirty="0"/>
          </a:p>
        </p:txBody>
      </p:sp>
      <p:sp>
        <p:nvSpPr>
          <p:cNvPr id="4" name="Slide Number Placeholder 3"/>
          <p:cNvSpPr>
            <a:spLocks noGrp="1"/>
          </p:cNvSpPr>
          <p:nvPr>
            <p:ph type="sldNum" sz="quarter" idx="10"/>
          </p:nvPr>
        </p:nvSpPr>
        <p:spPr/>
        <p:txBody>
          <a:bodyPr/>
          <a:lstStyle/>
          <a:p>
            <a:fld id="{622D865A-57D9-44D5-A286-2D7261FE876D}" type="slidenum">
              <a:rPr lang="en-US" smtClean="0"/>
              <a:t>4</a:t>
            </a:fld>
            <a:endParaRPr lang="en-US"/>
          </a:p>
        </p:txBody>
      </p:sp>
    </p:spTree>
    <p:extLst>
      <p:ext uri="{BB962C8B-B14F-4D97-AF65-F5344CB8AC3E}">
        <p14:creationId xmlns:p14="http://schemas.microsoft.com/office/powerpoint/2010/main" val="18392259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Figure S3: Immunogenicity</a:t>
            </a:r>
            <a:r>
              <a:rPr lang="en-US" baseline="0" dirty="0"/>
              <a:t> scores for in-frame and out-of-frame, class I and class II epitopes.</a:t>
            </a:r>
            <a:endParaRPr lang="en-US" dirty="0"/>
          </a:p>
        </p:txBody>
      </p:sp>
      <p:sp>
        <p:nvSpPr>
          <p:cNvPr id="4" name="Slide Number Placeholder 3"/>
          <p:cNvSpPr>
            <a:spLocks noGrp="1"/>
          </p:cNvSpPr>
          <p:nvPr>
            <p:ph type="sldNum" sz="quarter" idx="10"/>
          </p:nvPr>
        </p:nvSpPr>
        <p:spPr/>
        <p:txBody>
          <a:bodyPr/>
          <a:lstStyle/>
          <a:p>
            <a:fld id="{622D865A-57D9-44D5-A286-2D7261FE876D}" type="slidenum">
              <a:rPr lang="en-US" smtClean="0"/>
              <a:t>5</a:t>
            </a:fld>
            <a:endParaRPr lang="en-US"/>
          </a:p>
        </p:txBody>
      </p:sp>
    </p:spTree>
    <p:extLst>
      <p:ext uri="{BB962C8B-B14F-4D97-AF65-F5344CB8AC3E}">
        <p14:creationId xmlns:p14="http://schemas.microsoft.com/office/powerpoint/2010/main" val="21027494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Figure S5: </a:t>
            </a:r>
            <a:r>
              <a:rPr lang="en-US" sz="1200" kern="1200" dirty="0" smtClean="0">
                <a:solidFill>
                  <a:schemeClr val="tx1"/>
                </a:solidFill>
                <a:effectLst/>
                <a:latin typeface="+mn-lt"/>
                <a:ea typeface="+mn-ea"/>
                <a:cs typeface="+mn-cs"/>
              </a:rPr>
              <a:t>Volcano plot representing Spearman coefficient (x-axis) and –log10(q-value) (y-axis) for tumor model as a predictor for mean</a:t>
            </a:r>
            <a:r>
              <a:rPr lang="en-US" sz="1200" kern="1200" baseline="0" dirty="0" smtClean="0">
                <a:solidFill>
                  <a:schemeClr val="tx1"/>
                </a:solidFill>
                <a:effectLst/>
                <a:latin typeface="+mn-lt"/>
                <a:ea typeface="+mn-ea"/>
                <a:cs typeface="+mn-cs"/>
              </a:rPr>
              <a:t> of </a:t>
            </a:r>
            <a:r>
              <a:rPr lang="en-US" baseline="0" dirty="0" smtClean="0"/>
              <a:t>features grouped by hierarchical clustering in Figure 2d (Sig1: 7 features on right-hand side of dendrogram; Sig2: 8 features on left-hand side of dendrogram). </a:t>
            </a:r>
            <a:r>
              <a:rPr lang="en-US" sz="1200" kern="1200" dirty="0" smtClean="0">
                <a:solidFill>
                  <a:schemeClr val="tx1"/>
                </a:solidFill>
                <a:effectLst/>
                <a:latin typeface="+mn-lt"/>
                <a:ea typeface="+mn-ea"/>
                <a:cs typeface="+mn-cs"/>
              </a:rPr>
              <a:t>Dashed line represents q-value = 0.05. Spot color represents –log10(q-value) magnitude and size represents magnitude of the coefficient.</a:t>
            </a:r>
            <a:endParaRPr lang="en-US" dirty="0"/>
          </a:p>
        </p:txBody>
      </p:sp>
      <p:sp>
        <p:nvSpPr>
          <p:cNvPr id="4" name="Slide Number Placeholder 3"/>
          <p:cNvSpPr>
            <a:spLocks noGrp="1"/>
          </p:cNvSpPr>
          <p:nvPr>
            <p:ph type="sldNum" sz="quarter" idx="10"/>
          </p:nvPr>
        </p:nvSpPr>
        <p:spPr/>
        <p:txBody>
          <a:bodyPr/>
          <a:lstStyle/>
          <a:p>
            <a:fld id="{622D865A-57D9-44D5-A286-2D7261FE876D}" type="slidenum">
              <a:rPr lang="en-US" smtClean="0"/>
              <a:t>6</a:t>
            </a:fld>
            <a:endParaRPr lang="en-US"/>
          </a:p>
        </p:txBody>
      </p:sp>
    </p:spTree>
    <p:extLst>
      <p:ext uri="{BB962C8B-B14F-4D97-AF65-F5344CB8AC3E}">
        <p14:creationId xmlns:p14="http://schemas.microsoft.com/office/powerpoint/2010/main" val="27933663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Figure</a:t>
            </a:r>
            <a:r>
              <a:rPr lang="en-US" baseline="0" dirty="0"/>
              <a:t> S4: Multivariable generalized linear model analysis of class II peptide-intrinsic features as a predictor for immunogenicity.  (a) Actual versus predicted immunogenicity per class II peptide using final GLM model.  (b) Regression coefficient +/- 95% confidence interval for all predicted features of the final GLM model.  Color represents absolute differences in value between predicted and actual immunogenicity scores.  Significant features (p &lt; 0.05) are shown in red, while insignificant features (p &gt; 0.05) are in black.</a:t>
            </a:r>
            <a:endParaRPr lang="en-US" dirty="0"/>
          </a:p>
          <a:p>
            <a:endParaRPr lang="en-US" dirty="0"/>
          </a:p>
        </p:txBody>
      </p:sp>
      <p:sp>
        <p:nvSpPr>
          <p:cNvPr id="4" name="Slide Number Placeholder 3"/>
          <p:cNvSpPr>
            <a:spLocks noGrp="1"/>
          </p:cNvSpPr>
          <p:nvPr>
            <p:ph type="sldNum" sz="quarter" idx="10"/>
          </p:nvPr>
        </p:nvSpPr>
        <p:spPr/>
        <p:txBody>
          <a:bodyPr/>
          <a:lstStyle/>
          <a:p>
            <a:fld id="{622D865A-57D9-44D5-A286-2D7261FE876D}" type="slidenum">
              <a:rPr lang="en-US" smtClean="0"/>
              <a:t>7</a:t>
            </a:fld>
            <a:endParaRPr lang="en-US"/>
          </a:p>
        </p:txBody>
      </p:sp>
    </p:spTree>
    <p:extLst>
      <p:ext uri="{BB962C8B-B14F-4D97-AF65-F5344CB8AC3E}">
        <p14:creationId xmlns:p14="http://schemas.microsoft.com/office/powerpoint/2010/main" val="15041961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Table</a:t>
            </a:r>
            <a:r>
              <a:rPr lang="en-US" baseline="0" dirty="0"/>
              <a:t> S2: Features included in final class II GLM model of immunogenicity.</a:t>
            </a:r>
            <a:endParaRPr lang="en-US" dirty="0"/>
          </a:p>
          <a:p>
            <a:endParaRPr lang="en-US" dirty="0"/>
          </a:p>
        </p:txBody>
      </p:sp>
      <p:sp>
        <p:nvSpPr>
          <p:cNvPr id="4" name="Slide Number Placeholder 3"/>
          <p:cNvSpPr>
            <a:spLocks noGrp="1"/>
          </p:cNvSpPr>
          <p:nvPr>
            <p:ph type="sldNum" sz="quarter" idx="10"/>
          </p:nvPr>
        </p:nvSpPr>
        <p:spPr/>
        <p:txBody>
          <a:bodyPr/>
          <a:lstStyle/>
          <a:p>
            <a:fld id="{622D865A-57D9-44D5-A286-2D7261FE876D}" type="slidenum">
              <a:rPr lang="en-US" smtClean="0"/>
              <a:t>8</a:t>
            </a:fld>
            <a:endParaRPr lang="en-US"/>
          </a:p>
        </p:txBody>
      </p:sp>
    </p:spTree>
    <p:extLst>
      <p:ext uri="{BB962C8B-B14F-4D97-AF65-F5344CB8AC3E}">
        <p14:creationId xmlns:p14="http://schemas.microsoft.com/office/powerpoint/2010/main" val="21666767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Table S3: Validation</a:t>
            </a:r>
            <a:r>
              <a:rPr lang="en-US" baseline="0" dirty="0"/>
              <a:t> set epitopes with predicted high (top quartile) or predicted low (bottom quartile) immunogenicity scores predicted from final GBM model.  Tumor models are distinguished by color.</a:t>
            </a:r>
            <a:endParaRPr lang="en-US" dirty="0"/>
          </a:p>
        </p:txBody>
      </p:sp>
      <p:sp>
        <p:nvSpPr>
          <p:cNvPr id="4" name="Slide Number Placeholder 3"/>
          <p:cNvSpPr>
            <a:spLocks noGrp="1"/>
          </p:cNvSpPr>
          <p:nvPr>
            <p:ph type="sldNum" sz="quarter" idx="10"/>
          </p:nvPr>
        </p:nvSpPr>
        <p:spPr/>
        <p:txBody>
          <a:bodyPr/>
          <a:lstStyle/>
          <a:p>
            <a:fld id="{622D865A-57D9-44D5-A286-2D7261FE876D}" type="slidenum">
              <a:rPr lang="en-US" smtClean="0"/>
              <a:t>9</a:t>
            </a:fld>
            <a:endParaRPr lang="en-US"/>
          </a:p>
        </p:txBody>
      </p:sp>
    </p:spTree>
    <p:extLst>
      <p:ext uri="{BB962C8B-B14F-4D97-AF65-F5344CB8AC3E}">
        <p14:creationId xmlns:p14="http://schemas.microsoft.com/office/powerpoint/2010/main" val="384184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82930" y="1646133"/>
            <a:ext cx="6606540" cy="3501813"/>
          </a:xfrm>
        </p:spPr>
        <p:txBody>
          <a:bodyPr anchor="b"/>
          <a:lstStyle>
            <a:lvl1pPr algn="ctr">
              <a:defRPr sz="5100"/>
            </a:lvl1pPr>
          </a:lstStyle>
          <a:p>
            <a:r>
              <a:rPr lang="en-US"/>
              <a:t>Click to edit Master title style</a:t>
            </a:r>
            <a:endParaRPr lang="en-US" dirty="0"/>
          </a:p>
        </p:txBody>
      </p:sp>
      <p:sp>
        <p:nvSpPr>
          <p:cNvPr id="3" name="Subtitle 2"/>
          <p:cNvSpPr>
            <a:spLocks noGrp="1"/>
          </p:cNvSpPr>
          <p:nvPr>
            <p:ph type="subTitle" idx="1"/>
          </p:nvPr>
        </p:nvSpPr>
        <p:spPr>
          <a:xfrm>
            <a:off x="971550" y="5282989"/>
            <a:ext cx="5829300" cy="2428451"/>
          </a:xfrm>
        </p:spPr>
        <p:txBody>
          <a:bodyPr/>
          <a:lstStyle>
            <a:lvl1pPr marL="0" indent="0" algn="ctr">
              <a:buNone/>
              <a:defRPr sz="2040"/>
            </a:lvl1pPr>
            <a:lvl2pPr marL="388620" indent="0" algn="ctr">
              <a:buNone/>
              <a:defRPr sz="1700"/>
            </a:lvl2pPr>
            <a:lvl3pPr marL="777240" indent="0" algn="ctr">
              <a:buNone/>
              <a:defRPr sz="1530"/>
            </a:lvl3pPr>
            <a:lvl4pPr marL="1165860" indent="0" algn="ctr">
              <a:buNone/>
              <a:defRPr sz="1360"/>
            </a:lvl4pPr>
            <a:lvl5pPr marL="1554480" indent="0" algn="ctr">
              <a:buNone/>
              <a:defRPr sz="1360"/>
            </a:lvl5pPr>
            <a:lvl6pPr marL="1943100" indent="0" algn="ctr">
              <a:buNone/>
              <a:defRPr sz="1360"/>
            </a:lvl6pPr>
            <a:lvl7pPr marL="2331720" indent="0" algn="ctr">
              <a:buNone/>
              <a:defRPr sz="1360"/>
            </a:lvl7pPr>
            <a:lvl8pPr marL="2720340" indent="0" algn="ctr">
              <a:buNone/>
              <a:defRPr sz="1360"/>
            </a:lvl8pPr>
            <a:lvl9pPr marL="3108960" indent="0" algn="ctr">
              <a:buNone/>
              <a:defRPr sz="13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ED9B51CB-FFF6-4546-9AEA-860A56C144DB}" type="datetimeFigureOut">
              <a:rPr lang="en-US" smtClean="0"/>
              <a:t>8/5/2019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3C03E4-7C7C-451D-84A2-1388348DD400}" type="slidenum">
              <a:rPr lang="en-US" smtClean="0"/>
              <a:t>‹#›</a:t>
            </a:fld>
            <a:endParaRPr lang="en-US"/>
          </a:p>
        </p:txBody>
      </p:sp>
    </p:spTree>
    <p:extLst>
      <p:ext uri="{BB962C8B-B14F-4D97-AF65-F5344CB8AC3E}">
        <p14:creationId xmlns:p14="http://schemas.microsoft.com/office/powerpoint/2010/main" val="16523141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D9B51CB-FFF6-4546-9AEA-860A56C144DB}" type="datetimeFigureOut">
              <a:rPr lang="en-US" smtClean="0"/>
              <a:t>8/5/2019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3C03E4-7C7C-451D-84A2-1388348DD400}" type="slidenum">
              <a:rPr lang="en-US" smtClean="0"/>
              <a:t>‹#›</a:t>
            </a:fld>
            <a:endParaRPr lang="en-US"/>
          </a:p>
        </p:txBody>
      </p:sp>
    </p:spTree>
    <p:extLst>
      <p:ext uri="{BB962C8B-B14F-4D97-AF65-F5344CB8AC3E}">
        <p14:creationId xmlns:p14="http://schemas.microsoft.com/office/powerpoint/2010/main" val="25642079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562124" y="535517"/>
            <a:ext cx="1675924" cy="852402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534353" y="535517"/>
            <a:ext cx="4930616" cy="852402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D9B51CB-FFF6-4546-9AEA-860A56C144DB}" type="datetimeFigureOut">
              <a:rPr lang="en-US" smtClean="0"/>
              <a:t>8/5/2019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3C03E4-7C7C-451D-84A2-1388348DD400}" type="slidenum">
              <a:rPr lang="en-US" smtClean="0"/>
              <a:t>‹#›</a:t>
            </a:fld>
            <a:endParaRPr lang="en-US"/>
          </a:p>
        </p:txBody>
      </p:sp>
    </p:spTree>
    <p:extLst>
      <p:ext uri="{BB962C8B-B14F-4D97-AF65-F5344CB8AC3E}">
        <p14:creationId xmlns:p14="http://schemas.microsoft.com/office/powerpoint/2010/main" val="40451275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D9B51CB-FFF6-4546-9AEA-860A56C144DB}" type="datetimeFigureOut">
              <a:rPr lang="en-US" smtClean="0"/>
              <a:t>8/5/2019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3C03E4-7C7C-451D-84A2-1388348DD400}" type="slidenum">
              <a:rPr lang="en-US" smtClean="0"/>
              <a:t>‹#›</a:t>
            </a:fld>
            <a:endParaRPr lang="en-US"/>
          </a:p>
        </p:txBody>
      </p:sp>
    </p:spTree>
    <p:extLst>
      <p:ext uri="{BB962C8B-B14F-4D97-AF65-F5344CB8AC3E}">
        <p14:creationId xmlns:p14="http://schemas.microsoft.com/office/powerpoint/2010/main" val="1395588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05" y="2507618"/>
            <a:ext cx="6703695" cy="4184014"/>
          </a:xfrm>
        </p:spPr>
        <p:txBody>
          <a:bodyPr anchor="b"/>
          <a:lstStyle>
            <a:lvl1pPr>
              <a:defRPr sz="5100"/>
            </a:lvl1pPr>
          </a:lstStyle>
          <a:p>
            <a:r>
              <a:rPr lang="en-US"/>
              <a:t>Click to edit Master title style</a:t>
            </a:r>
            <a:endParaRPr lang="en-US" dirty="0"/>
          </a:p>
        </p:txBody>
      </p:sp>
      <p:sp>
        <p:nvSpPr>
          <p:cNvPr id="3" name="Text Placeholder 2"/>
          <p:cNvSpPr>
            <a:spLocks noGrp="1"/>
          </p:cNvSpPr>
          <p:nvPr>
            <p:ph type="body" idx="1"/>
          </p:nvPr>
        </p:nvSpPr>
        <p:spPr>
          <a:xfrm>
            <a:off x="530305" y="6731215"/>
            <a:ext cx="6703695" cy="2200274"/>
          </a:xfrm>
        </p:spPr>
        <p:txBody>
          <a:bodyPr/>
          <a:lstStyle>
            <a:lvl1pPr marL="0" indent="0">
              <a:buNone/>
              <a:defRPr sz="2040">
                <a:solidFill>
                  <a:schemeClr val="tx1"/>
                </a:solidFill>
              </a:defRPr>
            </a:lvl1pPr>
            <a:lvl2pPr marL="388620" indent="0">
              <a:buNone/>
              <a:defRPr sz="1700">
                <a:solidFill>
                  <a:schemeClr val="tx1">
                    <a:tint val="75000"/>
                  </a:schemeClr>
                </a:solidFill>
              </a:defRPr>
            </a:lvl2pPr>
            <a:lvl3pPr marL="777240" indent="0">
              <a:buNone/>
              <a:defRPr sz="1530">
                <a:solidFill>
                  <a:schemeClr val="tx1">
                    <a:tint val="75000"/>
                  </a:schemeClr>
                </a:solidFill>
              </a:defRPr>
            </a:lvl3pPr>
            <a:lvl4pPr marL="1165860" indent="0">
              <a:buNone/>
              <a:defRPr sz="1360">
                <a:solidFill>
                  <a:schemeClr val="tx1">
                    <a:tint val="75000"/>
                  </a:schemeClr>
                </a:solidFill>
              </a:defRPr>
            </a:lvl4pPr>
            <a:lvl5pPr marL="1554480" indent="0">
              <a:buNone/>
              <a:defRPr sz="1360">
                <a:solidFill>
                  <a:schemeClr val="tx1">
                    <a:tint val="75000"/>
                  </a:schemeClr>
                </a:solidFill>
              </a:defRPr>
            </a:lvl5pPr>
            <a:lvl6pPr marL="1943100" indent="0">
              <a:buNone/>
              <a:defRPr sz="1360">
                <a:solidFill>
                  <a:schemeClr val="tx1">
                    <a:tint val="75000"/>
                  </a:schemeClr>
                </a:solidFill>
              </a:defRPr>
            </a:lvl6pPr>
            <a:lvl7pPr marL="2331720" indent="0">
              <a:buNone/>
              <a:defRPr sz="1360">
                <a:solidFill>
                  <a:schemeClr val="tx1">
                    <a:tint val="75000"/>
                  </a:schemeClr>
                </a:solidFill>
              </a:defRPr>
            </a:lvl7pPr>
            <a:lvl8pPr marL="2720340" indent="0">
              <a:buNone/>
              <a:defRPr sz="1360">
                <a:solidFill>
                  <a:schemeClr val="tx1">
                    <a:tint val="75000"/>
                  </a:schemeClr>
                </a:solidFill>
              </a:defRPr>
            </a:lvl8pPr>
            <a:lvl9pPr marL="3108960" indent="0">
              <a:buNone/>
              <a:defRPr sz="136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ED9B51CB-FFF6-4546-9AEA-860A56C144DB}" type="datetimeFigureOut">
              <a:rPr lang="en-US" smtClean="0"/>
              <a:t>8/5/2019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3C03E4-7C7C-451D-84A2-1388348DD400}" type="slidenum">
              <a:rPr lang="en-US" smtClean="0"/>
              <a:t>‹#›</a:t>
            </a:fld>
            <a:endParaRPr lang="en-US"/>
          </a:p>
        </p:txBody>
      </p:sp>
    </p:spTree>
    <p:extLst>
      <p:ext uri="{BB962C8B-B14F-4D97-AF65-F5344CB8AC3E}">
        <p14:creationId xmlns:p14="http://schemas.microsoft.com/office/powerpoint/2010/main" val="32680355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34353" y="2677584"/>
            <a:ext cx="3303270" cy="638196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934778" y="2677584"/>
            <a:ext cx="3303270" cy="638196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D9B51CB-FFF6-4546-9AEA-860A56C144DB}" type="datetimeFigureOut">
              <a:rPr lang="en-US" smtClean="0"/>
              <a:t>8/5/2019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E3C03E4-7C7C-451D-84A2-1388348DD400}" type="slidenum">
              <a:rPr lang="en-US" smtClean="0"/>
              <a:t>‹#›</a:t>
            </a:fld>
            <a:endParaRPr lang="en-US"/>
          </a:p>
        </p:txBody>
      </p:sp>
    </p:spTree>
    <p:extLst>
      <p:ext uri="{BB962C8B-B14F-4D97-AF65-F5344CB8AC3E}">
        <p14:creationId xmlns:p14="http://schemas.microsoft.com/office/powerpoint/2010/main" val="12253798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5365" y="535519"/>
            <a:ext cx="6703695" cy="1944159"/>
          </a:xfrm>
        </p:spPr>
        <p:txBody>
          <a:bodyPr/>
          <a:lstStyle/>
          <a:p>
            <a:r>
              <a:rPr lang="en-US"/>
              <a:t>Click to edit Master title style</a:t>
            </a:r>
            <a:endParaRPr lang="en-US" dirty="0"/>
          </a:p>
        </p:txBody>
      </p:sp>
      <p:sp>
        <p:nvSpPr>
          <p:cNvPr id="3" name="Text Placeholder 2"/>
          <p:cNvSpPr>
            <a:spLocks noGrp="1"/>
          </p:cNvSpPr>
          <p:nvPr>
            <p:ph type="body" idx="1"/>
          </p:nvPr>
        </p:nvSpPr>
        <p:spPr>
          <a:xfrm>
            <a:off x="535366" y="2465706"/>
            <a:ext cx="3288089" cy="1208404"/>
          </a:xfrm>
        </p:spPr>
        <p:txBody>
          <a:bodyPr anchor="b"/>
          <a:lstStyle>
            <a:lvl1pPr marL="0" indent="0">
              <a:buNone/>
              <a:defRPr sz="2040" b="1"/>
            </a:lvl1pPr>
            <a:lvl2pPr marL="388620" indent="0">
              <a:buNone/>
              <a:defRPr sz="1700" b="1"/>
            </a:lvl2pPr>
            <a:lvl3pPr marL="777240" indent="0">
              <a:buNone/>
              <a:defRPr sz="1530" b="1"/>
            </a:lvl3pPr>
            <a:lvl4pPr marL="1165860" indent="0">
              <a:buNone/>
              <a:defRPr sz="1360" b="1"/>
            </a:lvl4pPr>
            <a:lvl5pPr marL="1554480" indent="0">
              <a:buNone/>
              <a:defRPr sz="1360" b="1"/>
            </a:lvl5pPr>
            <a:lvl6pPr marL="1943100" indent="0">
              <a:buNone/>
              <a:defRPr sz="1360" b="1"/>
            </a:lvl6pPr>
            <a:lvl7pPr marL="2331720" indent="0">
              <a:buNone/>
              <a:defRPr sz="1360" b="1"/>
            </a:lvl7pPr>
            <a:lvl8pPr marL="2720340" indent="0">
              <a:buNone/>
              <a:defRPr sz="1360" b="1"/>
            </a:lvl8pPr>
            <a:lvl9pPr marL="3108960" indent="0">
              <a:buNone/>
              <a:defRPr sz="1360" b="1"/>
            </a:lvl9pPr>
          </a:lstStyle>
          <a:p>
            <a:pPr lvl="0"/>
            <a:r>
              <a:rPr lang="en-US"/>
              <a:t>Edit Master text styles</a:t>
            </a:r>
          </a:p>
        </p:txBody>
      </p:sp>
      <p:sp>
        <p:nvSpPr>
          <p:cNvPr id="4" name="Content Placeholder 3"/>
          <p:cNvSpPr>
            <a:spLocks noGrp="1"/>
          </p:cNvSpPr>
          <p:nvPr>
            <p:ph sz="half" idx="2"/>
          </p:nvPr>
        </p:nvSpPr>
        <p:spPr>
          <a:xfrm>
            <a:off x="535366" y="3674110"/>
            <a:ext cx="3288089" cy="540406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934778" y="2465706"/>
            <a:ext cx="3304282" cy="1208404"/>
          </a:xfrm>
        </p:spPr>
        <p:txBody>
          <a:bodyPr anchor="b"/>
          <a:lstStyle>
            <a:lvl1pPr marL="0" indent="0">
              <a:buNone/>
              <a:defRPr sz="2040" b="1"/>
            </a:lvl1pPr>
            <a:lvl2pPr marL="388620" indent="0">
              <a:buNone/>
              <a:defRPr sz="1700" b="1"/>
            </a:lvl2pPr>
            <a:lvl3pPr marL="777240" indent="0">
              <a:buNone/>
              <a:defRPr sz="1530" b="1"/>
            </a:lvl3pPr>
            <a:lvl4pPr marL="1165860" indent="0">
              <a:buNone/>
              <a:defRPr sz="1360" b="1"/>
            </a:lvl4pPr>
            <a:lvl5pPr marL="1554480" indent="0">
              <a:buNone/>
              <a:defRPr sz="1360" b="1"/>
            </a:lvl5pPr>
            <a:lvl6pPr marL="1943100" indent="0">
              <a:buNone/>
              <a:defRPr sz="1360" b="1"/>
            </a:lvl6pPr>
            <a:lvl7pPr marL="2331720" indent="0">
              <a:buNone/>
              <a:defRPr sz="1360" b="1"/>
            </a:lvl7pPr>
            <a:lvl8pPr marL="2720340" indent="0">
              <a:buNone/>
              <a:defRPr sz="1360" b="1"/>
            </a:lvl8pPr>
            <a:lvl9pPr marL="3108960" indent="0">
              <a:buNone/>
              <a:defRPr sz="1360" b="1"/>
            </a:lvl9pPr>
          </a:lstStyle>
          <a:p>
            <a:pPr lvl="0"/>
            <a:r>
              <a:rPr lang="en-US"/>
              <a:t>Edit Master text styles</a:t>
            </a:r>
          </a:p>
        </p:txBody>
      </p:sp>
      <p:sp>
        <p:nvSpPr>
          <p:cNvPr id="6" name="Content Placeholder 5"/>
          <p:cNvSpPr>
            <a:spLocks noGrp="1"/>
          </p:cNvSpPr>
          <p:nvPr>
            <p:ph sz="quarter" idx="4"/>
          </p:nvPr>
        </p:nvSpPr>
        <p:spPr>
          <a:xfrm>
            <a:off x="3934778" y="3674110"/>
            <a:ext cx="3304282" cy="540406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D9B51CB-FFF6-4546-9AEA-860A56C144DB}" type="datetimeFigureOut">
              <a:rPr lang="en-US" smtClean="0"/>
              <a:t>8/5/2019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E3C03E4-7C7C-451D-84A2-1388348DD400}" type="slidenum">
              <a:rPr lang="en-US" smtClean="0"/>
              <a:t>‹#›</a:t>
            </a:fld>
            <a:endParaRPr lang="en-US"/>
          </a:p>
        </p:txBody>
      </p:sp>
    </p:spTree>
    <p:extLst>
      <p:ext uri="{BB962C8B-B14F-4D97-AF65-F5344CB8AC3E}">
        <p14:creationId xmlns:p14="http://schemas.microsoft.com/office/powerpoint/2010/main" val="7960968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D9B51CB-FFF6-4546-9AEA-860A56C144DB}" type="datetimeFigureOut">
              <a:rPr lang="en-US" smtClean="0"/>
              <a:t>8/5/2019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E3C03E4-7C7C-451D-84A2-1388348DD400}" type="slidenum">
              <a:rPr lang="en-US" smtClean="0"/>
              <a:t>‹#›</a:t>
            </a:fld>
            <a:endParaRPr lang="en-US"/>
          </a:p>
        </p:txBody>
      </p:sp>
    </p:spTree>
    <p:extLst>
      <p:ext uri="{BB962C8B-B14F-4D97-AF65-F5344CB8AC3E}">
        <p14:creationId xmlns:p14="http://schemas.microsoft.com/office/powerpoint/2010/main" val="15133682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D9B51CB-FFF6-4546-9AEA-860A56C144DB}" type="datetimeFigureOut">
              <a:rPr lang="en-US" smtClean="0"/>
              <a:t>8/5/2019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E3C03E4-7C7C-451D-84A2-1388348DD400}" type="slidenum">
              <a:rPr lang="en-US" smtClean="0"/>
              <a:t>‹#›</a:t>
            </a:fld>
            <a:endParaRPr lang="en-US"/>
          </a:p>
        </p:txBody>
      </p:sp>
    </p:spTree>
    <p:extLst>
      <p:ext uri="{BB962C8B-B14F-4D97-AF65-F5344CB8AC3E}">
        <p14:creationId xmlns:p14="http://schemas.microsoft.com/office/powerpoint/2010/main" val="31636090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65" y="670560"/>
            <a:ext cx="2506801" cy="2346960"/>
          </a:xfrm>
        </p:spPr>
        <p:txBody>
          <a:bodyPr anchor="b"/>
          <a:lstStyle>
            <a:lvl1pPr>
              <a:defRPr sz="2720"/>
            </a:lvl1pPr>
          </a:lstStyle>
          <a:p>
            <a:r>
              <a:rPr lang="en-US"/>
              <a:t>Click to edit Master title style</a:t>
            </a:r>
            <a:endParaRPr lang="en-US" dirty="0"/>
          </a:p>
        </p:txBody>
      </p:sp>
      <p:sp>
        <p:nvSpPr>
          <p:cNvPr id="3" name="Content Placeholder 2"/>
          <p:cNvSpPr>
            <a:spLocks noGrp="1"/>
          </p:cNvSpPr>
          <p:nvPr>
            <p:ph idx="1"/>
          </p:nvPr>
        </p:nvSpPr>
        <p:spPr>
          <a:xfrm>
            <a:off x="3304282" y="1448226"/>
            <a:ext cx="3934778" cy="7147983"/>
          </a:xfrm>
        </p:spPr>
        <p:txBody>
          <a:bodyPr/>
          <a:lstStyle>
            <a:lvl1pPr>
              <a:defRPr sz="2720"/>
            </a:lvl1pPr>
            <a:lvl2pPr>
              <a:defRPr sz="2380"/>
            </a:lvl2pPr>
            <a:lvl3pPr>
              <a:defRPr sz="2040"/>
            </a:lvl3pPr>
            <a:lvl4pPr>
              <a:defRPr sz="1700"/>
            </a:lvl4pPr>
            <a:lvl5pPr>
              <a:defRPr sz="1700"/>
            </a:lvl5pPr>
            <a:lvl6pPr>
              <a:defRPr sz="1700"/>
            </a:lvl6pPr>
            <a:lvl7pPr>
              <a:defRPr sz="1700"/>
            </a:lvl7pPr>
            <a:lvl8pPr>
              <a:defRPr sz="1700"/>
            </a:lvl8pPr>
            <a:lvl9pPr>
              <a:defRPr sz="17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35365" y="3017520"/>
            <a:ext cx="2506801" cy="5590329"/>
          </a:xfrm>
        </p:spPr>
        <p:txBody>
          <a:bodyPr/>
          <a:lstStyle>
            <a:lvl1pPr marL="0" indent="0">
              <a:buNone/>
              <a:defRPr sz="1360"/>
            </a:lvl1pPr>
            <a:lvl2pPr marL="388620" indent="0">
              <a:buNone/>
              <a:defRPr sz="1190"/>
            </a:lvl2pPr>
            <a:lvl3pPr marL="777240" indent="0">
              <a:buNone/>
              <a:defRPr sz="1020"/>
            </a:lvl3pPr>
            <a:lvl4pPr marL="1165860" indent="0">
              <a:buNone/>
              <a:defRPr sz="850"/>
            </a:lvl4pPr>
            <a:lvl5pPr marL="1554480" indent="0">
              <a:buNone/>
              <a:defRPr sz="850"/>
            </a:lvl5pPr>
            <a:lvl6pPr marL="1943100" indent="0">
              <a:buNone/>
              <a:defRPr sz="850"/>
            </a:lvl6pPr>
            <a:lvl7pPr marL="2331720" indent="0">
              <a:buNone/>
              <a:defRPr sz="850"/>
            </a:lvl7pPr>
            <a:lvl8pPr marL="2720340" indent="0">
              <a:buNone/>
              <a:defRPr sz="850"/>
            </a:lvl8pPr>
            <a:lvl9pPr marL="3108960" indent="0">
              <a:buNone/>
              <a:defRPr sz="850"/>
            </a:lvl9pPr>
          </a:lstStyle>
          <a:p>
            <a:pPr lvl="0"/>
            <a:r>
              <a:rPr lang="en-US"/>
              <a:t>Edit Master text styles</a:t>
            </a:r>
          </a:p>
        </p:txBody>
      </p:sp>
      <p:sp>
        <p:nvSpPr>
          <p:cNvPr id="5" name="Date Placeholder 4"/>
          <p:cNvSpPr>
            <a:spLocks noGrp="1"/>
          </p:cNvSpPr>
          <p:nvPr>
            <p:ph type="dt" sz="half" idx="10"/>
          </p:nvPr>
        </p:nvSpPr>
        <p:spPr/>
        <p:txBody>
          <a:bodyPr/>
          <a:lstStyle/>
          <a:p>
            <a:fld id="{ED9B51CB-FFF6-4546-9AEA-860A56C144DB}" type="datetimeFigureOut">
              <a:rPr lang="en-US" smtClean="0"/>
              <a:t>8/5/2019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E3C03E4-7C7C-451D-84A2-1388348DD400}" type="slidenum">
              <a:rPr lang="en-US" smtClean="0"/>
              <a:t>‹#›</a:t>
            </a:fld>
            <a:endParaRPr lang="en-US"/>
          </a:p>
        </p:txBody>
      </p:sp>
    </p:spTree>
    <p:extLst>
      <p:ext uri="{BB962C8B-B14F-4D97-AF65-F5344CB8AC3E}">
        <p14:creationId xmlns:p14="http://schemas.microsoft.com/office/powerpoint/2010/main" val="9294286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65" y="670560"/>
            <a:ext cx="2506801" cy="2346960"/>
          </a:xfrm>
        </p:spPr>
        <p:txBody>
          <a:bodyPr anchor="b"/>
          <a:lstStyle>
            <a:lvl1pPr>
              <a:defRPr sz="2720"/>
            </a:lvl1pPr>
          </a:lstStyle>
          <a:p>
            <a:r>
              <a:rPr lang="en-US"/>
              <a:t>Click to edit Master title style</a:t>
            </a:r>
            <a:endParaRPr lang="en-US" dirty="0"/>
          </a:p>
        </p:txBody>
      </p:sp>
      <p:sp>
        <p:nvSpPr>
          <p:cNvPr id="3" name="Picture Placeholder 2"/>
          <p:cNvSpPr>
            <a:spLocks noGrp="1" noChangeAspect="1"/>
          </p:cNvSpPr>
          <p:nvPr>
            <p:ph type="pic" idx="1"/>
          </p:nvPr>
        </p:nvSpPr>
        <p:spPr>
          <a:xfrm>
            <a:off x="3304282" y="1448226"/>
            <a:ext cx="3934778" cy="7147983"/>
          </a:xfrm>
        </p:spPr>
        <p:txBody>
          <a:bodyPr anchor="t"/>
          <a:lstStyle>
            <a:lvl1pPr marL="0" indent="0">
              <a:buNone/>
              <a:defRPr sz="2720"/>
            </a:lvl1pPr>
            <a:lvl2pPr marL="388620" indent="0">
              <a:buNone/>
              <a:defRPr sz="2380"/>
            </a:lvl2pPr>
            <a:lvl3pPr marL="777240" indent="0">
              <a:buNone/>
              <a:defRPr sz="2040"/>
            </a:lvl3pPr>
            <a:lvl4pPr marL="1165860" indent="0">
              <a:buNone/>
              <a:defRPr sz="1700"/>
            </a:lvl4pPr>
            <a:lvl5pPr marL="1554480" indent="0">
              <a:buNone/>
              <a:defRPr sz="1700"/>
            </a:lvl5pPr>
            <a:lvl6pPr marL="1943100" indent="0">
              <a:buNone/>
              <a:defRPr sz="1700"/>
            </a:lvl6pPr>
            <a:lvl7pPr marL="2331720" indent="0">
              <a:buNone/>
              <a:defRPr sz="1700"/>
            </a:lvl7pPr>
            <a:lvl8pPr marL="2720340" indent="0">
              <a:buNone/>
              <a:defRPr sz="1700"/>
            </a:lvl8pPr>
            <a:lvl9pPr marL="3108960" indent="0">
              <a:buNone/>
              <a:defRPr sz="1700"/>
            </a:lvl9pPr>
          </a:lstStyle>
          <a:p>
            <a:r>
              <a:rPr lang="en-US"/>
              <a:t>Click icon to add picture</a:t>
            </a:r>
            <a:endParaRPr lang="en-US" dirty="0"/>
          </a:p>
        </p:txBody>
      </p:sp>
      <p:sp>
        <p:nvSpPr>
          <p:cNvPr id="4" name="Text Placeholder 3"/>
          <p:cNvSpPr>
            <a:spLocks noGrp="1"/>
          </p:cNvSpPr>
          <p:nvPr>
            <p:ph type="body" sz="half" idx="2"/>
          </p:nvPr>
        </p:nvSpPr>
        <p:spPr>
          <a:xfrm>
            <a:off x="535365" y="3017520"/>
            <a:ext cx="2506801" cy="5590329"/>
          </a:xfrm>
        </p:spPr>
        <p:txBody>
          <a:bodyPr/>
          <a:lstStyle>
            <a:lvl1pPr marL="0" indent="0">
              <a:buNone/>
              <a:defRPr sz="1360"/>
            </a:lvl1pPr>
            <a:lvl2pPr marL="388620" indent="0">
              <a:buNone/>
              <a:defRPr sz="1190"/>
            </a:lvl2pPr>
            <a:lvl3pPr marL="777240" indent="0">
              <a:buNone/>
              <a:defRPr sz="1020"/>
            </a:lvl3pPr>
            <a:lvl4pPr marL="1165860" indent="0">
              <a:buNone/>
              <a:defRPr sz="850"/>
            </a:lvl4pPr>
            <a:lvl5pPr marL="1554480" indent="0">
              <a:buNone/>
              <a:defRPr sz="850"/>
            </a:lvl5pPr>
            <a:lvl6pPr marL="1943100" indent="0">
              <a:buNone/>
              <a:defRPr sz="850"/>
            </a:lvl6pPr>
            <a:lvl7pPr marL="2331720" indent="0">
              <a:buNone/>
              <a:defRPr sz="850"/>
            </a:lvl7pPr>
            <a:lvl8pPr marL="2720340" indent="0">
              <a:buNone/>
              <a:defRPr sz="850"/>
            </a:lvl8pPr>
            <a:lvl9pPr marL="3108960" indent="0">
              <a:buNone/>
              <a:defRPr sz="850"/>
            </a:lvl9pPr>
          </a:lstStyle>
          <a:p>
            <a:pPr lvl="0"/>
            <a:r>
              <a:rPr lang="en-US"/>
              <a:t>Edit Master text styles</a:t>
            </a:r>
          </a:p>
        </p:txBody>
      </p:sp>
      <p:sp>
        <p:nvSpPr>
          <p:cNvPr id="5" name="Date Placeholder 4"/>
          <p:cNvSpPr>
            <a:spLocks noGrp="1"/>
          </p:cNvSpPr>
          <p:nvPr>
            <p:ph type="dt" sz="half" idx="10"/>
          </p:nvPr>
        </p:nvSpPr>
        <p:spPr/>
        <p:txBody>
          <a:bodyPr/>
          <a:lstStyle/>
          <a:p>
            <a:fld id="{ED9B51CB-FFF6-4546-9AEA-860A56C144DB}" type="datetimeFigureOut">
              <a:rPr lang="en-US" smtClean="0"/>
              <a:t>8/5/2019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E3C03E4-7C7C-451D-84A2-1388348DD400}" type="slidenum">
              <a:rPr lang="en-US" smtClean="0"/>
              <a:t>‹#›</a:t>
            </a:fld>
            <a:endParaRPr lang="en-US"/>
          </a:p>
        </p:txBody>
      </p:sp>
    </p:spTree>
    <p:extLst>
      <p:ext uri="{BB962C8B-B14F-4D97-AF65-F5344CB8AC3E}">
        <p14:creationId xmlns:p14="http://schemas.microsoft.com/office/powerpoint/2010/main" val="2614148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34353" y="535519"/>
            <a:ext cx="6703695" cy="1944159"/>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534353" y="2677584"/>
            <a:ext cx="6703695" cy="6381962"/>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34353" y="9322649"/>
            <a:ext cx="1748790" cy="535517"/>
          </a:xfrm>
          <a:prstGeom prst="rect">
            <a:avLst/>
          </a:prstGeom>
        </p:spPr>
        <p:txBody>
          <a:bodyPr vert="horz" lIns="91440" tIns="45720" rIns="91440" bIns="45720" rtlCol="0" anchor="ctr"/>
          <a:lstStyle>
            <a:lvl1pPr algn="l">
              <a:defRPr sz="1020">
                <a:solidFill>
                  <a:schemeClr val="tx1">
                    <a:tint val="75000"/>
                  </a:schemeClr>
                </a:solidFill>
              </a:defRPr>
            </a:lvl1pPr>
          </a:lstStyle>
          <a:p>
            <a:fld id="{ED9B51CB-FFF6-4546-9AEA-860A56C144DB}" type="datetimeFigureOut">
              <a:rPr lang="en-US" smtClean="0"/>
              <a:t>8/5/2019</a:t>
            </a:fld>
            <a:endParaRPr lang="en-US"/>
          </a:p>
        </p:txBody>
      </p:sp>
      <p:sp>
        <p:nvSpPr>
          <p:cNvPr id="5" name="Footer Placeholder 4"/>
          <p:cNvSpPr>
            <a:spLocks noGrp="1"/>
          </p:cNvSpPr>
          <p:nvPr>
            <p:ph type="ftr" sz="quarter" idx="3"/>
          </p:nvPr>
        </p:nvSpPr>
        <p:spPr>
          <a:xfrm>
            <a:off x="2574608" y="9322649"/>
            <a:ext cx="2623185" cy="535517"/>
          </a:xfrm>
          <a:prstGeom prst="rect">
            <a:avLst/>
          </a:prstGeom>
        </p:spPr>
        <p:txBody>
          <a:bodyPr vert="horz" lIns="91440" tIns="45720" rIns="91440" bIns="45720" rtlCol="0" anchor="ctr"/>
          <a:lstStyle>
            <a:lvl1pPr algn="ctr">
              <a:defRPr sz="10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489258" y="9322649"/>
            <a:ext cx="1748790" cy="535517"/>
          </a:xfrm>
          <a:prstGeom prst="rect">
            <a:avLst/>
          </a:prstGeom>
        </p:spPr>
        <p:txBody>
          <a:bodyPr vert="horz" lIns="91440" tIns="45720" rIns="91440" bIns="45720" rtlCol="0" anchor="ctr"/>
          <a:lstStyle>
            <a:lvl1pPr algn="r">
              <a:defRPr sz="1020">
                <a:solidFill>
                  <a:schemeClr val="tx1">
                    <a:tint val="75000"/>
                  </a:schemeClr>
                </a:solidFill>
              </a:defRPr>
            </a:lvl1pPr>
          </a:lstStyle>
          <a:p>
            <a:fld id="{DE3C03E4-7C7C-451D-84A2-1388348DD400}" type="slidenum">
              <a:rPr lang="en-US" smtClean="0"/>
              <a:t>‹#›</a:t>
            </a:fld>
            <a:endParaRPr lang="en-US"/>
          </a:p>
        </p:txBody>
      </p:sp>
    </p:spTree>
    <p:extLst>
      <p:ext uri="{BB962C8B-B14F-4D97-AF65-F5344CB8AC3E}">
        <p14:creationId xmlns:p14="http://schemas.microsoft.com/office/powerpoint/2010/main" val="353404998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777240" rtl="0" eaLnBrk="1" latinLnBrk="0" hangingPunct="1">
        <a:lnSpc>
          <a:spcPct val="90000"/>
        </a:lnSpc>
        <a:spcBef>
          <a:spcPct val="0"/>
        </a:spcBef>
        <a:buNone/>
        <a:defRPr sz="3740" kern="1200">
          <a:solidFill>
            <a:schemeClr val="tx1"/>
          </a:solidFill>
          <a:latin typeface="+mj-lt"/>
          <a:ea typeface="+mj-ea"/>
          <a:cs typeface="+mj-cs"/>
        </a:defRPr>
      </a:lvl1pPr>
    </p:titleStyle>
    <p:bodyStyle>
      <a:lvl1pPr marL="194310" indent="-194310" algn="l" defTabSz="777240" rtl="0" eaLnBrk="1" latinLnBrk="0" hangingPunct="1">
        <a:lnSpc>
          <a:spcPct val="90000"/>
        </a:lnSpc>
        <a:spcBef>
          <a:spcPts val="850"/>
        </a:spcBef>
        <a:buFont typeface="Arial" panose="020B0604020202020204" pitchFamily="34" charset="0"/>
        <a:buChar char="•"/>
        <a:defRPr sz="2380" kern="1200">
          <a:solidFill>
            <a:schemeClr val="tx1"/>
          </a:solidFill>
          <a:latin typeface="+mn-lt"/>
          <a:ea typeface="+mn-ea"/>
          <a:cs typeface="+mn-cs"/>
        </a:defRPr>
      </a:lvl1pPr>
      <a:lvl2pPr marL="582930" indent="-194310" algn="l" defTabSz="777240" rtl="0" eaLnBrk="1" latinLnBrk="0" hangingPunct="1">
        <a:lnSpc>
          <a:spcPct val="90000"/>
        </a:lnSpc>
        <a:spcBef>
          <a:spcPts val="425"/>
        </a:spcBef>
        <a:buFont typeface="Arial" panose="020B0604020202020204" pitchFamily="34" charset="0"/>
        <a:buChar char="•"/>
        <a:defRPr sz="2040" kern="1200">
          <a:solidFill>
            <a:schemeClr val="tx1"/>
          </a:solidFill>
          <a:latin typeface="+mn-lt"/>
          <a:ea typeface="+mn-ea"/>
          <a:cs typeface="+mn-cs"/>
        </a:defRPr>
      </a:lvl2pPr>
      <a:lvl3pPr marL="971550" indent="-194310" algn="l" defTabSz="777240" rtl="0" eaLnBrk="1" latinLnBrk="0" hangingPunct="1">
        <a:lnSpc>
          <a:spcPct val="90000"/>
        </a:lnSpc>
        <a:spcBef>
          <a:spcPts val="425"/>
        </a:spcBef>
        <a:buFont typeface="Arial" panose="020B0604020202020204" pitchFamily="34" charset="0"/>
        <a:buChar char="•"/>
        <a:defRPr sz="1700" kern="1200">
          <a:solidFill>
            <a:schemeClr val="tx1"/>
          </a:solidFill>
          <a:latin typeface="+mn-lt"/>
          <a:ea typeface="+mn-ea"/>
          <a:cs typeface="+mn-cs"/>
        </a:defRPr>
      </a:lvl3pPr>
      <a:lvl4pPr marL="136017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4pPr>
      <a:lvl5pPr marL="174879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5pPr>
      <a:lvl6pPr marL="213741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6pPr>
      <a:lvl7pPr marL="252603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7pPr>
      <a:lvl8pPr marL="291465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8pPr>
      <a:lvl9pPr marL="330327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9pPr>
    </p:bodyStyle>
    <p:otherStyle>
      <a:defPPr>
        <a:defRPr lang="en-US"/>
      </a:defPPr>
      <a:lvl1pPr marL="0" algn="l" defTabSz="777240" rtl="0" eaLnBrk="1" latinLnBrk="0" hangingPunct="1">
        <a:defRPr sz="1530" kern="1200">
          <a:solidFill>
            <a:schemeClr val="tx1"/>
          </a:solidFill>
          <a:latin typeface="+mn-lt"/>
          <a:ea typeface="+mn-ea"/>
          <a:cs typeface="+mn-cs"/>
        </a:defRPr>
      </a:lvl1pPr>
      <a:lvl2pPr marL="388620" algn="l" defTabSz="777240" rtl="0" eaLnBrk="1" latinLnBrk="0" hangingPunct="1">
        <a:defRPr sz="1530" kern="1200">
          <a:solidFill>
            <a:schemeClr val="tx1"/>
          </a:solidFill>
          <a:latin typeface="+mn-lt"/>
          <a:ea typeface="+mn-ea"/>
          <a:cs typeface="+mn-cs"/>
        </a:defRPr>
      </a:lvl2pPr>
      <a:lvl3pPr marL="777240" algn="l" defTabSz="777240" rtl="0" eaLnBrk="1" latinLnBrk="0" hangingPunct="1">
        <a:defRPr sz="1530" kern="1200">
          <a:solidFill>
            <a:schemeClr val="tx1"/>
          </a:solidFill>
          <a:latin typeface="+mn-lt"/>
          <a:ea typeface="+mn-ea"/>
          <a:cs typeface="+mn-cs"/>
        </a:defRPr>
      </a:lvl3pPr>
      <a:lvl4pPr marL="1165860" algn="l" defTabSz="777240" rtl="0" eaLnBrk="1" latinLnBrk="0" hangingPunct="1">
        <a:defRPr sz="1530" kern="1200">
          <a:solidFill>
            <a:schemeClr val="tx1"/>
          </a:solidFill>
          <a:latin typeface="+mn-lt"/>
          <a:ea typeface="+mn-ea"/>
          <a:cs typeface="+mn-cs"/>
        </a:defRPr>
      </a:lvl4pPr>
      <a:lvl5pPr marL="1554480" algn="l" defTabSz="777240" rtl="0" eaLnBrk="1" latinLnBrk="0" hangingPunct="1">
        <a:defRPr sz="1530" kern="1200">
          <a:solidFill>
            <a:schemeClr val="tx1"/>
          </a:solidFill>
          <a:latin typeface="+mn-lt"/>
          <a:ea typeface="+mn-ea"/>
          <a:cs typeface="+mn-cs"/>
        </a:defRPr>
      </a:lvl5pPr>
      <a:lvl6pPr marL="1943100" algn="l" defTabSz="777240" rtl="0" eaLnBrk="1" latinLnBrk="0" hangingPunct="1">
        <a:defRPr sz="1530" kern="1200">
          <a:solidFill>
            <a:schemeClr val="tx1"/>
          </a:solidFill>
          <a:latin typeface="+mn-lt"/>
          <a:ea typeface="+mn-ea"/>
          <a:cs typeface="+mn-cs"/>
        </a:defRPr>
      </a:lvl6pPr>
      <a:lvl7pPr marL="2331720" algn="l" defTabSz="777240" rtl="0" eaLnBrk="1" latinLnBrk="0" hangingPunct="1">
        <a:defRPr sz="1530" kern="1200">
          <a:solidFill>
            <a:schemeClr val="tx1"/>
          </a:solidFill>
          <a:latin typeface="+mn-lt"/>
          <a:ea typeface="+mn-ea"/>
          <a:cs typeface="+mn-cs"/>
        </a:defRPr>
      </a:lvl7pPr>
      <a:lvl8pPr marL="2720340" algn="l" defTabSz="777240" rtl="0" eaLnBrk="1" latinLnBrk="0" hangingPunct="1">
        <a:defRPr sz="1530" kern="1200">
          <a:solidFill>
            <a:schemeClr val="tx1"/>
          </a:solidFill>
          <a:latin typeface="+mn-lt"/>
          <a:ea typeface="+mn-ea"/>
          <a:cs typeface="+mn-cs"/>
        </a:defRPr>
      </a:lvl8pPr>
      <a:lvl9pPr marL="3108960" algn="l" defTabSz="777240" rtl="0" eaLnBrk="1" latinLnBrk="0" hangingPunct="1">
        <a:defRPr sz="153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8" Type="http://schemas.openxmlformats.org/officeDocument/2006/relationships/oleObject" Target="../embeddings/oleObject6.bin"/><Relationship Id="rId3" Type="http://schemas.openxmlformats.org/officeDocument/2006/relationships/notesSlide" Target="../notesSlides/notesSlide10.xml"/><Relationship Id="rId7" Type="http://schemas.openxmlformats.org/officeDocument/2006/relationships/image" Target="../media/image13.emf"/><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oleObject" Target="../embeddings/oleObject5.bin"/><Relationship Id="rId11" Type="http://schemas.openxmlformats.org/officeDocument/2006/relationships/image" Target="../media/image15.emf"/><Relationship Id="rId5" Type="http://schemas.openxmlformats.org/officeDocument/2006/relationships/image" Target="../media/image12.emf"/><Relationship Id="rId10" Type="http://schemas.openxmlformats.org/officeDocument/2006/relationships/oleObject" Target="../embeddings/oleObject7.bin"/><Relationship Id="rId4" Type="http://schemas.openxmlformats.org/officeDocument/2006/relationships/oleObject" Target="../embeddings/oleObject4.bin"/><Relationship Id="rId9" Type="http://schemas.openxmlformats.org/officeDocument/2006/relationships/image" Target="../media/image14.emf"/></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vmlDrawing" Target="../drawings/vmlDrawing5.vml"/><Relationship Id="rId5" Type="http://schemas.openxmlformats.org/officeDocument/2006/relationships/image" Target="../media/image18.emf"/><Relationship Id="rId4" Type="http://schemas.openxmlformats.org/officeDocument/2006/relationships/oleObject" Target="../embeddings/oleObject8.bin"/></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7" Type="http://schemas.openxmlformats.org/officeDocument/2006/relationships/image" Target="../media/image20.emf"/><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oleObject" Target="../embeddings/oleObject10.bin"/><Relationship Id="rId5" Type="http://schemas.openxmlformats.org/officeDocument/2006/relationships/image" Target="../media/image19.emf"/><Relationship Id="rId4" Type="http://schemas.openxmlformats.org/officeDocument/2006/relationships/oleObject" Target="../embeddings/oleObject9.bin"/></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1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7"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3.emf"/><Relationship Id="rId5" Type="http://schemas.openxmlformats.org/officeDocument/2006/relationships/oleObject" Target="../embeddings/oleObject1.bin"/><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8.emf"/><Relationship Id="rId4" Type="http://schemas.openxmlformats.org/officeDocument/2006/relationships/oleObject" Target="../embeddings/oleObject2.bin"/></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7" Type="http://schemas.openxmlformats.org/officeDocument/2006/relationships/image" Target="../media/image11.png"/><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5.png"/><Relationship Id="rId5" Type="http://schemas.openxmlformats.org/officeDocument/2006/relationships/image" Target="../media/image10.emf"/><Relationship Id="rId4" Type="http://schemas.openxmlformats.org/officeDocument/2006/relationships/oleObject" Target="../embeddings/oleObject3.bin"/></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137999" y="855345"/>
            <a:ext cx="7550582" cy="2610168"/>
            <a:chOff x="137999" y="2026920"/>
            <a:chExt cx="7550582" cy="2610168"/>
          </a:xfrm>
        </p:grpSpPr>
        <p:pic>
          <p:nvPicPr>
            <p:cNvPr id="16387"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4575" t="11091" r="2753" b="14930"/>
            <a:stretch/>
          </p:blipFill>
          <p:spPr bwMode="auto">
            <a:xfrm>
              <a:off x="658947" y="2026920"/>
              <a:ext cx="7029634" cy="26101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29" name="Group 28"/>
            <p:cNvGrpSpPr/>
            <p:nvPr/>
          </p:nvGrpSpPr>
          <p:grpSpPr>
            <a:xfrm>
              <a:off x="137999" y="2138422"/>
              <a:ext cx="2123500" cy="2301381"/>
              <a:chOff x="50025" y="2472500"/>
              <a:chExt cx="2163012" cy="2344202"/>
            </a:xfrm>
          </p:grpSpPr>
          <p:sp>
            <p:nvSpPr>
              <p:cNvPr id="5" name="Rectangle 4"/>
              <p:cNvSpPr/>
              <p:nvPr/>
            </p:nvSpPr>
            <p:spPr>
              <a:xfrm>
                <a:off x="705643" y="2587243"/>
                <a:ext cx="146591" cy="465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705643" y="2727367"/>
                <a:ext cx="146591" cy="4657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705643" y="2867490"/>
                <a:ext cx="146591" cy="4657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5643" y="3007614"/>
                <a:ext cx="146591" cy="4657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705643" y="3147737"/>
                <a:ext cx="146591" cy="4657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705643" y="3287861"/>
                <a:ext cx="146591" cy="4657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1582493" y="2538475"/>
                <a:ext cx="134734" cy="13473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Isosceles Triangle 11"/>
              <p:cNvSpPr/>
              <p:nvPr/>
            </p:nvSpPr>
            <p:spPr>
              <a:xfrm>
                <a:off x="1560935" y="2737881"/>
                <a:ext cx="175047" cy="150902"/>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795645" y="2472500"/>
                <a:ext cx="469645" cy="222033"/>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MB49</a:t>
                </a:r>
                <a:endParaRPr lang="en-US" sz="1100" dirty="0">
                  <a:latin typeface="Arial" panose="020B0604020202020204" pitchFamily="34" charset="0"/>
                  <a:cs typeface="Arial" panose="020B0604020202020204" pitchFamily="34" charset="0"/>
                </a:endParaRPr>
              </a:p>
            </p:txBody>
          </p:sp>
          <p:sp>
            <p:nvSpPr>
              <p:cNvPr id="14" name="TextBox 13"/>
              <p:cNvSpPr txBox="1"/>
              <p:nvPr/>
            </p:nvSpPr>
            <p:spPr>
              <a:xfrm>
                <a:off x="795645" y="2612624"/>
                <a:ext cx="577124" cy="222033"/>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B16F10</a:t>
                </a:r>
                <a:endParaRPr lang="en-US" sz="1100" dirty="0">
                  <a:latin typeface="Arial" panose="020B0604020202020204" pitchFamily="34" charset="0"/>
                  <a:cs typeface="Arial" panose="020B0604020202020204" pitchFamily="34" charset="0"/>
                </a:endParaRPr>
              </a:p>
            </p:txBody>
          </p:sp>
          <p:sp>
            <p:nvSpPr>
              <p:cNvPr id="15" name="TextBox 14"/>
              <p:cNvSpPr txBox="1"/>
              <p:nvPr/>
            </p:nvSpPr>
            <p:spPr>
              <a:xfrm>
                <a:off x="795645" y="2752747"/>
                <a:ext cx="436993" cy="222033"/>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P815</a:t>
                </a:r>
                <a:endParaRPr lang="en-US" sz="1100" dirty="0">
                  <a:latin typeface="Arial" panose="020B0604020202020204" pitchFamily="34" charset="0"/>
                  <a:cs typeface="Arial" panose="020B0604020202020204" pitchFamily="34" charset="0"/>
                </a:endParaRPr>
              </a:p>
            </p:txBody>
          </p:sp>
          <p:sp>
            <p:nvSpPr>
              <p:cNvPr id="16" name="TextBox 15"/>
              <p:cNvSpPr txBox="1"/>
              <p:nvPr/>
            </p:nvSpPr>
            <p:spPr>
              <a:xfrm>
                <a:off x="795645" y="2892870"/>
                <a:ext cx="604334" cy="222033"/>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BBN963</a:t>
                </a:r>
                <a:endParaRPr lang="en-US" sz="1100" dirty="0">
                  <a:latin typeface="Arial" panose="020B0604020202020204" pitchFamily="34" charset="0"/>
                  <a:cs typeface="Arial" panose="020B0604020202020204" pitchFamily="34" charset="0"/>
                </a:endParaRPr>
              </a:p>
            </p:txBody>
          </p:sp>
          <p:sp>
            <p:nvSpPr>
              <p:cNvPr id="17" name="TextBox 16"/>
              <p:cNvSpPr txBox="1"/>
              <p:nvPr/>
            </p:nvSpPr>
            <p:spPr>
              <a:xfrm>
                <a:off x="795645" y="3032994"/>
                <a:ext cx="363525" cy="222033"/>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T11</a:t>
                </a:r>
                <a:endParaRPr lang="en-US" sz="1100" dirty="0">
                  <a:latin typeface="Arial" panose="020B0604020202020204" pitchFamily="34" charset="0"/>
                  <a:cs typeface="Arial" panose="020B0604020202020204" pitchFamily="34" charset="0"/>
                </a:endParaRPr>
              </a:p>
            </p:txBody>
          </p:sp>
          <p:sp>
            <p:nvSpPr>
              <p:cNvPr id="18" name="TextBox 17"/>
              <p:cNvSpPr txBox="1"/>
              <p:nvPr/>
            </p:nvSpPr>
            <p:spPr>
              <a:xfrm>
                <a:off x="795645" y="3173117"/>
                <a:ext cx="737663" cy="222033"/>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UPPL1541</a:t>
                </a:r>
                <a:endParaRPr lang="en-US" sz="1100" dirty="0">
                  <a:latin typeface="Arial" panose="020B0604020202020204" pitchFamily="34" charset="0"/>
                  <a:cs typeface="Arial" panose="020B0604020202020204" pitchFamily="34" charset="0"/>
                </a:endParaRPr>
              </a:p>
            </p:txBody>
          </p:sp>
          <p:sp>
            <p:nvSpPr>
              <p:cNvPr id="19" name="TextBox 18"/>
              <p:cNvSpPr txBox="1"/>
              <p:nvPr/>
            </p:nvSpPr>
            <p:spPr>
              <a:xfrm>
                <a:off x="1679501" y="2479837"/>
                <a:ext cx="495494" cy="222033"/>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MHC I</a:t>
                </a:r>
                <a:endParaRPr lang="en-US" sz="1100" dirty="0">
                  <a:latin typeface="Arial" panose="020B0604020202020204" pitchFamily="34" charset="0"/>
                  <a:cs typeface="Arial" panose="020B0604020202020204" pitchFamily="34" charset="0"/>
                </a:endParaRPr>
              </a:p>
            </p:txBody>
          </p:sp>
          <p:sp>
            <p:nvSpPr>
              <p:cNvPr id="20" name="TextBox 19"/>
              <p:cNvSpPr txBox="1"/>
              <p:nvPr/>
            </p:nvSpPr>
            <p:spPr>
              <a:xfrm>
                <a:off x="1684891" y="2684633"/>
                <a:ext cx="528146" cy="222033"/>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MHC II</a:t>
                </a:r>
                <a:endParaRPr lang="en-US" sz="1100" dirty="0">
                  <a:latin typeface="Arial" panose="020B0604020202020204" pitchFamily="34" charset="0"/>
                  <a:cs typeface="Arial" panose="020B0604020202020204" pitchFamily="34" charset="0"/>
                </a:endParaRPr>
              </a:p>
            </p:txBody>
          </p:sp>
          <p:sp>
            <p:nvSpPr>
              <p:cNvPr id="21" name="TextBox 20"/>
              <p:cNvSpPr txBox="1"/>
              <p:nvPr/>
            </p:nvSpPr>
            <p:spPr>
              <a:xfrm rot="16200000">
                <a:off x="-292821" y="3588423"/>
                <a:ext cx="907725" cy="222033"/>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ELISpot score</a:t>
                </a:r>
                <a:endParaRPr lang="en-US" sz="1100" dirty="0">
                  <a:latin typeface="Arial" panose="020B0604020202020204" pitchFamily="34" charset="0"/>
                  <a:cs typeface="Arial" panose="020B0604020202020204" pitchFamily="34" charset="0"/>
                </a:endParaRPr>
              </a:p>
            </p:txBody>
          </p:sp>
          <p:sp>
            <p:nvSpPr>
              <p:cNvPr id="22" name="TextBox 21"/>
              <p:cNvSpPr txBox="1"/>
              <p:nvPr/>
            </p:nvSpPr>
            <p:spPr>
              <a:xfrm rot="16200000">
                <a:off x="283817" y="4243679"/>
                <a:ext cx="280238" cy="222033"/>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100</a:t>
                </a:r>
                <a:endParaRPr lang="en-US" sz="1100" dirty="0">
                  <a:latin typeface="Arial" panose="020B0604020202020204" pitchFamily="34" charset="0"/>
                  <a:cs typeface="Arial" panose="020B0604020202020204" pitchFamily="34" charset="0"/>
                </a:endParaRPr>
              </a:p>
            </p:txBody>
          </p:sp>
          <p:sp>
            <p:nvSpPr>
              <p:cNvPr id="23" name="TextBox 22"/>
              <p:cNvSpPr txBox="1"/>
              <p:nvPr/>
            </p:nvSpPr>
            <p:spPr>
              <a:xfrm rot="16200000">
                <a:off x="283817" y="3500875"/>
                <a:ext cx="280238" cy="222033"/>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300</a:t>
                </a:r>
                <a:endParaRPr lang="en-US" sz="1100" dirty="0">
                  <a:latin typeface="Arial" panose="020B0604020202020204" pitchFamily="34" charset="0"/>
                  <a:cs typeface="Arial" panose="020B0604020202020204" pitchFamily="34" charset="0"/>
                </a:endParaRPr>
              </a:p>
            </p:txBody>
          </p:sp>
          <p:sp>
            <p:nvSpPr>
              <p:cNvPr id="24" name="TextBox 23"/>
              <p:cNvSpPr txBox="1"/>
              <p:nvPr/>
            </p:nvSpPr>
            <p:spPr>
              <a:xfrm rot="16200000">
                <a:off x="283817" y="3132143"/>
                <a:ext cx="280238" cy="222033"/>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400</a:t>
                </a:r>
                <a:endParaRPr lang="en-US" sz="1100" dirty="0">
                  <a:latin typeface="Arial" panose="020B0604020202020204" pitchFamily="34" charset="0"/>
                  <a:cs typeface="Arial" panose="020B0604020202020204" pitchFamily="34" charset="0"/>
                </a:endParaRPr>
              </a:p>
            </p:txBody>
          </p:sp>
          <p:sp>
            <p:nvSpPr>
              <p:cNvPr id="25" name="TextBox 24"/>
              <p:cNvSpPr txBox="1"/>
              <p:nvPr/>
            </p:nvSpPr>
            <p:spPr>
              <a:xfrm rot="16200000">
                <a:off x="283817" y="2740037"/>
                <a:ext cx="280238" cy="222033"/>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500</a:t>
                </a:r>
                <a:endParaRPr lang="en-US" sz="1100" dirty="0">
                  <a:latin typeface="Arial" panose="020B0604020202020204" pitchFamily="34" charset="0"/>
                  <a:cs typeface="Arial" panose="020B0604020202020204" pitchFamily="34" charset="0"/>
                </a:endParaRPr>
              </a:p>
            </p:txBody>
          </p:sp>
          <p:sp>
            <p:nvSpPr>
              <p:cNvPr id="26" name="TextBox 25"/>
              <p:cNvSpPr txBox="1"/>
              <p:nvPr/>
            </p:nvSpPr>
            <p:spPr>
              <a:xfrm rot="16200000">
                <a:off x="283817" y="3861813"/>
                <a:ext cx="280238" cy="222033"/>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200</a:t>
                </a:r>
                <a:endParaRPr lang="en-US" sz="1100" dirty="0">
                  <a:latin typeface="Arial" panose="020B0604020202020204" pitchFamily="34" charset="0"/>
                  <a:cs typeface="Arial" panose="020B0604020202020204" pitchFamily="34" charset="0"/>
                </a:endParaRPr>
              </a:p>
            </p:txBody>
          </p:sp>
          <p:sp>
            <p:nvSpPr>
              <p:cNvPr id="27" name="TextBox 26"/>
              <p:cNvSpPr txBox="1"/>
              <p:nvPr/>
            </p:nvSpPr>
            <p:spPr>
              <a:xfrm rot="16200000">
                <a:off x="312239" y="4593988"/>
                <a:ext cx="223395" cy="222033"/>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0</a:t>
                </a:r>
                <a:endParaRPr lang="en-US" sz="1100" dirty="0">
                  <a:latin typeface="Arial" panose="020B0604020202020204" pitchFamily="34" charset="0"/>
                  <a:cs typeface="Arial" panose="020B0604020202020204" pitchFamily="34" charset="0"/>
                </a:endParaRPr>
              </a:p>
            </p:txBody>
          </p:sp>
        </p:grpSp>
      </p:grpSp>
      <p:sp>
        <p:nvSpPr>
          <p:cNvPr id="30" name="TextBox 29"/>
          <p:cNvSpPr txBox="1"/>
          <p:nvPr/>
        </p:nvSpPr>
        <p:spPr>
          <a:xfrm>
            <a:off x="-822960" y="0"/>
            <a:ext cx="732893" cy="268984"/>
          </a:xfrm>
          <a:prstGeom prst="rect">
            <a:avLst/>
          </a:prstGeom>
          <a:noFill/>
        </p:spPr>
        <p:txBody>
          <a:bodyPr wrap="none" rtlCol="0">
            <a:spAutoFit/>
          </a:bodyPr>
          <a:lstStyle/>
          <a:p>
            <a:r>
              <a:rPr lang="en-US" sz="1148" dirty="0"/>
              <a:t>Figure S1</a:t>
            </a:r>
          </a:p>
        </p:txBody>
      </p:sp>
      <p:grpSp>
        <p:nvGrpSpPr>
          <p:cNvPr id="2" name="Group 1"/>
          <p:cNvGrpSpPr/>
          <p:nvPr/>
        </p:nvGrpSpPr>
        <p:grpSpPr>
          <a:xfrm>
            <a:off x="164669" y="4080510"/>
            <a:ext cx="7535341" cy="2606039"/>
            <a:chOff x="145619" y="4785360"/>
            <a:chExt cx="7535341" cy="2606039"/>
          </a:xfrm>
        </p:grpSpPr>
        <p:pic>
          <p:nvPicPr>
            <p:cNvPr id="16386"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4902" t="11170" r="2612" b="14967"/>
            <a:stretch/>
          </p:blipFill>
          <p:spPr bwMode="auto">
            <a:xfrm>
              <a:off x="665480" y="4785360"/>
              <a:ext cx="7015480" cy="26060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2" name="Rectangle 31"/>
            <p:cNvSpPr/>
            <p:nvPr/>
          </p:nvSpPr>
          <p:spPr>
            <a:xfrm>
              <a:off x="789261" y="5024749"/>
              <a:ext cx="143913" cy="45719"/>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p:cNvSpPr/>
            <p:nvPr/>
          </p:nvSpPr>
          <p:spPr>
            <a:xfrm>
              <a:off x="789261" y="5162313"/>
              <a:ext cx="143913" cy="45719"/>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TextBox 39"/>
            <p:cNvSpPr txBox="1"/>
            <p:nvPr/>
          </p:nvSpPr>
          <p:spPr>
            <a:xfrm>
              <a:off x="877619" y="4912102"/>
              <a:ext cx="583814"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MHC I</a:t>
              </a:r>
              <a:endParaRPr lang="en-US" sz="1100" dirty="0">
                <a:latin typeface="Arial" panose="020B0604020202020204" pitchFamily="34" charset="0"/>
                <a:cs typeface="Arial" panose="020B0604020202020204" pitchFamily="34" charset="0"/>
              </a:endParaRPr>
            </a:p>
          </p:txBody>
        </p:sp>
        <p:sp>
          <p:nvSpPr>
            <p:cNvPr id="41" name="TextBox 40"/>
            <p:cNvSpPr txBox="1"/>
            <p:nvPr/>
          </p:nvSpPr>
          <p:spPr>
            <a:xfrm>
              <a:off x="877619" y="5049666"/>
              <a:ext cx="622286"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MHC II</a:t>
              </a:r>
              <a:endParaRPr lang="en-US" sz="1100" dirty="0">
                <a:latin typeface="Arial" panose="020B0604020202020204" pitchFamily="34" charset="0"/>
                <a:cs typeface="Arial" panose="020B0604020202020204" pitchFamily="34" charset="0"/>
              </a:endParaRPr>
            </a:p>
          </p:txBody>
        </p:sp>
        <p:sp>
          <p:nvSpPr>
            <p:cNvPr id="48" name="TextBox 47"/>
            <p:cNvSpPr txBox="1"/>
            <p:nvPr/>
          </p:nvSpPr>
          <p:spPr>
            <a:xfrm rot="16200000">
              <a:off x="-190964" y="6007641"/>
              <a:ext cx="891144" cy="217977"/>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ELISpot score</a:t>
              </a:r>
              <a:endParaRPr lang="en-US" sz="1100" dirty="0">
                <a:latin typeface="Arial" panose="020B0604020202020204" pitchFamily="34" charset="0"/>
                <a:cs typeface="Arial" panose="020B0604020202020204" pitchFamily="34" charset="0"/>
              </a:endParaRPr>
            </a:p>
          </p:txBody>
        </p:sp>
        <p:sp>
          <p:nvSpPr>
            <p:cNvPr id="49" name="TextBox 48"/>
            <p:cNvSpPr txBox="1"/>
            <p:nvPr/>
          </p:nvSpPr>
          <p:spPr>
            <a:xfrm rot="16200000">
              <a:off x="375140" y="6650927"/>
              <a:ext cx="275119" cy="217977"/>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100</a:t>
              </a:r>
              <a:endParaRPr lang="en-US" sz="1100" dirty="0">
                <a:latin typeface="Arial" panose="020B0604020202020204" pitchFamily="34" charset="0"/>
                <a:cs typeface="Arial" panose="020B0604020202020204" pitchFamily="34" charset="0"/>
              </a:endParaRPr>
            </a:p>
          </p:txBody>
        </p:sp>
        <p:sp>
          <p:nvSpPr>
            <p:cNvPr id="50" name="TextBox 49"/>
            <p:cNvSpPr txBox="1"/>
            <p:nvPr/>
          </p:nvSpPr>
          <p:spPr>
            <a:xfrm rot="16200000">
              <a:off x="375140" y="5921692"/>
              <a:ext cx="275119" cy="217977"/>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300</a:t>
              </a:r>
              <a:endParaRPr lang="en-US" sz="1100" dirty="0">
                <a:latin typeface="Arial" panose="020B0604020202020204" pitchFamily="34" charset="0"/>
                <a:cs typeface="Arial" panose="020B0604020202020204" pitchFamily="34" charset="0"/>
              </a:endParaRPr>
            </a:p>
          </p:txBody>
        </p:sp>
        <p:sp>
          <p:nvSpPr>
            <p:cNvPr id="51" name="TextBox 50"/>
            <p:cNvSpPr txBox="1"/>
            <p:nvPr/>
          </p:nvSpPr>
          <p:spPr>
            <a:xfrm rot="16200000">
              <a:off x="375140" y="5559695"/>
              <a:ext cx="275119" cy="217977"/>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400</a:t>
              </a:r>
              <a:endParaRPr lang="en-US" sz="1100" dirty="0">
                <a:latin typeface="Arial" panose="020B0604020202020204" pitchFamily="34" charset="0"/>
                <a:cs typeface="Arial" panose="020B0604020202020204" pitchFamily="34" charset="0"/>
              </a:endParaRPr>
            </a:p>
          </p:txBody>
        </p:sp>
        <p:sp>
          <p:nvSpPr>
            <p:cNvPr id="52" name="TextBox 51"/>
            <p:cNvSpPr txBox="1"/>
            <p:nvPr/>
          </p:nvSpPr>
          <p:spPr>
            <a:xfrm rot="16200000">
              <a:off x="375140" y="5174752"/>
              <a:ext cx="275119" cy="217977"/>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500</a:t>
              </a:r>
              <a:endParaRPr lang="en-US" sz="1100" dirty="0">
                <a:latin typeface="Arial" panose="020B0604020202020204" pitchFamily="34" charset="0"/>
                <a:cs typeface="Arial" panose="020B0604020202020204" pitchFamily="34" charset="0"/>
              </a:endParaRPr>
            </a:p>
          </p:txBody>
        </p:sp>
        <p:sp>
          <p:nvSpPr>
            <p:cNvPr id="53" name="TextBox 52"/>
            <p:cNvSpPr txBox="1"/>
            <p:nvPr/>
          </p:nvSpPr>
          <p:spPr>
            <a:xfrm rot="16200000">
              <a:off x="375140" y="6276037"/>
              <a:ext cx="275119" cy="217977"/>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200</a:t>
              </a:r>
              <a:endParaRPr lang="en-US" sz="1100" dirty="0">
                <a:latin typeface="Arial" panose="020B0604020202020204" pitchFamily="34" charset="0"/>
                <a:cs typeface="Arial" panose="020B0604020202020204" pitchFamily="34" charset="0"/>
              </a:endParaRPr>
            </a:p>
          </p:txBody>
        </p:sp>
        <p:sp>
          <p:nvSpPr>
            <p:cNvPr id="54" name="TextBox 53"/>
            <p:cNvSpPr txBox="1"/>
            <p:nvPr/>
          </p:nvSpPr>
          <p:spPr>
            <a:xfrm rot="16200000">
              <a:off x="403043" y="6994837"/>
              <a:ext cx="219314" cy="217977"/>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0</a:t>
              </a:r>
              <a:endParaRPr lang="en-US" sz="1100" dirty="0">
                <a:latin typeface="Arial" panose="020B0604020202020204" pitchFamily="34" charset="0"/>
                <a:cs typeface="Arial" panose="020B0604020202020204" pitchFamily="34" charset="0"/>
              </a:endParaRPr>
            </a:p>
          </p:txBody>
        </p:sp>
      </p:grpSp>
      <p:sp>
        <p:nvSpPr>
          <p:cNvPr id="55" name="TextBox 54"/>
          <p:cNvSpPr txBox="1"/>
          <p:nvPr/>
        </p:nvSpPr>
        <p:spPr>
          <a:xfrm>
            <a:off x="85119" y="517463"/>
            <a:ext cx="295274" cy="369460"/>
          </a:xfrm>
          <a:prstGeom prst="rect">
            <a:avLst/>
          </a:prstGeom>
          <a:noFill/>
        </p:spPr>
        <p:txBody>
          <a:bodyPr wrap="none" rtlCol="0">
            <a:spAutoFit/>
          </a:bodyPr>
          <a:lstStyle/>
          <a:p>
            <a:r>
              <a:rPr lang="en-US" sz="1801" dirty="0"/>
              <a:t>a</a:t>
            </a:r>
          </a:p>
        </p:txBody>
      </p:sp>
      <p:sp>
        <p:nvSpPr>
          <p:cNvPr id="56" name="TextBox 55"/>
          <p:cNvSpPr txBox="1"/>
          <p:nvPr/>
        </p:nvSpPr>
        <p:spPr>
          <a:xfrm>
            <a:off x="61075" y="3728734"/>
            <a:ext cx="306494" cy="369460"/>
          </a:xfrm>
          <a:prstGeom prst="rect">
            <a:avLst/>
          </a:prstGeom>
          <a:noFill/>
        </p:spPr>
        <p:txBody>
          <a:bodyPr wrap="none" rtlCol="0">
            <a:spAutoFit/>
          </a:bodyPr>
          <a:lstStyle/>
          <a:p>
            <a:r>
              <a:rPr lang="en-US" sz="1801" dirty="0"/>
              <a:t>b</a:t>
            </a:r>
          </a:p>
        </p:txBody>
      </p:sp>
      <p:sp>
        <p:nvSpPr>
          <p:cNvPr id="28" name="Rectangle 27"/>
          <p:cNvSpPr/>
          <p:nvPr/>
        </p:nvSpPr>
        <p:spPr>
          <a:xfrm>
            <a:off x="0" y="6892836"/>
            <a:ext cx="7772400" cy="523220"/>
          </a:xfrm>
          <a:prstGeom prst="rect">
            <a:avLst/>
          </a:prstGeom>
        </p:spPr>
        <p:txBody>
          <a:bodyPr wrap="square">
            <a:spAutoFit/>
          </a:bodyPr>
          <a:lstStyle/>
          <a:p>
            <a:r>
              <a:rPr lang="en-US" sz="1400" b="1" dirty="0"/>
              <a:t>Figure S1: </a:t>
            </a:r>
            <a:r>
              <a:rPr lang="en-US" sz="1400" dirty="0"/>
              <a:t>Waterfall plot of tumor-specific antigen ELISpot scores by a) tumor model and MHC class, and b) MHC class for all tumor models.</a:t>
            </a:r>
          </a:p>
        </p:txBody>
      </p:sp>
    </p:spTree>
    <p:extLst>
      <p:ext uri="{BB962C8B-B14F-4D97-AF65-F5344CB8AC3E}">
        <p14:creationId xmlns:p14="http://schemas.microsoft.com/office/powerpoint/2010/main" val="18550396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184785" y="160252"/>
            <a:ext cx="295274" cy="369332"/>
          </a:xfrm>
          <a:prstGeom prst="rect">
            <a:avLst/>
          </a:prstGeom>
          <a:noFill/>
        </p:spPr>
        <p:txBody>
          <a:bodyPr wrap="none" rtlCol="0">
            <a:spAutoFit/>
          </a:bodyPr>
          <a:lstStyle/>
          <a:p>
            <a:r>
              <a:rPr lang="en-US" dirty="0"/>
              <a:t>a</a:t>
            </a:r>
          </a:p>
        </p:txBody>
      </p:sp>
      <p:sp>
        <p:nvSpPr>
          <p:cNvPr id="9" name="TextBox 8"/>
          <p:cNvSpPr txBox="1"/>
          <p:nvPr/>
        </p:nvSpPr>
        <p:spPr>
          <a:xfrm>
            <a:off x="3738785" y="160252"/>
            <a:ext cx="306494" cy="369332"/>
          </a:xfrm>
          <a:prstGeom prst="rect">
            <a:avLst/>
          </a:prstGeom>
          <a:noFill/>
        </p:spPr>
        <p:txBody>
          <a:bodyPr wrap="none" rtlCol="0">
            <a:spAutoFit/>
          </a:bodyPr>
          <a:lstStyle/>
          <a:p>
            <a:r>
              <a:rPr lang="en-US" dirty="0"/>
              <a:t>b</a:t>
            </a:r>
          </a:p>
        </p:txBody>
      </p:sp>
      <p:graphicFrame>
        <p:nvGraphicFramePr>
          <p:cNvPr id="7" name="Object 6"/>
          <p:cNvGraphicFramePr>
            <a:graphicFrameLocks noChangeAspect="1"/>
          </p:cNvGraphicFramePr>
          <p:nvPr>
            <p:extLst>
              <p:ext uri="{D42A27DB-BD31-4B8C-83A1-F6EECF244321}">
                <p14:modId xmlns:p14="http://schemas.microsoft.com/office/powerpoint/2010/main" val="1959894073"/>
              </p:ext>
            </p:extLst>
          </p:nvPr>
        </p:nvGraphicFramePr>
        <p:xfrm>
          <a:off x="3997067" y="2642056"/>
          <a:ext cx="3383220" cy="1411784"/>
        </p:xfrm>
        <a:graphic>
          <a:graphicData uri="http://schemas.openxmlformats.org/presentationml/2006/ole">
            <mc:AlternateContent xmlns:mc="http://schemas.openxmlformats.org/markup-compatibility/2006">
              <mc:Choice xmlns:v="urn:schemas-microsoft-com:vml" Requires="v">
                <p:oleObj spid="_x0000_s3398" name="Prism 7" r:id="rId4" imgW="5306960" imgH="2213867" progId="Prism7.Document">
                  <p:embed/>
                </p:oleObj>
              </mc:Choice>
              <mc:Fallback>
                <p:oleObj name="Prism 7" r:id="rId4" imgW="5306960" imgH="2213867" progId="Prism7.Document">
                  <p:embed/>
                  <p:pic>
                    <p:nvPicPr>
                      <p:cNvPr id="7" name="Object 6"/>
                      <p:cNvPicPr/>
                      <p:nvPr/>
                    </p:nvPicPr>
                    <p:blipFill>
                      <a:blip r:embed="rId5"/>
                      <a:stretch>
                        <a:fillRect/>
                      </a:stretch>
                    </p:blipFill>
                    <p:spPr>
                      <a:xfrm>
                        <a:off x="3997067" y="2642056"/>
                        <a:ext cx="3383220" cy="1411784"/>
                      </a:xfrm>
                      <a:prstGeom prst="rect">
                        <a:avLst/>
                      </a:prstGeom>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307759243"/>
              </p:ext>
            </p:extLst>
          </p:nvPr>
        </p:nvGraphicFramePr>
        <p:xfrm>
          <a:off x="301665" y="2677477"/>
          <a:ext cx="3383221" cy="1411783"/>
        </p:xfrm>
        <a:graphic>
          <a:graphicData uri="http://schemas.openxmlformats.org/presentationml/2006/ole">
            <mc:AlternateContent xmlns:mc="http://schemas.openxmlformats.org/markup-compatibility/2006">
              <mc:Choice xmlns:v="urn:schemas-microsoft-com:vml" Requires="v">
                <p:oleObj spid="_x0000_s3399" name="Prism 7" r:id="rId6" imgW="5306960" imgH="2213867" progId="Prism7.Document">
                  <p:embed/>
                </p:oleObj>
              </mc:Choice>
              <mc:Fallback>
                <p:oleObj name="Prism 7" r:id="rId6" imgW="5306960" imgH="2213867" progId="Prism7.Document">
                  <p:embed/>
                  <p:pic>
                    <p:nvPicPr>
                      <p:cNvPr id="10" name="Object 9"/>
                      <p:cNvPicPr/>
                      <p:nvPr/>
                    </p:nvPicPr>
                    <p:blipFill>
                      <a:blip r:embed="rId7"/>
                      <a:stretch>
                        <a:fillRect/>
                      </a:stretch>
                    </p:blipFill>
                    <p:spPr>
                      <a:xfrm>
                        <a:off x="301665" y="2677477"/>
                        <a:ext cx="3383221" cy="1411783"/>
                      </a:xfrm>
                      <a:prstGeom prst="rect">
                        <a:avLst/>
                      </a:prstGeom>
                    </p:spPr>
                  </p:pic>
                </p:oleObj>
              </mc:Fallback>
            </mc:AlternateContent>
          </a:graphicData>
        </a:graphic>
      </p:graphicFrame>
      <p:sp>
        <p:nvSpPr>
          <p:cNvPr id="11" name="TextBox 10"/>
          <p:cNvSpPr txBox="1"/>
          <p:nvPr/>
        </p:nvSpPr>
        <p:spPr>
          <a:xfrm>
            <a:off x="180985" y="2412773"/>
            <a:ext cx="282450" cy="369332"/>
          </a:xfrm>
          <a:prstGeom prst="rect">
            <a:avLst/>
          </a:prstGeom>
          <a:noFill/>
        </p:spPr>
        <p:txBody>
          <a:bodyPr wrap="none" rtlCol="0">
            <a:spAutoFit/>
          </a:bodyPr>
          <a:lstStyle/>
          <a:p>
            <a:r>
              <a:rPr lang="en-US" dirty="0"/>
              <a:t>c</a:t>
            </a:r>
          </a:p>
        </p:txBody>
      </p:sp>
      <p:sp>
        <p:nvSpPr>
          <p:cNvPr id="12" name="TextBox 11"/>
          <p:cNvSpPr txBox="1"/>
          <p:nvPr/>
        </p:nvSpPr>
        <p:spPr>
          <a:xfrm>
            <a:off x="3734984" y="2412773"/>
            <a:ext cx="306494" cy="369332"/>
          </a:xfrm>
          <a:prstGeom prst="rect">
            <a:avLst/>
          </a:prstGeom>
          <a:noFill/>
        </p:spPr>
        <p:txBody>
          <a:bodyPr wrap="none" rtlCol="0">
            <a:spAutoFit/>
          </a:bodyPr>
          <a:lstStyle/>
          <a:p>
            <a:r>
              <a:rPr lang="en-US" dirty="0"/>
              <a:t>d</a:t>
            </a:r>
          </a:p>
        </p:txBody>
      </p:sp>
      <p:sp>
        <p:nvSpPr>
          <p:cNvPr id="21" name="TextBox 20"/>
          <p:cNvSpPr txBox="1"/>
          <p:nvPr/>
        </p:nvSpPr>
        <p:spPr>
          <a:xfrm>
            <a:off x="-5029200" y="1706880"/>
            <a:ext cx="732893" cy="268984"/>
          </a:xfrm>
          <a:prstGeom prst="rect">
            <a:avLst/>
          </a:prstGeom>
          <a:noFill/>
        </p:spPr>
        <p:txBody>
          <a:bodyPr wrap="none" rtlCol="0">
            <a:spAutoFit/>
          </a:bodyPr>
          <a:lstStyle/>
          <a:p>
            <a:r>
              <a:rPr lang="en-US" sz="1148" dirty="0"/>
              <a:t>Figure </a:t>
            </a:r>
            <a:r>
              <a:rPr lang="en-US" sz="1148" dirty="0" smtClean="0"/>
              <a:t>S7</a:t>
            </a:r>
            <a:endParaRPr lang="en-US" sz="1148" dirty="0"/>
          </a:p>
        </p:txBody>
      </p:sp>
      <p:graphicFrame>
        <p:nvGraphicFramePr>
          <p:cNvPr id="22" name="Object 21"/>
          <p:cNvGraphicFramePr>
            <a:graphicFrameLocks noChangeAspect="1"/>
          </p:cNvGraphicFramePr>
          <p:nvPr>
            <p:extLst>
              <p:ext uri="{D42A27DB-BD31-4B8C-83A1-F6EECF244321}">
                <p14:modId xmlns:p14="http://schemas.microsoft.com/office/powerpoint/2010/main" val="1144433354"/>
              </p:ext>
            </p:extLst>
          </p:nvPr>
        </p:nvGraphicFramePr>
        <p:xfrm>
          <a:off x="324803" y="442455"/>
          <a:ext cx="3371850" cy="1911350"/>
        </p:xfrm>
        <a:graphic>
          <a:graphicData uri="http://schemas.openxmlformats.org/presentationml/2006/ole">
            <mc:AlternateContent xmlns:mc="http://schemas.openxmlformats.org/markup-compatibility/2006">
              <mc:Choice xmlns:v="urn:schemas-microsoft-com:vml" Requires="v">
                <p:oleObj spid="_x0000_s3400" name="Prism 7" r:id="rId8" imgW="4715617" imgH="2671263" progId="Prism7.Document">
                  <p:embed/>
                </p:oleObj>
              </mc:Choice>
              <mc:Fallback>
                <p:oleObj name="Prism 7" r:id="rId8" imgW="4715617" imgH="2671263" progId="Prism7.Document">
                  <p:embed/>
                  <p:pic>
                    <p:nvPicPr>
                      <p:cNvPr id="2" name="Object 1"/>
                      <p:cNvPicPr/>
                      <p:nvPr/>
                    </p:nvPicPr>
                    <p:blipFill>
                      <a:blip r:embed="rId9"/>
                      <a:stretch>
                        <a:fillRect/>
                      </a:stretch>
                    </p:blipFill>
                    <p:spPr>
                      <a:xfrm>
                        <a:off x="324803" y="442455"/>
                        <a:ext cx="3371850" cy="1911350"/>
                      </a:xfrm>
                      <a:prstGeom prst="rect">
                        <a:avLst/>
                      </a:prstGeom>
                    </p:spPr>
                  </p:pic>
                </p:oleObj>
              </mc:Fallback>
            </mc:AlternateContent>
          </a:graphicData>
        </a:graphic>
      </p:graphicFrame>
      <p:sp>
        <p:nvSpPr>
          <p:cNvPr id="23" name="Rectangle 22"/>
          <p:cNvSpPr/>
          <p:nvPr/>
        </p:nvSpPr>
        <p:spPr>
          <a:xfrm>
            <a:off x="3006254" y="641111"/>
            <a:ext cx="633490" cy="504067"/>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3006255" y="1157248"/>
            <a:ext cx="633489" cy="353946"/>
          </a:xfrm>
          <a:prstGeom prst="rect">
            <a:avLst/>
          </a:prstGeom>
          <a:noFill/>
          <a:ln w="1270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p:nvSpPr>
        <p:spPr>
          <a:xfrm>
            <a:off x="3006254" y="1517531"/>
            <a:ext cx="633489" cy="151875"/>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29" name="Object 28">
            <a:extLst>
              <a:ext uri="{FF2B5EF4-FFF2-40B4-BE49-F238E27FC236}">
                <a16:creationId xmlns="" xmlns:a16="http://schemas.microsoft.com/office/drawing/2014/main" id="{48F17450-9E92-44F5-801A-BED7455E8D04}"/>
              </a:ext>
            </a:extLst>
          </p:cNvPr>
          <p:cNvGraphicFramePr>
            <a:graphicFrameLocks noChangeAspect="1"/>
          </p:cNvGraphicFramePr>
          <p:nvPr>
            <p:extLst>
              <p:ext uri="{D42A27DB-BD31-4B8C-83A1-F6EECF244321}">
                <p14:modId xmlns:p14="http://schemas.microsoft.com/office/powerpoint/2010/main" val="681435059"/>
              </p:ext>
            </p:extLst>
          </p:nvPr>
        </p:nvGraphicFramePr>
        <p:xfrm>
          <a:off x="3957003" y="282118"/>
          <a:ext cx="3617912" cy="2130425"/>
        </p:xfrm>
        <a:graphic>
          <a:graphicData uri="http://schemas.openxmlformats.org/presentationml/2006/ole">
            <mc:AlternateContent xmlns:mc="http://schemas.openxmlformats.org/markup-compatibility/2006">
              <mc:Choice xmlns:v="urn:schemas-microsoft-com:vml" Requires="v">
                <p:oleObj spid="_x0000_s3401" name="Prism 7" r:id="rId10" imgW="8520811" imgH="5022348" progId="Prism7.Document">
                  <p:embed/>
                </p:oleObj>
              </mc:Choice>
              <mc:Fallback>
                <p:oleObj name="Prism 7" r:id="rId10" imgW="8520811" imgH="5022348" progId="Prism7.Document">
                  <p:embed/>
                  <p:pic>
                    <p:nvPicPr>
                      <p:cNvPr id="3" name="Object 2"/>
                      <p:cNvPicPr/>
                      <p:nvPr/>
                    </p:nvPicPr>
                    <p:blipFill>
                      <a:blip r:embed="rId11"/>
                      <a:stretch>
                        <a:fillRect/>
                      </a:stretch>
                    </p:blipFill>
                    <p:spPr>
                      <a:xfrm>
                        <a:off x="3957003" y="282118"/>
                        <a:ext cx="3617912" cy="2130425"/>
                      </a:xfrm>
                      <a:prstGeom prst="rect">
                        <a:avLst/>
                      </a:prstGeom>
                    </p:spPr>
                  </p:pic>
                </p:oleObj>
              </mc:Fallback>
            </mc:AlternateContent>
          </a:graphicData>
        </a:graphic>
      </p:graphicFrame>
      <p:sp>
        <p:nvSpPr>
          <p:cNvPr id="30" name="Rectangle 29">
            <a:extLst>
              <a:ext uri="{FF2B5EF4-FFF2-40B4-BE49-F238E27FC236}">
                <a16:creationId xmlns="" xmlns:a16="http://schemas.microsoft.com/office/drawing/2014/main" id="{1B59DB19-287B-4E34-AC45-03AD871325CB}"/>
              </a:ext>
            </a:extLst>
          </p:cNvPr>
          <p:cNvSpPr/>
          <p:nvPr/>
        </p:nvSpPr>
        <p:spPr>
          <a:xfrm>
            <a:off x="4483298" y="371608"/>
            <a:ext cx="437120" cy="11910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8293" tIns="29146" rIns="58293" bIns="29146" numCol="1" spcCol="0" rtlCol="0" fromWordArt="0" anchor="ctr" anchorCtr="0" forceAA="0" compatLnSpc="1">
            <a:prstTxWarp prst="textNoShape">
              <a:avLst/>
            </a:prstTxWarp>
            <a:noAutofit/>
          </a:bodyPr>
          <a:lstStyle/>
          <a:p>
            <a:pPr algn="ctr"/>
            <a:endParaRPr lang="en-US" sz="1148"/>
          </a:p>
        </p:txBody>
      </p:sp>
      <p:sp>
        <p:nvSpPr>
          <p:cNvPr id="31" name="Rectangle 30">
            <a:extLst>
              <a:ext uri="{FF2B5EF4-FFF2-40B4-BE49-F238E27FC236}">
                <a16:creationId xmlns="" xmlns:a16="http://schemas.microsoft.com/office/drawing/2014/main" id="{7AAA7CC5-68F1-44A1-AA5B-B26CB0C21FFA}"/>
              </a:ext>
            </a:extLst>
          </p:cNvPr>
          <p:cNvSpPr/>
          <p:nvPr/>
        </p:nvSpPr>
        <p:spPr>
          <a:xfrm>
            <a:off x="5584010" y="369430"/>
            <a:ext cx="437120" cy="119107"/>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8293" tIns="29146" rIns="58293" bIns="29146" numCol="1" spcCol="0" rtlCol="0" fromWordArt="0" anchor="ctr" anchorCtr="0" forceAA="0" compatLnSpc="1">
            <a:prstTxWarp prst="textNoShape">
              <a:avLst/>
            </a:prstTxWarp>
            <a:noAutofit/>
          </a:bodyPr>
          <a:lstStyle/>
          <a:p>
            <a:pPr algn="ctr"/>
            <a:endParaRPr lang="en-US" sz="1148"/>
          </a:p>
        </p:txBody>
      </p:sp>
      <p:sp>
        <p:nvSpPr>
          <p:cNvPr id="32" name="Rectangle 31">
            <a:extLst>
              <a:ext uri="{FF2B5EF4-FFF2-40B4-BE49-F238E27FC236}">
                <a16:creationId xmlns="" xmlns:a16="http://schemas.microsoft.com/office/drawing/2014/main" id="{6CDB961E-3418-4610-A311-5840BBF3426A}"/>
              </a:ext>
            </a:extLst>
          </p:cNvPr>
          <p:cNvSpPr/>
          <p:nvPr/>
        </p:nvSpPr>
        <p:spPr>
          <a:xfrm>
            <a:off x="6672071" y="371145"/>
            <a:ext cx="437120" cy="119107"/>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8293" tIns="29146" rIns="58293" bIns="29146" numCol="1" spcCol="0" rtlCol="0" fromWordArt="0" anchor="ctr" anchorCtr="0" forceAA="0" compatLnSpc="1">
            <a:prstTxWarp prst="textNoShape">
              <a:avLst/>
            </a:prstTxWarp>
            <a:noAutofit/>
          </a:bodyPr>
          <a:lstStyle/>
          <a:p>
            <a:pPr algn="ctr"/>
            <a:endParaRPr lang="en-US" sz="1148"/>
          </a:p>
        </p:txBody>
      </p:sp>
      <p:sp>
        <p:nvSpPr>
          <p:cNvPr id="33" name="Rectangle 32">
            <a:extLst>
              <a:ext uri="{FF2B5EF4-FFF2-40B4-BE49-F238E27FC236}">
                <a16:creationId xmlns="" xmlns:a16="http://schemas.microsoft.com/office/drawing/2014/main" id="{1911CB94-F363-4141-8674-F96FF65CD57E}"/>
              </a:ext>
            </a:extLst>
          </p:cNvPr>
          <p:cNvSpPr/>
          <p:nvPr/>
        </p:nvSpPr>
        <p:spPr>
          <a:xfrm>
            <a:off x="4477226" y="1355074"/>
            <a:ext cx="437120" cy="119107"/>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8293" tIns="29146" rIns="58293" bIns="29146" numCol="1" spcCol="0" rtlCol="0" fromWordArt="0" anchor="ctr" anchorCtr="0" forceAA="0" compatLnSpc="1">
            <a:prstTxWarp prst="textNoShape">
              <a:avLst/>
            </a:prstTxWarp>
            <a:noAutofit/>
          </a:bodyPr>
          <a:lstStyle/>
          <a:p>
            <a:pPr algn="ctr"/>
            <a:endParaRPr lang="en-US" sz="1148"/>
          </a:p>
        </p:txBody>
      </p:sp>
      <p:sp>
        <p:nvSpPr>
          <p:cNvPr id="34" name="Rectangle 33">
            <a:extLst>
              <a:ext uri="{FF2B5EF4-FFF2-40B4-BE49-F238E27FC236}">
                <a16:creationId xmlns="" xmlns:a16="http://schemas.microsoft.com/office/drawing/2014/main" id="{64B9699D-64F1-40F3-BA68-3B44AF34D919}"/>
              </a:ext>
            </a:extLst>
          </p:cNvPr>
          <p:cNvSpPr/>
          <p:nvPr/>
        </p:nvSpPr>
        <p:spPr>
          <a:xfrm>
            <a:off x="5584010" y="1352896"/>
            <a:ext cx="437120" cy="119107"/>
          </a:xfrm>
          <a:prstGeom prst="rect">
            <a:avLst/>
          </a:prstGeom>
          <a:noFill/>
          <a:ln w="1270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8293" tIns="29146" rIns="58293" bIns="29146" numCol="1" spcCol="0" rtlCol="0" fromWordArt="0" anchor="ctr" anchorCtr="0" forceAA="0" compatLnSpc="1">
            <a:prstTxWarp prst="textNoShape">
              <a:avLst/>
            </a:prstTxWarp>
            <a:noAutofit/>
          </a:bodyPr>
          <a:lstStyle/>
          <a:p>
            <a:pPr algn="ctr"/>
            <a:endParaRPr lang="en-US" sz="1148"/>
          </a:p>
        </p:txBody>
      </p:sp>
      <p:sp>
        <p:nvSpPr>
          <p:cNvPr id="35" name="Rectangle 34">
            <a:extLst>
              <a:ext uri="{FF2B5EF4-FFF2-40B4-BE49-F238E27FC236}">
                <a16:creationId xmlns="" xmlns:a16="http://schemas.microsoft.com/office/drawing/2014/main" id="{C71F5A00-C11B-4CD8-AF94-78A4C59727EB}"/>
              </a:ext>
            </a:extLst>
          </p:cNvPr>
          <p:cNvSpPr/>
          <p:nvPr/>
        </p:nvSpPr>
        <p:spPr>
          <a:xfrm>
            <a:off x="6672071" y="1354611"/>
            <a:ext cx="437120" cy="119107"/>
          </a:xfrm>
          <a:prstGeom prst="rect">
            <a:avLst/>
          </a:prstGeom>
          <a:noFill/>
          <a:ln w="1270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8293" tIns="29146" rIns="58293" bIns="29146" numCol="1" spcCol="0" rtlCol="0" fromWordArt="0" anchor="ctr" anchorCtr="0" forceAA="0" compatLnSpc="1">
            <a:prstTxWarp prst="textNoShape">
              <a:avLst/>
            </a:prstTxWarp>
            <a:noAutofit/>
          </a:bodyPr>
          <a:lstStyle/>
          <a:p>
            <a:pPr algn="ctr"/>
            <a:endParaRPr lang="en-US" sz="1148"/>
          </a:p>
        </p:txBody>
      </p:sp>
      <p:sp>
        <p:nvSpPr>
          <p:cNvPr id="2" name="Rectangle 1"/>
          <p:cNvSpPr/>
          <p:nvPr/>
        </p:nvSpPr>
        <p:spPr>
          <a:xfrm>
            <a:off x="0" y="4320183"/>
            <a:ext cx="7772400" cy="1600438"/>
          </a:xfrm>
          <a:prstGeom prst="rect">
            <a:avLst/>
          </a:prstGeom>
        </p:spPr>
        <p:txBody>
          <a:bodyPr wrap="square">
            <a:spAutoFit/>
          </a:bodyPr>
          <a:lstStyle/>
          <a:p>
            <a:r>
              <a:rPr lang="en-US" sz="1400" b="1" dirty="0"/>
              <a:t>Figure </a:t>
            </a:r>
            <a:r>
              <a:rPr lang="en-US" sz="1400" b="1" dirty="0" smtClean="0"/>
              <a:t>S7</a:t>
            </a:r>
            <a:r>
              <a:rPr lang="en-US" sz="1400" dirty="0" smtClean="0"/>
              <a:t>: </a:t>
            </a:r>
            <a:r>
              <a:rPr lang="en-US" sz="1400" dirty="0"/>
              <a:t>BBN963 validation experimental results.  (A and B) Kaplan-Meier survival curves (a) and tumor growth curves (b) for BBN963-bearing animals treated with predicted high (red) or low (blue) immunogenicity antigens, or no-peptide control (black).   (c and d) Omnibus tumor growth curves for BBN963-bearing animals treated with predicted high (red) or low (blue) immunogenicity antigens, or no-peptide control (black).   (c) represents tumor area, with values &gt;200mm</a:t>
            </a:r>
            <a:r>
              <a:rPr lang="en-US" sz="1400" baseline="30000" dirty="0"/>
              <a:t>2 </a:t>
            </a:r>
            <a:r>
              <a:rPr lang="en-US" sz="1400" dirty="0"/>
              <a:t>dropped from each graph, while values in (d) maintain tumor areas at the last measured size when animals reach tumor burden of &gt;200mm</a:t>
            </a:r>
            <a:r>
              <a:rPr lang="en-US" sz="1400" baseline="30000" dirty="0"/>
              <a:t>2</a:t>
            </a:r>
            <a:r>
              <a:rPr lang="en-US" sz="1400" dirty="0"/>
              <a:t>.</a:t>
            </a:r>
          </a:p>
        </p:txBody>
      </p:sp>
    </p:spTree>
    <p:extLst>
      <p:ext uri="{BB962C8B-B14F-4D97-AF65-F5344CB8AC3E}">
        <p14:creationId xmlns:p14="http://schemas.microsoft.com/office/powerpoint/2010/main" val="12631939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 xmlns:a16="http://schemas.microsoft.com/office/drawing/2014/main" id="{C298324C-374E-48DB-8F52-75AA31D27CC6}"/>
              </a:ext>
            </a:extLst>
          </p:cNvPr>
          <p:cNvGrpSpPr/>
          <p:nvPr/>
        </p:nvGrpSpPr>
        <p:grpSpPr>
          <a:xfrm>
            <a:off x="1015946" y="378549"/>
            <a:ext cx="5740507" cy="4957747"/>
            <a:chOff x="1160890" y="2354117"/>
            <a:chExt cx="4988616" cy="4308382"/>
          </a:xfrm>
        </p:grpSpPr>
        <p:pic>
          <p:nvPicPr>
            <p:cNvPr id="3" name="Picture 2"/>
            <p:cNvPicPr>
              <a:picLocks noChangeAspect="1"/>
            </p:cNvPicPr>
            <p:nvPr/>
          </p:nvPicPr>
          <p:blipFill>
            <a:blip r:embed="rId3"/>
            <a:stretch>
              <a:fillRect/>
            </a:stretch>
          </p:blipFill>
          <p:spPr>
            <a:xfrm>
              <a:off x="1160890" y="2354117"/>
              <a:ext cx="4060158" cy="4308382"/>
            </a:xfrm>
            <a:prstGeom prst="rect">
              <a:avLst/>
            </a:prstGeom>
          </p:spPr>
        </p:pic>
        <p:grpSp>
          <p:nvGrpSpPr>
            <p:cNvPr id="4" name="Group 3"/>
            <p:cNvGrpSpPr/>
            <p:nvPr/>
          </p:nvGrpSpPr>
          <p:grpSpPr>
            <a:xfrm>
              <a:off x="5221047" y="2491899"/>
              <a:ext cx="928459" cy="3419585"/>
              <a:chOff x="8250048" y="548640"/>
              <a:chExt cx="1456408" cy="5364056"/>
            </a:xfrm>
          </p:grpSpPr>
          <p:pic>
            <p:nvPicPr>
              <p:cNvPr id="5" name="Picture 4"/>
              <p:cNvPicPr>
                <a:picLocks noChangeAspect="1"/>
              </p:cNvPicPr>
              <p:nvPr/>
            </p:nvPicPr>
            <p:blipFill rotWithShape="1">
              <a:blip r:embed="rId4">
                <a:extLst>
                  <a:ext uri="{28A0092B-C50C-407E-A947-70E740481C1C}">
                    <a14:useLocalDpi xmlns:a14="http://schemas.microsoft.com/office/drawing/2010/main" val="0"/>
                  </a:ext>
                </a:extLst>
              </a:blip>
              <a:srcRect l="87042" t="5100" r="7140" b="16252"/>
              <a:stretch/>
            </p:blipFill>
            <p:spPr>
              <a:xfrm>
                <a:off x="8250048" y="856210"/>
                <a:ext cx="470003" cy="4638503"/>
              </a:xfrm>
              <a:prstGeom prst="rect">
                <a:avLst/>
              </a:prstGeom>
            </p:spPr>
          </p:pic>
          <p:sp>
            <p:nvSpPr>
              <p:cNvPr id="6" name="TextBox 5"/>
              <p:cNvSpPr txBox="1"/>
              <p:nvPr/>
            </p:nvSpPr>
            <p:spPr>
              <a:xfrm>
                <a:off x="8250048" y="5336771"/>
                <a:ext cx="1401089" cy="575925"/>
              </a:xfrm>
              <a:prstGeom prst="rect">
                <a:avLst/>
              </a:prstGeom>
              <a:noFill/>
            </p:spPr>
            <p:txBody>
              <a:bodyPr wrap="none" rtlCol="0">
                <a:spAutoFit/>
              </a:bodyPr>
              <a:lstStyle/>
              <a:p>
                <a:r>
                  <a:rPr lang="en-US" sz="893" dirty="0">
                    <a:latin typeface="Arial" panose="020B0604020202020204" pitchFamily="34" charset="0"/>
                    <a:cs typeface="Arial" panose="020B0604020202020204" pitchFamily="34" charset="0"/>
                  </a:rPr>
                  <a:t>Radiance</a:t>
                </a:r>
              </a:p>
              <a:p>
                <a:r>
                  <a:rPr lang="en-US" sz="893" dirty="0">
                    <a:latin typeface="Arial" panose="020B0604020202020204" pitchFamily="34" charset="0"/>
                    <a:cs typeface="Arial" panose="020B0604020202020204" pitchFamily="34" charset="0"/>
                  </a:rPr>
                  <a:t>(p/sec/cm</a:t>
                </a:r>
                <a:r>
                  <a:rPr lang="en-US" sz="893" baseline="30000" dirty="0">
                    <a:latin typeface="Arial" panose="020B0604020202020204" pitchFamily="34" charset="0"/>
                    <a:cs typeface="Arial" panose="020B0604020202020204" pitchFamily="34" charset="0"/>
                  </a:rPr>
                  <a:t>2</a:t>
                </a:r>
                <a:r>
                  <a:rPr lang="en-US" sz="893" dirty="0">
                    <a:latin typeface="Arial" panose="020B0604020202020204" pitchFamily="34" charset="0"/>
                    <a:cs typeface="Arial" panose="020B0604020202020204" pitchFamily="34" charset="0"/>
                  </a:rPr>
                  <a:t>/</a:t>
                </a:r>
                <a:r>
                  <a:rPr lang="en-US" sz="893" dirty="0" err="1">
                    <a:latin typeface="Arial" panose="020B0604020202020204" pitchFamily="34" charset="0"/>
                    <a:cs typeface="Arial" panose="020B0604020202020204" pitchFamily="34" charset="0"/>
                  </a:rPr>
                  <a:t>sr</a:t>
                </a:r>
                <a:r>
                  <a:rPr lang="en-US" sz="893" dirty="0">
                    <a:latin typeface="Arial" panose="020B0604020202020204" pitchFamily="34" charset="0"/>
                    <a:cs typeface="Arial" panose="020B0604020202020204" pitchFamily="34" charset="0"/>
                  </a:rPr>
                  <a:t>)</a:t>
                </a:r>
                <a:endParaRPr lang="en-US" sz="893" baseline="30000" dirty="0">
                  <a:latin typeface="Arial" panose="020B0604020202020204" pitchFamily="34" charset="0"/>
                  <a:cs typeface="Arial" panose="020B0604020202020204" pitchFamily="34" charset="0"/>
                </a:endParaRPr>
              </a:p>
            </p:txBody>
          </p:sp>
          <p:sp>
            <p:nvSpPr>
              <p:cNvPr id="7" name="TextBox 6"/>
              <p:cNvSpPr txBox="1"/>
              <p:nvPr/>
            </p:nvSpPr>
            <p:spPr>
              <a:xfrm>
                <a:off x="8250048" y="548640"/>
                <a:ext cx="1456408" cy="360381"/>
              </a:xfrm>
              <a:prstGeom prst="rect">
                <a:avLst/>
              </a:prstGeom>
              <a:noFill/>
            </p:spPr>
            <p:txBody>
              <a:bodyPr wrap="none" rtlCol="0">
                <a:spAutoFit/>
              </a:bodyPr>
              <a:lstStyle/>
              <a:p>
                <a:r>
                  <a:rPr lang="en-US" sz="893" dirty="0">
                    <a:latin typeface="Arial" panose="020B0604020202020204" pitchFamily="34" charset="0"/>
                    <a:cs typeface="Arial" panose="020B0604020202020204" pitchFamily="34" charset="0"/>
                  </a:rPr>
                  <a:t>Luminescence</a:t>
                </a:r>
                <a:endParaRPr lang="en-US" sz="893" baseline="30000" dirty="0">
                  <a:latin typeface="Arial" panose="020B0604020202020204" pitchFamily="34" charset="0"/>
                  <a:cs typeface="Arial" panose="020B0604020202020204" pitchFamily="34" charset="0"/>
                </a:endParaRPr>
              </a:p>
            </p:txBody>
          </p:sp>
          <p:sp>
            <p:nvSpPr>
              <p:cNvPr id="8" name="TextBox 7"/>
              <p:cNvSpPr txBox="1"/>
              <p:nvPr/>
            </p:nvSpPr>
            <p:spPr>
              <a:xfrm>
                <a:off x="8751493" y="1432560"/>
                <a:ext cx="898186" cy="360381"/>
              </a:xfrm>
              <a:prstGeom prst="rect">
                <a:avLst/>
              </a:prstGeom>
              <a:noFill/>
            </p:spPr>
            <p:txBody>
              <a:bodyPr wrap="none" rtlCol="0">
                <a:spAutoFit/>
              </a:bodyPr>
              <a:lstStyle/>
              <a:p>
                <a:r>
                  <a:rPr lang="en-US" sz="893" dirty="0">
                    <a:latin typeface="Arial" panose="020B0604020202020204" pitchFamily="34" charset="0"/>
                    <a:cs typeface="Arial" panose="020B0604020202020204" pitchFamily="34" charset="0"/>
                  </a:rPr>
                  <a:t>2.0x10</a:t>
                </a:r>
                <a:r>
                  <a:rPr lang="en-US" sz="893" baseline="30000" dirty="0">
                    <a:latin typeface="Arial" panose="020B0604020202020204" pitchFamily="34" charset="0"/>
                    <a:cs typeface="Arial" panose="020B0604020202020204" pitchFamily="34" charset="0"/>
                  </a:rPr>
                  <a:t>8</a:t>
                </a:r>
              </a:p>
            </p:txBody>
          </p:sp>
          <p:sp>
            <p:nvSpPr>
              <p:cNvPr id="9" name="TextBox 8"/>
              <p:cNvSpPr txBox="1"/>
              <p:nvPr/>
            </p:nvSpPr>
            <p:spPr>
              <a:xfrm>
                <a:off x="8751493" y="2341418"/>
                <a:ext cx="898186" cy="360381"/>
              </a:xfrm>
              <a:prstGeom prst="rect">
                <a:avLst/>
              </a:prstGeom>
              <a:noFill/>
            </p:spPr>
            <p:txBody>
              <a:bodyPr wrap="none" rtlCol="0">
                <a:spAutoFit/>
              </a:bodyPr>
              <a:lstStyle/>
              <a:p>
                <a:r>
                  <a:rPr lang="en-US" sz="893" dirty="0">
                    <a:latin typeface="Arial" panose="020B0604020202020204" pitchFamily="34" charset="0"/>
                    <a:cs typeface="Arial" panose="020B0604020202020204" pitchFamily="34" charset="0"/>
                  </a:rPr>
                  <a:t>1.5x10</a:t>
                </a:r>
                <a:r>
                  <a:rPr lang="en-US" sz="893" baseline="30000" dirty="0">
                    <a:latin typeface="Arial" panose="020B0604020202020204" pitchFamily="34" charset="0"/>
                    <a:cs typeface="Arial" panose="020B0604020202020204" pitchFamily="34" charset="0"/>
                  </a:rPr>
                  <a:t>8</a:t>
                </a:r>
              </a:p>
            </p:txBody>
          </p:sp>
          <p:sp>
            <p:nvSpPr>
              <p:cNvPr id="10" name="TextBox 9"/>
              <p:cNvSpPr txBox="1"/>
              <p:nvPr/>
            </p:nvSpPr>
            <p:spPr>
              <a:xfrm>
                <a:off x="8751492" y="3250278"/>
                <a:ext cx="898186" cy="360381"/>
              </a:xfrm>
              <a:prstGeom prst="rect">
                <a:avLst/>
              </a:prstGeom>
              <a:noFill/>
            </p:spPr>
            <p:txBody>
              <a:bodyPr wrap="none" rtlCol="0">
                <a:spAutoFit/>
              </a:bodyPr>
              <a:lstStyle/>
              <a:p>
                <a:r>
                  <a:rPr lang="en-US" sz="893" dirty="0">
                    <a:latin typeface="Arial" panose="020B0604020202020204" pitchFamily="34" charset="0"/>
                    <a:cs typeface="Arial" panose="020B0604020202020204" pitchFamily="34" charset="0"/>
                  </a:rPr>
                  <a:t>1.0x10</a:t>
                </a:r>
                <a:r>
                  <a:rPr lang="en-US" sz="893" baseline="30000" dirty="0">
                    <a:latin typeface="Arial" panose="020B0604020202020204" pitchFamily="34" charset="0"/>
                    <a:cs typeface="Arial" panose="020B0604020202020204" pitchFamily="34" charset="0"/>
                  </a:rPr>
                  <a:t>8</a:t>
                </a:r>
              </a:p>
            </p:txBody>
          </p:sp>
          <p:sp>
            <p:nvSpPr>
              <p:cNvPr id="11" name="TextBox 10"/>
              <p:cNvSpPr txBox="1"/>
              <p:nvPr/>
            </p:nvSpPr>
            <p:spPr>
              <a:xfrm>
                <a:off x="8751492" y="4243246"/>
                <a:ext cx="898186" cy="360381"/>
              </a:xfrm>
              <a:prstGeom prst="rect">
                <a:avLst/>
              </a:prstGeom>
              <a:noFill/>
            </p:spPr>
            <p:txBody>
              <a:bodyPr wrap="none" rtlCol="0">
                <a:spAutoFit/>
              </a:bodyPr>
              <a:lstStyle/>
              <a:p>
                <a:r>
                  <a:rPr lang="en-US" sz="893" dirty="0">
                    <a:latin typeface="Arial" panose="020B0604020202020204" pitchFamily="34" charset="0"/>
                    <a:cs typeface="Arial" panose="020B0604020202020204" pitchFamily="34" charset="0"/>
                  </a:rPr>
                  <a:t>0.5x10</a:t>
                </a:r>
                <a:r>
                  <a:rPr lang="en-US" sz="893" baseline="30000" dirty="0">
                    <a:latin typeface="Arial" panose="020B0604020202020204" pitchFamily="34" charset="0"/>
                    <a:cs typeface="Arial" panose="020B0604020202020204" pitchFamily="34" charset="0"/>
                  </a:rPr>
                  <a:t>8</a:t>
                </a:r>
              </a:p>
            </p:txBody>
          </p:sp>
        </p:grpSp>
      </p:grpSp>
      <p:sp>
        <p:nvSpPr>
          <p:cNvPr id="13" name="TextBox 12"/>
          <p:cNvSpPr txBox="1"/>
          <p:nvPr/>
        </p:nvSpPr>
        <p:spPr>
          <a:xfrm>
            <a:off x="-3139440" y="1173480"/>
            <a:ext cx="732893" cy="268984"/>
          </a:xfrm>
          <a:prstGeom prst="rect">
            <a:avLst/>
          </a:prstGeom>
          <a:noFill/>
        </p:spPr>
        <p:txBody>
          <a:bodyPr wrap="none" rtlCol="0">
            <a:spAutoFit/>
          </a:bodyPr>
          <a:lstStyle/>
          <a:p>
            <a:r>
              <a:rPr lang="en-US" sz="1148" dirty="0"/>
              <a:t>Figure </a:t>
            </a:r>
            <a:r>
              <a:rPr lang="en-US" sz="1148" dirty="0" smtClean="0"/>
              <a:t>S8</a:t>
            </a:r>
            <a:endParaRPr lang="en-US" sz="1148" dirty="0"/>
          </a:p>
        </p:txBody>
      </p:sp>
      <p:sp>
        <p:nvSpPr>
          <p:cNvPr id="12" name="Rectangle 11"/>
          <p:cNvSpPr/>
          <p:nvPr/>
        </p:nvSpPr>
        <p:spPr>
          <a:xfrm>
            <a:off x="914400" y="5556796"/>
            <a:ext cx="7330440" cy="523220"/>
          </a:xfrm>
          <a:prstGeom prst="rect">
            <a:avLst/>
          </a:prstGeom>
        </p:spPr>
        <p:txBody>
          <a:bodyPr wrap="square">
            <a:spAutoFit/>
          </a:bodyPr>
          <a:lstStyle/>
          <a:p>
            <a:pPr lvl="0" defTabSz="914400">
              <a:defRPr/>
            </a:pPr>
            <a:r>
              <a:rPr lang="en-US" sz="1400" b="1" dirty="0"/>
              <a:t>Figure S8: </a:t>
            </a:r>
            <a:r>
              <a:rPr lang="en-US" sz="1400" dirty="0"/>
              <a:t>Luciferase imaging of luc-P815 tumor burden in DBA/2 recipients. </a:t>
            </a:r>
          </a:p>
          <a:p>
            <a:endParaRPr lang="en-US" sz="1400" dirty="0"/>
          </a:p>
        </p:txBody>
      </p:sp>
    </p:spTree>
    <p:extLst>
      <p:ext uri="{BB962C8B-B14F-4D97-AF65-F5344CB8AC3E}">
        <p14:creationId xmlns:p14="http://schemas.microsoft.com/office/powerpoint/2010/main" val="19142122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p:nvPr/>
        </p:nvSpPr>
        <p:spPr>
          <a:xfrm>
            <a:off x="-3977640" y="2362200"/>
            <a:ext cx="732893" cy="268984"/>
          </a:xfrm>
          <a:prstGeom prst="rect">
            <a:avLst/>
          </a:prstGeom>
          <a:noFill/>
        </p:spPr>
        <p:txBody>
          <a:bodyPr wrap="none" rtlCol="0">
            <a:spAutoFit/>
          </a:bodyPr>
          <a:lstStyle/>
          <a:p>
            <a:r>
              <a:rPr lang="en-US" sz="1148" dirty="0"/>
              <a:t>Figure </a:t>
            </a:r>
            <a:r>
              <a:rPr lang="en-US" sz="1148" dirty="0" smtClean="0"/>
              <a:t>S9</a:t>
            </a:r>
            <a:endParaRPr lang="en-US" sz="1148" dirty="0"/>
          </a:p>
        </p:txBody>
      </p:sp>
      <p:grpSp>
        <p:nvGrpSpPr>
          <p:cNvPr id="4" name="Group 3">
            <a:extLst>
              <a:ext uri="{FF2B5EF4-FFF2-40B4-BE49-F238E27FC236}">
                <a16:creationId xmlns="" xmlns:a16="http://schemas.microsoft.com/office/drawing/2014/main" id="{1B785F6F-B4AC-4CC4-9917-03D17579763E}"/>
              </a:ext>
            </a:extLst>
          </p:cNvPr>
          <p:cNvGrpSpPr/>
          <p:nvPr/>
        </p:nvGrpSpPr>
        <p:grpSpPr>
          <a:xfrm>
            <a:off x="267176" y="116125"/>
            <a:ext cx="7238047" cy="5632213"/>
            <a:chOff x="267176" y="2082085"/>
            <a:chExt cx="7238047" cy="5632213"/>
          </a:xfrm>
        </p:grpSpPr>
        <p:grpSp>
          <p:nvGrpSpPr>
            <p:cNvPr id="3" name="Group 2">
              <a:extLst>
                <a:ext uri="{FF2B5EF4-FFF2-40B4-BE49-F238E27FC236}">
                  <a16:creationId xmlns="" xmlns:a16="http://schemas.microsoft.com/office/drawing/2014/main" id="{7093C598-183F-4C88-A240-1E132B616BB1}"/>
                </a:ext>
              </a:extLst>
            </p:cNvPr>
            <p:cNvGrpSpPr/>
            <p:nvPr/>
          </p:nvGrpSpPr>
          <p:grpSpPr>
            <a:xfrm>
              <a:off x="1824318" y="5166744"/>
              <a:ext cx="478688" cy="337039"/>
              <a:chOff x="-736002" y="4252344"/>
              <a:chExt cx="478688" cy="337039"/>
            </a:xfrm>
          </p:grpSpPr>
          <p:cxnSp>
            <p:nvCxnSpPr>
              <p:cNvPr id="8" name="Straight Connector 7">
                <a:extLst>
                  <a:ext uri="{FF2B5EF4-FFF2-40B4-BE49-F238E27FC236}">
                    <a16:creationId xmlns="" xmlns:a16="http://schemas.microsoft.com/office/drawing/2014/main" id="{6AB5635B-0F7E-475B-8F42-0641EE8F1E02}"/>
                  </a:ext>
                </a:extLst>
              </p:cNvPr>
              <p:cNvCxnSpPr/>
              <p:nvPr/>
            </p:nvCxnSpPr>
            <p:spPr>
              <a:xfrm>
                <a:off x="-736002" y="4467242"/>
                <a:ext cx="478688" cy="0"/>
              </a:xfrm>
              <a:prstGeom prst="line">
                <a:avLst/>
              </a:prstGeom>
              <a:ln w="12700"/>
            </p:spPr>
            <p:style>
              <a:lnRef idx="1">
                <a:schemeClr val="dk1"/>
              </a:lnRef>
              <a:fillRef idx="0">
                <a:schemeClr val="dk1"/>
              </a:fillRef>
              <a:effectRef idx="0">
                <a:schemeClr val="dk1"/>
              </a:effectRef>
              <a:fontRef idx="minor">
                <a:schemeClr val="tx1"/>
              </a:fontRef>
            </p:style>
          </p:cxnSp>
          <p:sp>
            <p:nvSpPr>
              <p:cNvPr id="9" name="TextBox 8">
                <a:extLst>
                  <a:ext uri="{FF2B5EF4-FFF2-40B4-BE49-F238E27FC236}">
                    <a16:creationId xmlns="" xmlns:a16="http://schemas.microsoft.com/office/drawing/2014/main" id="{8F6D0503-1497-4233-9293-C51B5C4A3BDC}"/>
                  </a:ext>
                </a:extLst>
              </p:cNvPr>
              <p:cNvSpPr txBox="1"/>
              <p:nvPr/>
            </p:nvSpPr>
            <p:spPr>
              <a:xfrm>
                <a:off x="-644845" y="4252344"/>
                <a:ext cx="387531" cy="337039"/>
              </a:xfrm>
              <a:prstGeom prst="rect">
                <a:avLst/>
              </a:prstGeom>
              <a:noFill/>
            </p:spPr>
            <p:txBody>
              <a:bodyPr wrap="square" rtlCol="0">
                <a:spAutoFit/>
              </a:bodyPr>
              <a:lstStyle/>
              <a:p>
                <a:r>
                  <a:rPr lang="en-US" sz="1600" dirty="0"/>
                  <a:t>*</a:t>
                </a:r>
              </a:p>
            </p:txBody>
          </p:sp>
        </p:grpSp>
        <p:graphicFrame>
          <p:nvGraphicFramePr>
            <p:cNvPr id="10" name="Object 9">
              <a:extLst>
                <a:ext uri="{FF2B5EF4-FFF2-40B4-BE49-F238E27FC236}">
                  <a16:creationId xmlns="" xmlns:a16="http://schemas.microsoft.com/office/drawing/2014/main" id="{DC5F68B5-618A-4012-8FEB-A452A1DC7AF0}"/>
                </a:ext>
              </a:extLst>
            </p:cNvPr>
            <p:cNvGraphicFramePr>
              <a:graphicFrameLocks noChangeAspect="1"/>
            </p:cNvGraphicFramePr>
            <p:nvPr>
              <p:extLst>
                <p:ext uri="{D42A27DB-BD31-4B8C-83A1-F6EECF244321}">
                  <p14:modId xmlns:p14="http://schemas.microsoft.com/office/powerpoint/2010/main" val="726216538"/>
                </p:ext>
              </p:extLst>
            </p:nvPr>
          </p:nvGraphicFramePr>
          <p:xfrm>
            <a:off x="267176" y="2082085"/>
            <a:ext cx="7238047" cy="5632213"/>
          </p:xfrm>
          <a:graphic>
            <a:graphicData uri="http://schemas.openxmlformats.org/presentationml/2006/ole">
              <mc:AlternateContent xmlns:mc="http://schemas.openxmlformats.org/markup-compatibility/2006">
                <mc:Choice xmlns:v="urn:schemas-microsoft-com:vml" Requires="v">
                  <p:oleObj spid="_x0000_s15392" name="Prism 7" r:id="rId4" imgW="9432675" imgH="7341380" progId="Prism7.Document">
                    <p:embed/>
                  </p:oleObj>
                </mc:Choice>
                <mc:Fallback>
                  <p:oleObj name="Prism 7" r:id="rId4" imgW="9432675" imgH="7341380" progId="Prism7.Document">
                    <p:embed/>
                    <p:pic>
                      <p:nvPicPr>
                        <p:cNvPr id="15" name="Object 14">
                          <a:extLst>
                            <a:ext uri="{FF2B5EF4-FFF2-40B4-BE49-F238E27FC236}">
                              <a16:creationId xmlns="" xmlns:a16="http://schemas.microsoft.com/office/drawing/2014/main" id="{0AD2E536-DA37-411D-93BA-55255CA08A79}"/>
                            </a:ext>
                          </a:extLst>
                        </p:cNvPr>
                        <p:cNvPicPr/>
                        <p:nvPr/>
                      </p:nvPicPr>
                      <p:blipFill>
                        <a:blip r:embed="rId5"/>
                        <a:stretch>
                          <a:fillRect/>
                        </a:stretch>
                      </p:blipFill>
                      <p:spPr>
                        <a:xfrm>
                          <a:off x="267176" y="2082085"/>
                          <a:ext cx="7238047" cy="5632213"/>
                        </a:xfrm>
                        <a:prstGeom prst="rect">
                          <a:avLst/>
                        </a:prstGeom>
                      </p:spPr>
                    </p:pic>
                  </p:oleObj>
                </mc:Fallback>
              </mc:AlternateContent>
            </a:graphicData>
          </a:graphic>
        </p:graphicFrame>
      </p:grpSp>
      <p:sp>
        <p:nvSpPr>
          <p:cNvPr id="2" name="Rectangle 1"/>
          <p:cNvSpPr/>
          <p:nvPr/>
        </p:nvSpPr>
        <p:spPr>
          <a:xfrm>
            <a:off x="0" y="5495836"/>
            <a:ext cx="7772400" cy="523220"/>
          </a:xfrm>
          <a:prstGeom prst="rect">
            <a:avLst/>
          </a:prstGeom>
        </p:spPr>
        <p:txBody>
          <a:bodyPr wrap="square">
            <a:spAutoFit/>
          </a:bodyPr>
          <a:lstStyle/>
          <a:p>
            <a:pPr lvl="0" defTabSz="914400">
              <a:defRPr/>
            </a:pPr>
            <a:r>
              <a:rPr lang="en-US" sz="1400" b="1" dirty="0"/>
              <a:t>Figure </a:t>
            </a:r>
            <a:r>
              <a:rPr lang="en-US" sz="1400" b="1" dirty="0" smtClean="0"/>
              <a:t>S9:</a:t>
            </a:r>
            <a:r>
              <a:rPr lang="en-US" sz="1400" dirty="0" smtClean="0"/>
              <a:t> </a:t>
            </a:r>
            <a:r>
              <a:rPr lang="en-US" sz="1400" dirty="0"/>
              <a:t>Quantification for luciferase imaging of luc-P815 tumor burden in DBA/2 recipients.  Statistics performed with Mann-Whitney u-test (*: p &lt; 0.05).</a:t>
            </a:r>
          </a:p>
        </p:txBody>
      </p:sp>
    </p:spTree>
    <p:extLst>
      <p:ext uri="{BB962C8B-B14F-4D97-AF65-F5344CB8AC3E}">
        <p14:creationId xmlns:p14="http://schemas.microsoft.com/office/powerpoint/2010/main" val="39297718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ct 8"/>
          <p:cNvGraphicFramePr>
            <a:graphicFrameLocks noChangeAspect="1"/>
          </p:cNvGraphicFramePr>
          <p:nvPr>
            <p:extLst>
              <p:ext uri="{D42A27DB-BD31-4B8C-83A1-F6EECF244321}">
                <p14:modId xmlns:p14="http://schemas.microsoft.com/office/powerpoint/2010/main" val="1847661980"/>
              </p:ext>
            </p:extLst>
          </p:nvPr>
        </p:nvGraphicFramePr>
        <p:xfrm>
          <a:off x="441325" y="71120"/>
          <a:ext cx="6669088" cy="3092450"/>
        </p:xfrm>
        <a:graphic>
          <a:graphicData uri="http://schemas.openxmlformats.org/presentationml/2006/ole">
            <mc:AlternateContent xmlns:mc="http://schemas.openxmlformats.org/markup-compatibility/2006">
              <mc:Choice xmlns:v="urn:schemas-microsoft-com:vml" Requires="v">
                <p:oleObj spid="_x0000_s5270" name="Prism 7" r:id="rId4" imgW="5602991" imgH="2598151" progId="Prism7.Document">
                  <p:embed/>
                </p:oleObj>
              </mc:Choice>
              <mc:Fallback>
                <p:oleObj name="Prism 7" r:id="rId4" imgW="5602991" imgH="2598151" progId="Prism7.Document">
                  <p:embed/>
                  <p:pic>
                    <p:nvPicPr>
                      <p:cNvPr id="9" name="Object 8"/>
                      <p:cNvPicPr/>
                      <p:nvPr/>
                    </p:nvPicPr>
                    <p:blipFill>
                      <a:blip r:embed="rId5"/>
                      <a:stretch>
                        <a:fillRect/>
                      </a:stretch>
                    </p:blipFill>
                    <p:spPr>
                      <a:xfrm>
                        <a:off x="441325" y="71120"/>
                        <a:ext cx="6669088" cy="3092450"/>
                      </a:xfrm>
                      <a:prstGeom prst="rect">
                        <a:avLst/>
                      </a:prstGeom>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2685080577"/>
              </p:ext>
            </p:extLst>
          </p:nvPr>
        </p:nvGraphicFramePr>
        <p:xfrm>
          <a:off x="450850" y="3723958"/>
          <a:ext cx="6624638" cy="3136900"/>
        </p:xfrm>
        <a:graphic>
          <a:graphicData uri="http://schemas.openxmlformats.org/presentationml/2006/ole">
            <mc:AlternateContent xmlns:mc="http://schemas.openxmlformats.org/markup-compatibility/2006">
              <mc:Choice xmlns:v="urn:schemas-microsoft-com:vml" Requires="v">
                <p:oleObj spid="_x0000_s5271" name="Prism 7" r:id="rId6" imgW="5566258" imgH="2634527" progId="Prism7.Document">
                  <p:embed/>
                </p:oleObj>
              </mc:Choice>
              <mc:Fallback>
                <p:oleObj name="Prism 7" r:id="rId6" imgW="5566258" imgH="2634527" progId="Prism7.Document">
                  <p:embed/>
                  <p:pic>
                    <p:nvPicPr>
                      <p:cNvPr id="10" name="Object 9"/>
                      <p:cNvPicPr/>
                      <p:nvPr/>
                    </p:nvPicPr>
                    <p:blipFill>
                      <a:blip r:embed="rId7"/>
                      <a:stretch>
                        <a:fillRect/>
                      </a:stretch>
                    </p:blipFill>
                    <p:spPr>
                      <a:xfrm>
                        <a:off x="450850" y="3723958"/>
                        <a:ext cx="6624638" cy="3136900"/>
                      </a:xfrm>
                      <a:prstGeom prst="rect">
                        <a:avLst/>
                      </a:prstGeom>
                    </p:spPr>
                  </p:pic>
                </p:oleObj>
              </mc:Fallback>
            </mc:AlternateContent>
          </a:graphicData>
        </a:graphic>
      </p:graphicFrame>
      <p:sp>
        <p:nvSpPr>
          <p:cNvPr id="5" name="TextBox 4"/>
          <p:cNvSpPr txBox="1"/>
          <p:nvPr/>
        </p:nvSpPr>
        <p:spPr>
          <a:xfrm>
            <a:off x="-3261360" y="487680"/>
            <a:ext cx="808235" cy="268984"/>
          </a:xfrm>
          <a:prstGeom prst="rect">
            <a:avLst/>
          </a:prstGeom>
          <a:noFill/>
        </p:spPr>
        <p:txBody>
          <a:bodyPr wrap="none" rtlCol="0">
            <a:spAutoFit/>
          </a:bodyPr>
          <a:lstStyle/>
          <a:p>
            <a:r>
              <a:rPr lang="en-US" sz="1148" dirty="0"/>
              <a:t>Figure </a:t>
            </a:r>
            <a:r>
              <a:rPr lang="en-US" sz="1148" dirty="0" smtClean="0"/>
              <a:t>S10</a:t>
            </a:r>
            <a:endParaRPr lang="en-US" sz="1148" dirty="0"/>
          </a:p>
        </p:txBody>
      </p:sp>
      <p:sp>
        <p:nvSpPr>
          <p:cNvPr id="6" name="TextBox 5">
            <a:extLst>
              <a:ext uri="{FF2B5EF4-FFF2-40B4-BE49-F238E27FC236}">
                <a16:creationId xmlns="" xmlns:a16="http://schemas.microsoft.com/office/drawing/2014/main" id="{7AF71798-3746-483E-9E22-A4145E31B528}"/>
              </a:ext>
            </a:extLst>
          </p:cNvPr>
          <p:cNvSpPr txBox="1"/>
          <p:nvPr/>
        </p:nvSpPr>
        <p:spPr>
          <a:xfrm>
            <a:off x="514350" y="393382"/>
            <a:ext cx="295274" cy="369332"/>
          </a:xfrm>
          <a:prstGeom prst="rect">
            <a:avLst/>
          </a:prstGeom>
          <a:noFill/>
        </p:spPr>
        <p:txBody>
          <a:bodyPr wrap="none" rtlCol="0">
            <a:spAutoFit/>
          </a:bodyPr>
          <a:lstStyle/>
          <a:p>
            <a:r>
              <a:rPr lang="en-US" dirty="0"/>
              <a:t>a</a:t>
            </a:r>
          </a:p>
        </p:txBody>
      </p:sp>
      <p:sp>
        <p:nvSpPr>
          <p:cNvPr id="7" name="TextBox 6">
            <a:extLst>
              <a:ext uri="{FF2B5EF4-FFF2-40B4-BE49-F238E27FC236}">
                <a16:creationId xmlns="" xmlns:a16="http://schemas.microsoft.com/office/drawing/2014/main" id="{E24C5EFC-748E-4FC6-A027-6AFBDAC0D839}"/>
              </a:ext>
            </a:extLst>
          </p:cNvPr>
          <p:cNvSpPr txBox="1"/>
          <p:nvPr/>
        </p:nvSpPr>
        <p:spPr>
          <a:xfrm>
            <a:off x="514350" y="3983213"/>
            <a:ext cx="306494" cy="369332"/>
          </a:xfrm>
          <a:prstGeom prst="rect">
            <a:avLst/>
          </a:prstGeom>
          <a:noFill/>
        </p:spPr>
        <p:txBody>
          <a:bodyPr wrap="none" rtlCol="0">
            <a:spAutoFit/>
          </a:bodyPr>
          <a:lstStyle/>
          <a:p>
            <a:r>
              <a:rPr lang="en-US" dirty="0"/>
              <a:t>b</a:t>
            </a:r>
          </a:p>
        </p:txBody>
      </p:sp>
      <p:sp>
        <p:nvSpPr>
          <p:cNvPr id="2" name="Rectangle 1"/>
          <p:cNvSpPr/>
          <p:nvPr/>
        </p:nvSpPr>
        <p:spPr>
          <a:xfrm>
            <a:off x="7620" y="6882676"/>
            <a:ext cx="7764780" cy="523220"/>
          </a:xfrm>
          <a:prstGeom prst="rect">
            <a:avLst/>
          </a:prstGeom>
        </p:spPr>
        <p:txBody>
          <a:bodyPr wrap="square">
            <a:spAutoFit/>
          </a:bodyPr>
          <a:lstStyle/>
          <a:p>
            <a:r>
              <a:rPr lang="en-US" sz="1400" b="1" dirty="0"/>
              <a:t>Figure S10: </a:t>
            </a:r>
            <a:r>
              <a:rPr lang="en-US" sz="1400" dirty="0"/>
              <a:t>Percentage weight change (a) and graft-versus-host disease clinical score (b) for transplant study represented in Figure 3e.</a:t>
            </a:r>
          </a:p>
        </p:txBody>
      </p:sp>
    </p:spTree>
    <p:extLst>
      <p:ext uri="{BB962C8B-B14F-4D97-AF65-F5344CB8AC3E}">
        <p14:creationId xmlns:p14="http://schemas.microsoft.com/office/powerpoint/2010/main" val="6374222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srcRect l="9952" t="3101" r="5746" b="14860"/>
          <a:stretch/>
        </p:blipFill>
        <p:spPr>
          <a:xfrm>
            <a:off x="1757393" y="377328"/>
            <a:ext cx="3953828" cy="3215789"/>
          </a:xfrm>
          <a:prstGeom prst="rect">
            <a:avLst/>
          </a:prstGeom>
        </p:spPr>
      </p:pic>
      <p:sp>
        <p:nvSpPr>
          <p:cNvPr id="54" name="TextBox 53"/>
          <p:cNvSpPr txBox="1"/>
          <p:nvPr/>
        </p:nvSpPr>
        <p:spPr>
          <a:xfrm>
            <a:off x="3008504" y="3795401"/>
            <a:ext cx="1751438" cy="403814"/>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log2(Count + 1)</a:t>
            </a:r>
          </a:p>
        </p:txBody>
      </p:sp>
      <p:sp>
        <p:nvSpPr>
          <p:cNvPr id="55" name="TextBox 54"/>
          <p:cNvSpPr txBox="1"/>
          <p:nvPr/>
        </p:nvSpPr>
        <p:spPr>
          <a:xfrm rot="16200000">
            <a:off x="310930" y="1847928"/>
            <a:ext cx="2026524" cy="246221"/>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log2(Count &gt; 95</a:t>
            </a:r>
            <a:r>
              <a:rPr lang="en-US" sz="1000" baseline="30000" dirty="0">
                <a:latin typeface="Arial" panose="020B0604020202020204" pitchFamily="34" charset="0"/>
                <a:cs typeface="Arial" panose="020B0604020202020204" pitchFamily="34" charset="0"/>
              </a:rPr>
              <a:t>th</a:t>
            </a:r>
            <a:r>
              <a:rPr lang="en-US" sz="1000" dirty="0">
                <a:latin typeface="Arial" panose="020B0604020202020204" pitchFamily="34" charset="0"/>
                <a:cs typeface="Arial" panose="020B0604020202020204" pitchFamily="34" charset="0"/>
              </a:rPr>
              <a:t> percentile + 1)</a:t>
            </a:r>
          </a:p>
        </p:txBody>
      </p:sp>
      <p:grpSp>
        <p:nvGrpSpPr>
          <p:cNvPr id="62" name="Group 61"/>
          <p:cNvGrpSpPr/>
          <p:nvPr/>
        </p:nvGrpSpPr>
        <p:grpSpPr>
          <a:xfrm>
            <a:off x="1491580" y="258357"/>
            <a:ext cx="403817" cy="3276069"/>
            <a:chOff x="453306" y="270028"/>
            <a:chExt cx="337886" cy="3274500"/>
          </a:xfrm>
        </p:grpSpPr>
        <p:sp>
          <p:nvSpPr>
            <p:cNvPr id="56" name="TextBox 55"/>
            <p:cNvSpPr txBox="1"/>
            <p:nvPr/>
          </p:nvSpPr>
          <p:spPr>
            <a:xfrm rot="16200000">
              <a:off x="413080" y="3166418"/>
              <a:ext cx="418336" cy="337883"/>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0</a:t>
              </a:r>
            </a:p>
          </p:txBody>
        </p:sp>
        <p:sp>
          <p:nvSpPr>
            <p:cNvPr id="57" name="TextBox 56"/>
            <p:cNvSpPr txBox="1"/>
            <p:nvPr/>
          </p:nvSpPr>
          <p:spPr>
            <a:xfrm rot="16200000">
              <a:off x="413083" y="2612938"/>
              <a:ext cx="418336" cy="337883"/>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2</a:t>
              </a:r>
            </a:p>
          </p:txBody>
        </p:sp>
        <p:sp>
          <p:nvSpPr>
            <p:cNvPr id="58" name="TextBox 57"/>
            <p:cNvSpPr txBox="1"/>
            <p:nvPr/>
          </p:nvSpPr>
          <p:spPr>
            <a:xfrm rot="16200000">
              <a:off x="413082" y="2061540"/>
              <a:ext cx="418336" cy="337883"/>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4</a:t>
              </a:r>
            </a:p>
          </p:txBody>
        </p:sp>
        <p:sp>
          <p:nvSpPr>
            <p:cNvPr id="59" name="TextBox 58"/>
            <p:cNvSpPr txBox="1"/>
            <p:nvPr/>
          </p:nvSpPr>
          <p:spPr>
            <a:xfrm rot="16200000">
              <a:off x="413082" y="1510140"/>
              <a:ext cx="418336" cy="337883"/>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6</a:t>
              </a:r>
            </a:p>
          </p:txBody>
        </p:sp>
        <p:sp>
          <p:nvSpPr>
            <p:cNvPr id="60" name="TextBox 59"/>
            <p:cNvSpPr txBox="1"/>
            <p:nvPr/>
          </p:nvSpPr>
          <p:spPr>
            <a:xfrm rot="16200000">
              <a:off x="413082" y="958740"/>
              <a:ext cx="418336" cy="337883"/>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8</a:t>
              </a:r>
            </a:p>
          </p:txBody>
        </p:sp>
        <p:sp>
          <p:nvSpPr>
            <p:cNvPr id="61" name="TextBox 60"/>
            <p:cNvSpPr txBox="1"/>
            <p:nvPr/>
          </p:nvSpPr>
          <p:spPr>
            <a:xfrm rot="16200000">
              <a:off x="355270" y="368064"/>
              <a:ext cx="533956" cy="337883"/>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10</a:t>
              </a:r>
            </a:p>
          </p:txBody>
        </p:sp>
      </p:grpSp>
      <p:grpSp>
        <p:nvGrpSpPr>
          <p:cNvPr id="72" name="Group 71"/>
          <p:cNvGrpSpPr/>
          <p:nvPr/>
        </p:nvGrpSpPr>
        <p:grpSpPr>
          <a:xfrm>
            <a:off x="2084680" y="3571634"/>
            <a:ext cx="3614058" cy="403814"/>
            <a:chOff x="-1017541" y="2858164"/>
            <a:chExt cx="3295345" cy="337883"/>
          </a:xfrm>
        </p:grpSpPr>
        <p:sp>
          <p:nvSpPr>
            <p:cNvPr id="65" name="TextBox 64"/>
            <p:cNvSpPr txBox="1"/>
            <p:nvPr/>
          </p:nvSpPr>
          <p:spPr>
            <a:xfrm>
              <a:off x="-1017541" y="2858164"/>
              <a:ext cx="381626" cy="337883"/>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2</a:t>
              </a:r>
            </a:p>
          </p:txBody>
        </p:sp>
        <p:sp>
          <p:nvSpPr>
            <p:cNvPr id="66" name="TextBox 65"/>
            <p:cNvSpPr txBox="1"/>
            <p:nvPr/>
          </p:nvSpPr>
          <p:spPr>
            <a:xfrm>
              <a:off x="-539178" y="2858164"/>
              <a:ext cx="381626" cy="337883"/>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4</a:t>
              </a:r>
            </a:p>
          </p:txBody>
        </p:sp>
        <p:sp>
          <p:nvSpPr>
            <p:cNvPr id="67" name="TextBox 66"/>
            <p:cNvSpPr txBox="1"/>
            <p:nvPr/>
          </p:nvSpPr>
          <p:spPr>
            <a:xfrm>
              <a:off x="-60811" y="2858164"/>
              <a:ext cx="381626" cy="337883"/>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6</a:t>
              </a:r>
            </a:p>
          </p:txBody>
        </p:sp>
        <p:sp>
          <p:nvSpPr>
            <p:cNvPr id="68" name="TextBox 67"/>
            <p:cNvSpPr txBox="1"/>
            <p:nvPr/>
          </p:nvSpPr>
          <p:spPr>
            <a:xfrm>
              <a:off x="417556" y="2858164"/>
              <a:ext cx="381626" cy="337883"/>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8</a:t>
              </a:r>
            </a:p>
          </p:txBody>
        </p:sp>
        <p:sp>
          <p:nvSpPr>
            <p:cNvPr id="69" name="TextBox 68"/>
            <p:cNvSpPr txBox="1"/>
            <p:nvPr/>
          </p:nvSpPr>
          <p:spPr>
            <a:xfrm>
              <a:off x="823259" y="2858164"/>
              <a:ext cx="487101" cy="337883"/>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10</a:t>
              </a:r>
            </a:p>
          </p:txBody>
        </p:sp>
        <p:sp>
          <p:nvSpPr>
            <p:cNvPr id="70" name="TextBox 69"/>
            <p:cNvSpPr txBox="1"/>
            <p:nvPr/>
          </p:nvSpPr>
          <p:spPr>
            <a:xfrm>
              <a:off x="1284338" y="2858164"/>
              <a:ext cx="487101" cy="337883"/>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12</a:t>
              </a:r>
            </a:p>
          </p:txBody>
        </p:sp>
        <p:sp>
          <p:nvSpPr>
            <p:cNvPr id="71" name="TextBox 70"/>
            <p:cNvSpPr txBox="1"/>
            <p:nvPr/>
          </p:nvSpPr>
          <p:spPr>
            <a:xfrm>
              <a:off x="1790703" y="2858164"/>
              <a:ext cx="487101" cy="337883"/>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14</a:t>
              </a:r>
            </a:p>
          </p:txBody>
        </p:sp>
      </p:grpSp>
      <p:sp>
        <p:nvSpPr>
          <p:cNvPr id="86" name="TextBox 85"/>
          <p:cNvSpPr txBox="1"/>
          <p:nvPr/>
        </p:nvSpPr>
        <p:spPr>
          <a:xfrm>
            <a:off x="-5593080" y="624840"/>
            <a:ext cx="808235" cy="268984"/>
          </a:xfrm>
          <a:prstGeom prst="rect">
            <a:avLst/>
          </a:prstGeom>
          <a:noFill/>
        </p:spPr>
        <p:txBody>
          <a:bodyPr wrap="none" rtlCol="0">
            <a:spAutoFit/>
          </a:bodyPr>
          <a:lstStyle/>
          <a:p>
            <a:r>
              <a:rPr lang="en-US" sz="1148" dirty="0"/>
              <a:t>Figure </a:t>
            </a:r>
            <a:r>
              <a:rPr lang="en-US" sz="1148" dirty="0" smtClean="0"/>
              <a:t>S11</a:t>
            </a:r>
            <a:endParaRPr lang="en-US" sz="1148" dirty="0"/>
          </a:p>
        </p:txBody>
      </p:sp>
      <p:sp>
        <p:nvSpPr>
          <p:cNvPr id="3" name="Rectangle 2"/>
          <p:cNvSpPr/>
          <p:nvPr/>
        </p:nvSpPr>
        <p:spPr>
          <a:xfrm>
            <a:off x="0" y="4290536"/>
            <a:ext cx="7772400" cy="523220"/>
          </a:xfrm>
          <a:prstGeom prst="rect">
            <a:avLst/>
          </a:prstGeom>
        </p:spPr>
        <p:txBody>
          <a:bodyPr wrap="square">
            <a:spAutoFit/>
          </a:bodyPr>
          <a:lstStyle/>
          <a:p>
            <a:pPr lvl="0" defTabSz="914400">
              <a:defRPr/>
            </a:pPr>
            <a:r>
              <a:rPr lang="en-US" sz="1400" b="1" dirty="0"/>
              <a:t>Figure </a:t>
            </a:r>
            <a:r>
              <a:rPr lang="en-US" sz="1400" b="1" dirty="0" smtClean="0"/>
              <a:t>S11:</a:t>
            </a:r>
            <a:r>
              <a:rPr lang="en-US" sz="1400" dirty="0" smtClean="0"/>
              <a:t> </a:t>
            </a:r>
            <a:r>
              <a:rPr lang="en-US" sz="1400" dirty="0"/>
              <a:t>Total neoantigen burden (x-axis) versus number of highly immunogenic neoantigens (y-axis) in TCGA pan-cancer dataset, with cancer types split by color.</a:t>
            </a:r>
          </a:p>
        </p:txBody>
      </p:sp>
    </p:spTree>
    <p:extLst>
      <p:ext uri="{BB962C8B-B14F-4D97-AF65-F5344CB8AC3E}">
        <p14:creationId xmlns:p14="http://schemas.microsoft.com/office/powerpoint/2010/main" val="15851364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1082555" y="472162"/>
            <a:ext cx="4739971" cy="3978003"/>
          </a:xfrm>
          <a:prstGeom prst="rect">
            <a:avLst/>
          </a:prstGeom>
        </p:spPr>
      </p:pic>
      <p:grpSp>
        <p:nvGrpSpPr>
          <p:cNvPr id="10" name="Group 9"/>
          <p:cNvGrpSpPr/>
          <p:nvPr/>
        </p:nvGrpSpPr>
        <p:grpSpPr>
          <a:xfrm>
            <a:off x="5874904" y="646654"/>
            <a:ext cx="703573" cy="1292341"/>
            <a:chOff x="8424401" y="577327"/>
            <a:chExt cx="545810" cy="1002556"/>
          </a:xfrm>
        </p:grpSpPr>
        <p:pic>
          <p:nvPicPr>
            <p:cNvPr id="5" name="Picture 4"/>
            <p:cNvPicPr>
              <a:picLocks noChangeAspect="1"/>
            </p:cNvPicPr>
            <p:nvPr/>
          </p:nvPicPr>
          <p:blipFill>
            <a:blip r:embed="rId4"/>
            <a:stretch>
              <a:fillRect/>
            </a:stretch>
          </p:blipFill>
          <p:spPr>
            <a:xfrm rot="5400000">
              <a:off x="8332708" y="1042013"/>
              <a:ext cx="753446" cy="122247"/>
            </a:xfrm>
            <a:prstGeom prst="rect">
              <a:avLst/>
            </a:prstGeom>
          </p:spPr>
        </p:pic>
        <p:sp>
          <p:nvSpPr>
            <p:cNvPr id="6" name="TextBox 5"/>
            <p:cNvSpPr txBox="1"/>
            <p:nvPr/>
          </p:nvSpPr>
          <p:spPr>
            <a:xfrm>
              <a:off x="8719200" y="1302694"/>
              <a:ext cx="209168" cy="214887"/>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0</a:t>
              </a:r>
            </a:p>
          </p:txBody>
        </p:sp>
        <p:sp>
          <p:nvSpPr>
            <p:cNvPr id="7" name="TextBox 6"/>
            <p:cNvSpPr txBox="1"/>
            <p:nvPr/>
          </p:nvSpPr>
          <p:spPr>
            <a:xfrm>
              <a:off x="8719200" y="972924"/>
              <a:ext cx="209168" cy="214887"/>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5</a:t>
              </a:r>
            </a:p>
          </p:txBody>
        </p:sp>
        <p:sp>
          <p:nvSpPr>
            <p:cNvPr id="8" name="TextBox 7"/>
            <p:cNvSpPr txBox="1"/>
            <p:nvPr/>
          </p:nvSpPr>
          <p:spPr>
            <a:xfrm>
              <a:off x="8695136" y="643157"/>
              <a:ext cx="275075" cy="214887"/>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10</a:t>
              </a:r>
            </a:p>
          </p:txBody>
        </p:sp>
        <p:sp>
          <p:nvSpPr>
            <p:cNvPr id="9" name="TextBox 8"/>
            <p:cNvSpPr txBox="1"/>
            <p:nvPr/>
          </p:nvSpPr>
          <p:spPr>
            <a:xfrm rot="16200000">
              <a:off x="8030567" y="971161"/>
              <a:ext cx="1002556" cy="214887"/>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Log</a:t>
              </a:r>
              <a:r>
                <a:rPr lang="en-US" sz="1200" baseline="-25000" dirty="0">
                  <a:latin typeface="Arial" panose="020B0604020202020204" pitchFamily="34" charset="0"/>
                  <a:cs typeface="Arial" panose="020B0604020202020204" pitchFamily="34" charset="0"/>
                </a:rPr>
                <a:t>2</a:t>
              </a:r>
              <a:r>
                <a:rPr lang="en-US" sz="1200" dirty="0">
                  <a:latin typeface="Arial" panose="020B0604020202020204" pitchFamily="34" charset="0"/>
                  <a:cs typeface="Arial" panose="020B0604020202020204" pitchFamily="34" charset="0"/>
                </a:rPr>
                <a:t>(MSI count)</a:t>
              </a:r>
            </a:p>
          </p:txBody>
        </p:sp>
      </p:grpSp>
      <p:sp>
        <p:nvSpPr>
          <p:cNvPr id="11" name="TextBox 10"/>
          <p:cNvSpPr txBox="1"/>
          <p:nvPr/>
        </p:nvSpPr>
        <p:spPr>
          <a:xfrm>
            <a:off x="-3398520" y="1295400"/>
            <a:ext cx="808235" cy="268984"/>
          </a:xfrm>
          <a:prstGeom prst="rect">
            <a:avLst/>
          </a:prstGeom>
          <a:noFill/>
        </p:spPr>
        <p:txBody>
          <a:bodyPr wrap="none" rtlCol="0">
            <a:spAutoFit/>
          </a:bodyPr>
          <a:lstStyle/>
          <a:p>
            <a:r>
              <a:rPr lang="en-US" sz="1148" dirty="0"/>
              <a:t>Figure </a:t>
            </a:r>
            <a:r>
              <a:rPr lang="en-US" sz="1148" dirty="0" smtClean="0"/>
              <a:t>S12</a:t>
            </a:r>
            <a:endParaRPr lang="en-US" sz="1148" dirty="0"/>
          </a:p>
        </p:txBody>
      </p:sp>
      <p:sp>
        <p:nvSpPr>
          <p:cNvPr id="2" name="Rectangle 1"/>
          <p:cNvSpPr/>
          <p:nvPr/>
        </p:nvSpPr>
        <p:spPr>
          <a:xfrm>
            <a:off x="0" y="4641056"/>
            <a:ext cx="7772400" cy="523220"/>
          </a:xfrm>
          <a:prstGeom prst="rect">
            <a:avLst/>
          </a:prstGeom>
        </p:spPr>
        <p:txBody>
          <a:bodyPr wrap="square">
            <a:spAutoFit/>
          </a:bodyPr>
          <a:lstStyle/>
          <a:p>
            <a:r>
              <a:rPr lang="en-US" sz="1400" b="1" dirty="0"/>
              <a:t>Figure </a:t>
            </a:r>
            <a:r>
              <a:rPr lang="en-US" sz="1400" b="1" dirty="0" smtClean="0"/>
              <a:t>S12:</a:t>
            </a:r>
            <a:r>
              <a:rPr lang="en-US" sz="1400" dirty="0" smtClean="0"/>
              <a:t> </a:t>
            </a:r>
            <a:r>
              <a:rPr lang="en-US" sz="1400" dirty="0"/>
              <a:t>Number of highly immunogenic neoantigens (x-axis) versus cytotoxicity gene signature (y-axis) in TCGA COAD dataset.  Colors represent MSI status.</a:t>
            </a:r>
          </a:p>
        </p:txBody>
      </p:sp>
    </p:spTree>
    <p:extLst>
      <p:ext uri="{BB962C8B-B14F-4D97-AF65-F5344CB8AC3E}">
        <p14:creationId xmlns:p14="http://schemas.microsoft.com/office/powerpoint/2010/main" val="33846605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23"/>
          <p:cNvSpPr txBox="1"/>
          <p:nvPr/>
        </p:nvSpPr>
        <p:spPr>
          <a:xfrm>
            <a:off x="-2316480" y="655320"/>
            <a:ext cx="808235" cy="268984"/>
          </a:xfrm>
          <a:prstGeom prst="rect">
            <a:avLst/>
          </a:prstGeom>
          <a:noFill/>
        </p:spPr>
        <p:txBody>
          <a:bodyPr wrap="none" rtlCol="0">
            <a:spAutoFit/>
          </a:bodyPr>
          <a:lstStyle/>
          <a:p>
            <a:r>
              <a:rPr lang="en-US" sz="1148" dirty="0"/>
              <a:t>Figure </a:t>
            </a:r>
            <a:r>
              <a:rPr lang="en-US" sz="1148" dirty="0" smtClean="0"/>
              <a:t>S13</a:t>
            </a:r>
            <a:endParaRPr lang="en-US" sz="1148" dirty="0"/>
          </a:p>
        </p:txBody>
      </p:sp>
      <p:grpSp>
        <p:nvGrpSpPr>
          <p:cNvPr id="4" name="Group 3">
            <a:extLst>
              <a:ext uri="{FF2B5EF4-FFF2-40B4-BE49-F238E27FC236}">
                <a16:creationId xmlns="" xmlns:a16="http://schemas.microsoft.com/office/drawing/2014/main" id="{8585B1E3-3687-4EE2-B07C-E03B1427E7A7}"/>
              </a:ext>
            </a:extLst>
          </p:cNvPr>
          <p:cNvGrpSpPr/>
          <p:nvPr/>
        </p:nvGrpSpPr>
        <p:grpSpPr>
          <a:xfrm>
            <a:off x="1953588" y="410984"/>
            <a:ext cx="3427097" cy="3645859"/>
            <a:chOff x="1360614" y="837704"/>
            <a:chExt cx="3427097" cy="3645859"/>
          </a:xfrm>
        </p:grpSpPr>
        <p:grpSp>
          <p:nvGrpSpPr>
            <p:cNvPr id="2" name="Group 1"/>
            <p:cNvGrpSpPr/>
            <p:nvPr/>
          </p:nvGrpSpPr>
          <p:grpSpPr>
            <a:xfrm>
              <a:off x="1491416" y="837704"/>
              <a:ext cx="3296295" cy="3399667"/>
              <a:chOff x="3812620" y="417195"/>
              <a:chExt cx="1790836" cy="1846997"/>
            </a:xfrm>
          </p:grpSpPr>
          <p:pic>
            <p:nvPicPr>
              <p:cNvPr id="8" name="Picture 7"/>
              <p:cNvPicPr>
                <a:picLocks noChangeAspect="1"/>
              </p:cNvPicPr>
              <p:nvPr/>
            </p:nvPicPr>
            <p:blipFill rotWithShape="1">
              <a:blip r:embed="rId3"/>
              <a:srcRect b="7917"/>
              <a:stretch/>
            </p:blipFill>
            <p:spPr>
              <a:xfrm>
                <a:off x="3812620" y="417195"/>
                <a:ext cx="1770830" cy="1736646"/>
              </a:xfrm>
              <a:prstGeom prst="rect">
                <a:avLst/>
              </a:prstGeom>
            </p:spPr>
          </p:pic>
          <p:sp>
            <p:nvSpPr>
              <p:cNvPr id="19" name="TextBox 18"/>
              <p:cNvSpPr txBox="1"/>
              <p:nvPr/>
            </p:nvSpPr>
            <p:spPr>
              <a:xfrm>
                <a:off x="4024843" y="2113702"/>
                <a:ext cx="425170" cy="150490"/>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Het. loss</a:t>
                </a:r>
              </a:p>
            </p:txBody>
          </p:sp>
          <p:sp>
            <p:nvSpPr>
              <p:cNvPr id="20" name="TextBox 19"/>
              <p:cNvSpPr txBox="1"/>
              <p:nvPr/>
            </p:nvSpPr>
            <p:spPr>
              <a:xfrm>
                <a:off x="4417748" y="2113702"/>
                <a:ext cx="353756" cy="150490"/>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Diploid</a:t>
                </a:r>
              </a:p>
            </p:txBody>
          </p:sp>
          <p:sp>
            <p:nvSpPr>
              <p:cNvPr id="21" name="TextBox 20"/>
              <p:cNvSpPr txBox="1"/>
              <p:nvPr/>
            </p:nvSpPr>
            <p:spPr>
              <a:xfrm>
                <a:off x="5146934" y="2113702"/>
                <a:ext cx="456522" cy="150490"/>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High amp</a:t>
                </a:r>
              </a:p>
            </p:txBody>
          </p:sp>
          <p:sp>
            <p:nvSpPr>
              <p:cNvPr id="22" name="TextBox 21"/>
              <p:cNvSpPr txBox="1"/>
              <p:nvPr/>
            </p:nvSpPr>
            <p:spPr>
              <a:xfrm>
                <a:off x="4813869" y="2113702"/>
                <a:ext cx="276247" cy="150490"/>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Gain</a:t>
                </a:r>
              </a:p>
            </p:txBody>
          </p:sp>
        </p:grpSp>
        <p:sp>
          <p:nvSpPr>
            <p:cNvPr id="3" name="TextBox 2">
              <a:extLst>
                <a:ext uri="{FF2B5EF4-FFF2-40B4-BE49-F238E27FC236}">
                  <a16:creationId xmlns="" xmlns:a16="http://schemas.microsoft.com/office/drawing/2014/main" id="{9C764EAB-8E12-4D69-A2B0-71C8D35279B9}"/>
                </a:ext>
              </a:extLst>
            </p:cNvPr>
            <p:cNvSpPr txBox="1"/>
            <p:nvPr/>
          </p:nvSpPr>
          <p:spPr>
            <a:xfrm rot="16200000">
              <a:off x="551898" y="2305174"/>
              <a:ext cx="1879041" cy="261610"/>
            </a:xfrm>
            <a:prstGeom prst="rect">
              <a:avLst/>
            </a:prstGeom>
            <a:solidFill>
              <a:schemeClr val="bg1"/>
            </a:solidFill>
          </p:spPr>
          <p:txBody>
            <a:bodyPr wrap="none" rtlCol="0">
              <a:spAutoFit/>
            </a:bodyPr>
            <a:lstStyle/>
            <a:p>
              <a:r>
                <a:rPr lang="en-US" sz="1100" dirty="0">
                  <a:latin typeface="Arial" panose="020B0604020202020204" pitchFamily="34" charset="0"/>
                  <a:cs typeface="Arial" panose="020B0604020202020204" pitchFamily="34" charset="0"/>
                </a:rPr>
                <a:t>Significant gene signatures</a:t>
              </a:r>
            </a:p>
          </p:txBody>
        </p:sp>
        <p:sp>
          <p:nvSpPr>
            <p:cNvPr id="23" name="TextBox 22">
              <a:extLst>
                <a:ext uri="{FF2B5EF4-FFF2-40B4-BE49-F238E27FC236}">
                  <a16:creationId xmlns="" xmlns:a16="http://schemas.microsoft.com/office/drawing/2014/main" id="{063F2568-AC7B-47AC-A625-5FD743671E66}"/>
                </a:ext>
              </a:extLst>
            </p:cNvPr>
            <p:cNvSpPr txBox="1"/>
            <p:nvPr/>
          </p:nvSpPr>
          <p:spPr>
            <a:xfrm>
              <a:off x="2712003" y="4221953"/>
              <a:ext cx="1351652" cy="261610"/>
            </a:xfrm>
            <a:prstGeom prst="rect">
              <a:avLst/>
            </a:prstGeom>
            <a:solidFill>
              <a:schemeClr val="bg1"/>
            </a:solidFill>
          </p:spPr>
          <p:txBody>
            <a:bodyPr wrap="none" rtlCol="0">
              <a:spAutoFit/>
            </a:bodyPr>
            <a:lstStyle/>
            <a:p>
              <a:r>
                <a:rPr lang="en-US" sz="1100" dirty="0">
                  <a:latin typeface="Arial" panose="020B0604020202020204" pitchFamily="34" charset="0"/>
                  <a:cs typeface="Arial" panose="020B0604020202020204" pitchFamily="34" charset="0"/>
                </a:rPr>
                <a:t>MYC copy number</a:t>
              </a:r>
            </a:p>
          </p:txBody>
        </p:sp>
      </p:grpSp>
      <p:sp>
        <p:nvSpPr>
          <p:cNvPr id="5" name="Rectangle 4"/>
          <p:cNvSpPr/>
          <p:nvPr/>
        </p:nvSpPr>
        <p:spPr>
          <a:xfrm>
            <a:off x="0" y="4334917"/>
            <a:ext cx="7772400" cy="523220"/>
          </a:xfrm>
          <a:prstGeom prst="rect">
            <a:avLst/>
          </a:prstGeom>
        </p:spPr>
        <p:txBody>
          <a:bodyPr wrap="square">
            <a:spAutoFit/>
          </a:bodyPr>
          <a:lstStyle/>
          <a:p>
            <a:r>
              <a:rPr lang="en-US" sz="1400" b="1" dirty="0"/>
              <a:t>Figure </a:t>
            </a:r>
            <a:r>
              <a:rPr lang="en-US" sz="1400" b="1" dirty="0" smtClean="0"/>
              <a:t>S13:</a:t>
            </a:r>
            <a:r>
              <a:rPr lang="en-US" sz="1400" dirty="0" smtClean="0"/>
              <a:t> </a:t>
            </a:r>
            <a:r>
              <a:rPr lang="en-US" sz="1400" dirty="0"/>
              <a:t>Mean expression of immune gene signatures negatively correlated with number of highly immunogenic neoantigens (Figure 4b) in TCGA LUAD, split by MYC copy number. </a:t>
            </a:r>
          </a:p>
        </p:txBody>
      </p:sp>
    </p:spTree>
    <p:extLst>
      <p:ext uri="{BB962C8B-B14F-4D97-AF65-F5344CB8AC3E}">
        <p14:creationId xmlns:p14="http://schemas.microsoft.com/office/powerpoint/2010/main" val="2745626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p:cNvPicPr>
            <a:picLocks noChangeAspect="1"/>
          </p:cNvPicPr>
          <p:nvPr/>
        </p:nvPicPr>
        <p:blipFill rotWithShape="1">
          <a:blip r:embed="rId3">
            <a:extLst>
              <a:ext uri="{28A0092B-C50C-407E-A947-70E740481C1C}">
                <a14:useLocalDpi xmlns:a14="http://schemas.microsoft.com/office/drawing/2010/main" val="0"/>
              </a:ext>
            </a:extLst>
          </a:blip>
          <a:srcRect t="4752" b="3579"/>
          <a:stretch/>
        </p:blipFill>
        <p:spPr>
          <a:xfrm>
            <a:off x="528755" y="2846386"/>
            <a:ext cx="3411262" cy="1597776"/>
          </a:xfrm>
          <a:prstGeom prst="rect">
            <a:avLst/>
          </a:prstGeom>
        </p:spPr>
      </p:pic>
      <p:graphicFrame>
        <p:nvGraphicFramePr>
          <p:cNvPr id="38" name="Content Placeholder 3">
            <a:extLst>
              <a:ext uri="{FF2B5EF4-FFF2-40B4-BE49-F238E27FC236}">
                <a16:creationId xmlns="" xmlns:a16="http://schemas.microsoft.com/office/drawing/2014/main" id="{AC035E1D-1593-459D-BD94-FE1761571C39}"/>
              </a:ext>
            </a:extLst>
          </p:cNvPr>
          <p:cNvGraphicFramePr>
            <a:graphicFrameLocks noGrp="1"/>
          </p:cNvGraphicFramePr>
          <p:nvPr>
            <p:ph idx="1"/>
            <p:extLst>
              <p:ext uri="{D42A27DB-BD31-4B8C-83A1-F6EECF244321}">
                <p14:modId xmlns:p14="http://schemas.microsoft.com/office/powerpoint/2010/main" val="1992294910"/>
              </p:ext>
            </p:extLst>
          </p:nvPr>
        </p:nvGraphicFramePr>
        <p:xfrm>
          <a:off x="4033091" y="2180136"/>
          <a:ext cx="3648691" cy="4033628"/>
        </p:xfrm>
        <a:graphic>
          <a:graphicData uri="http://schemas.openxmlformats.org/drawingml/2006/table">
            <a:tbl>
              <a:tblPr firstRow="1" bandRow="1">
                <a:tableStyleId>{69012ECD-51FC-41F1-AA8D-1B2483CD663E}</a:tableStyleId>
              </a:tblPr>
              <a:tblGrid>
                <a:gridCol w="1219899">
                  <a:extLst>
                    <a:ext uri="{9D8B030D-6E8A-4147-A177-3AD203B41FA5}">
                      <a16:colId xmlns="" xmlns:a16="http://schemas.microsoft.com/office/drawing/2014/main" val="1553235608"/>
                    </a:ext>
                  </a:extLst>
                </a:gridCol>
                <a:gridCol w="1110993">
                  <a:extLst>
                    <a:ext uri="{9D8B030D-6E8A-4147-A177-3AD203B41FA5}">
                      <a16:colId xmlns="" xmlns:a16="http://schemas.microsoft.com/office/drawing/2014/main" val="2003317362"/>
                    </a:ext>
                  </a:extLst>
                </a:gridCol>
                <a:gridCol w="515049">
                  <a:extLst>
                    <a:ext uri="{9D8B030D-6E8A-4147-A177-3AD203B41FA5}">
                      <a16:colId xmlns="" xmlns:a16="http://schemas.microsoft.com/office/drawing/2014/main" val="3558669485"/>
                    </a:ext>
                  </a:extLst>
                </a:gridCol>
                <a:gridCol w="802750">
                  <a:extLst>
                    <a:ext uri="{9D8B030D-6E8A-4147-A177-3AD203B41FA5}">
                      <a16:colId xmlns="" xmlns:a16="http://schemas.microsoft.com/office/drawing/2014/main" val="1001112944"/>
                    </a:ext>
                  </a:extLst>
                </a:gridCol>
              </a:tblGrid>
              <a:tr h="145733">
                <a:tc gridSpan="4">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dirty="0">
                          <a:latin typeface="Arial" panose="020B0604020202020204" pitchFamily="34" charset="0"/>
                          <a:cs typeface="Arial" panose="020B0604020202020204" pitchFamily="34" charset="0"/>
                        </a:rPr>
                        <a:t>Annotation Cluster 1 (Enrichment Score: 22.89)</a:t>
                      </a:r>
                    </a:p>
                  </a:txBody>
                  <a:tcPr marL="58293" marR="58293" marT="29146" marB="29146" anchor="ctr"/>
                </a:tc>
                <a:tc hMerge="1">
                  <a:txBody>
                    <a:bodyPr/>
                    <a:lstStyle/>
                    <a:p>
                      <a:endParaRPr lang="en-US" dirty="0"/>
                    </a:p>
                  </a:txBody>
                  <a:tcPr/>
                </a:tc>
                <a:tc hMerge="1">
                  <a:txBody>
                    <a:bodyPr/>
                    <a:lstStyle/>
                    <a:p>
                      <a:endParaRPr lang="en-US"/>
                    </a:p>
                  </a:txBody>
                  <a:tcPr/>
                </a:tc>
                <a:tc hMerge="1">
                  <a:txBody>
                    <a:bodyPr/>
                    <a:lstStyle/>
                    <a:p>
                      <a:endParaRPr lang="en-US"/>
                    </a:p>
                  </a:txBody>
                  <a:tcPr/>
                </a:tc>
                <a:extLst>
                  <a:ext uri="{0D108BD9-81ED-4DB2-BD59-A6C34878D82A}">
                    <a16:rowId xmlns="" xmlns:a16="http://schemas.microsoft.com/office/drawing/2014/main" val="591188026"/>
                  </a:ext>
                </a:extLst>
              </a:tr>
              <a:tr h="145733">
                <a:tc>
                  <a:txBody>
                    <a:bodyPr/>
                    <a:lstStyle/>
                    <a:p>
                      <a:pPr algn="ctr"/>
                      <a:r>
                        <a:rPr lang="en-US" sz="800" b="1" dirty="0">
                          <a:latin typeface="Arial" panose="020B0604020202020204" pitchFamily="34" charset="0"/>
                          <a:cs typeface="Arial" panose="020B0604020202020204" pitchFamily="34" charset="0"/>
                        </a:rPr>
                        <a:t>Category</a:t>
                      </a:r>
                    </a:p>
                  </a:txBody>
                  <a:tcPr marL="58293" marR="58293" marT="29146" marB="29146" anchor="ctr"/>
                </a:tc>
                <a:tc>
                  <a:txBody>
                    <a:bodyPr/>
                    <a:lstStyle/>
                    <a:p>
                      <a:pPr algn="ctr"/>
                      <a:r>
                        <a:rPr lang="en-US" sz="800" b="1" dirty="0">
                          <a:latin typeface="Arial" panose="020B0604020202020204" pitchFamily="34" charset="0"/>
                          <a:cs typeface="Arial" panose="020B0604020202020204" pitchFamily="34" charset="0"/>
                        </a:rPr>
                        <a:t>Term</a:t>
                      </a:r>
                    </a:p>
                  </a:txBody>
                  <a:tcPr marL="58293" marR="58293" marT="29146" marB="29146" anchor="ctr"/>
                </a:tc>
                <a:tc>
                  <a:txBody>
                    <a:bodyPr/>
                    <a:lstStyle/>
                    <a:p>
                      <a:pPr algn="ctr"/>
                      <a:r>
                        <a:rPr lang="en-US" sz="800" b="1">
                          <a:latin typeface="Arial" panose="020B0604020202020204" pitchFamily="34" charset="0"/>
                          <a:cs typeface="Arial" panose="020B0604020202020204" pitchFamily="34" charset="0"/>
                        </a:rPr>
                        <a:t>P value</a:t>
                      </a:r>
                      <a:endParaRPr lang="en-US" sz="800" b="1" dirty="0">
                        <a:latin typeface="Arial" panose="020B0604020202020204" pitchFamily="34" charset="0"/>
                        <a:cs typeface="Arial" panose="020B0604020202020204" pitchFamily="34" charset="0"/>
                      </a:endParaRPr>
                    </a:p>
                  </a:txBody>
                  <a:tcPr marL="58293" marR="58293" marT="29146" marB="29146" anchor="ctr"/>
                </a:tc>
                <a:tc>
                  <a:txBody>
                    <a:bodyPr/>
                    <a:lstStyle/>
                    <a:p>
                      <a:pPr algn="ctr"/>
                      <a:r>
                        <a:rPr lang="en-US" sz="800" b="1" dirty="0" err="1">
                          <a:latin typeface="Arial" panose="020B0604020202020204" pitchFamily="34" charset="0"/>
                          <a:cs typeface="Arial" panose="020B0604020202020204" pitchFamily="34" charset="0"/>
                        </a:rPr>
                        <a:t>Benjamini</a:t>
                      </a:r>
                      <a:endParaRPr lang="en-US" sz="800" b="1" dirty="0">
                        <a:latin typeface="Arial" panose="020B0604020202020204" pitchFamily="34" charset="0"/>
                        <a:cs typeface="Arial" panose="020B0604020202020204" pitchFamily="34" charset="0"/>
                      </a:endParaRPr>
                    </a:p>
                  </a:txBody>
                  <a:tcPr marL="58293" marR="58293" marT="29146" marB="29146" anchor="ctr"/>
                </a:tc>
                <a:extLst>
                  <a:ext uri="{0D108BD9-81ED-4DB2-BD59-A6C34878D82A}">
                    <a16:rowId xmlns="" xmlns:a16="http://schemas.microsoft.com/office/drawing/2014/main" val="1430016867"/>
                  </a:ext>
                </a:extLst>
              </a:tr>
              <a:tr h="145733">
                <a:tc>
                  <a:txBody>
                    <a:bodyPr/>
                    <a:lstStyle/>
                    <a:p>
                      <a:pPr algn="ctr"/>
                      <a:r>
                        <a:rPr lang="en-US" sz="800" dirty="0">
                          <a:latin typeface="Arial" panose="020B0604020202020204" pitchFamily="34" charset="0"/>
                          <a:cs typeface="Arial" panose="020B0604020202020204" pitchFamily="34" charset="0"/>
                        </a:rPr>
                        <a:t>UP_KEYWORDS</a:t>
                      </a:r>
                    </a:p>
                  </a:txBody>
                  <a:tcPr marL="58293" marR="58293" marT="29146" marB="29146" anchor="ctr"/>
                </a:tc>
                <a:tc>
                  <a:txBody>
                    <a:bodyPr/>
                    <a:lstStyle/>
                    <a:p>
                      <a:pPr algn="ctr"/>
                      <a:r>
                        <a:rPr lang="en-US" sz="800" dirty="0" err="1">
                          <a:latin typeface="Arial" panose="020B0604020202020204" pitchFamily="34" charset="0"/>
                          <a:cs typeface="Arial" panose="020B0604020202020204" pitchFamily="34" charset="0"/>
                        </a:rPr>
                        <a:t>Cell_cycle</a:t>
                      </a:r>
                      <a:endParaRPr lang="en-US" sz="800" dirty="0">
                        <a:latin typeface="Arial" panose="020B0604020202020204" pitchFamily="34" charset="0"/>
                        <a:cs typeface="Arial" panose="020B0604020202020204" pitchFamily="34" charset="0"/>
                      </a:endParaRPr>
                    </a:p>
                  </a:txBody>
                  <a:tcPr marL="58293" marR="58293" marT="29146" marB="29146" anchor="ctr"/>
                </a:tc>
                <a:tc>
                  <a:txBody>
                    <a:bodyPr/>
                    <a:lstStyle/>
                    <a:p>
                      <a:pPr algn="ctr"/>
                      <a:r>
                        <a:rPr lang="en-US" sz="800">
                          <a:latin typeface="Arial" panose="020B0604020202020204" pitchFamily="34" charset="0"/>
                          <a:cs typeface="Arial" panose="020B0604020202020204" pitchFamily="34" charset="0"/>
                        </a:rPr>
                        <a:t>2.8E-33</a:t>
                      </a:r>
                      <a:endParaRPr lang="en-US" sz="800" dirty="0">
                        <a:latin typeface="Arial" panose="020B0604020202020204" pitchFamily="34" charset="0"/>
                        <a:cs typeface="Arial" panose="020B0604020202020204" pitchFamily="34" charset="0"/>
                      </a:endParaRPr>
                    </a:p>
                  </a:txBody>
                  <a:tcPr marL="58293" marR="58293" marT="29146" marB="29146" anchor="ctr"/>
                </a:tc>
                <a:tc>
                  <a:txBody>
                    <a:bodyPr/>
                    <a:lstStyle/>
                    <a:p>
                      <a:pPr algn="ctr"/>
                      <a:r>
                        <a:rPr lang="en-US" sz="800">
                          <a:latin typeface="Arial" panose="020B0604020202020204" pitchFamily="34" charset="0"/>
                          <a:cs typeface="Arial" panose="020B0604020202020204" pitchFamily="34" charset="0"/>
                        </a:rPr>
                        <a:t>1.6E-30</a:t>
                      </a:r>
                      <a:endParaRPr lang="en-US" sz="800" dirty="0">
                        <a:latin typeface="Arial" panose="020B0604020202020204" pitchFamily="34" charset="0"/>
                        <a:cs typeface="Arial" panose="020B0604020202020204" pitchFamily="34" charset="0"/>
                      </a:endParaRPr>
                    </a:p>
                  </a:txBody>
                  <a:tcPr marL="58293" marR="58293" marT="29146" marB="29146" anchor="ctr"/>
                </a:tc>
                <a:extLst>
                  <a:ext uri="{0D108BD9-81ED-4DB2-BD59-A6C34878D82A}">
                    <a16:rowId xmlns="" xmlns:a16="http://schemas.microsoft.com/office/drawing/2014/main" val="1826290926"/>
                  </a:ext>
                </a:extLst>
              </a:tr>
              <a:tr h="145733">
                <a:tc>
                  <a:txBody>
                    <a:bodyPr/>
                    <a:lstStyle/>
                    <a:p>
                      <a:pPr algn="ctr"/>
                      <a:r>
                        <a:rPr lang="en-US" sz="800" dirty="0">
                          <a:latin typeface="Arial" panose="020B0604020202020204" pitchFamily="34" charset="0"/>
                          <a:cs typeface="Arial" panose="020B0604020202020204" pitchFamily="34" charset="0"/>
                        </a:rPr>
                        <a:t>UP_KEYWORDS</a:t>
                      </a:r>
                    </a:p>
                  </a:txBody>
                  <a:tcPr marL="58293" marR="58293" marT="29146" marB="29146" anchor="ctr"/>
                </a:tc>
                <a:tc>
                  <a:txBody>
                    <a:bodyPr/>
                    <a:lstStyle/>
                    <a:p>
                      <a:pPr algn="ctr"/>
                      <a:r>
                        <a:rPr lang="en-US" sz="800" dirty="0">
                          <a:latin typeface="Arial" panose="020B0604020202020204" pitchFamily="34" charset="0"/>
                          <a:cs typeface="Arial" panose="020B0604020202020204" pitchFamily="34" charset="0"/>
                        </a:rPr>
                        <a:t>Mitosis</a:t>
                      </a:r>
                    </a:p>
                  </a:txBody>
                  <a:tcPr marL="58293" marR="58293" marT="29146" marB="29146" anchor="ctr"/>
                </a:tc>
                <a:tc>
                  <a:txBody>
                    <a:bodyPr/>
                    <a:lstStyle/>
                    <a:p>
                      <a:pPr algn="ctr"/>
                      <a:r>
                        <a:rPr lang="en-US" sz="800" dirty="0">
                          <a:latin typeface="Arial" panose="020B0604020202020204" pitchFamily="34" charset="0"/>
                          <a:cs typeface="Arial" panose="020B0604020202020204" pitchFamily="34" charset="0"/>
                        </a:rPr>
                        <a:t>2.8E-25</a:t>
                      </a:r>
                    </a:p>
                  </a:txBody>
                  <a:tcPr marL="58293" marR="58293" marT="29146" marB="29146" anchor="ctr"/>
                </a:tc>
                <a:tc>
                  <a:txBody>
                    <a:bodyPr/>
                    <a:lstStyle/>
                    <a:p>
                      <a:pPr algn="ctr"/>
                      <a:r>
                        <a:rPr lang="en-US" sz="800">
                          <a:latin typeface="Arial" panose="020B0604020202020204" pitchFamily="34" charset="0"/>
                          <a:cs typeface="Arial" panose="020B0604020202020204" pitchFamily="34" charset="0"/>
                        </a:rPr>
                        <a:t>5.5E-23</a:t>
                      </a:r>
                      <a:endParaRPr lang="en-US" sz="800" dirty="0">
                        <a:latin typeface="Arial" panose="020B0604020202020204" pitchFamily="34" charset="0"/>
                        <a:cs typeface="Arial" panose="020B0604020202020204" pitchFamily="34" charset="0"/>
                      </a:endParaRPr>
                    </a:p>
                  </a:txBody>
                  <a:tcPr marL="58293" marR="58293" marT="29146" marB="29146" anchor="ctr"/>
                </a:tc>
                <a:extLst>
                  <a:ext uri="{0D108BD9-81ED-4DB2-BD59-A6C34878D82A}">
                    <a16:rowId xmlns="" xmlns:a16="http://schemas.microsoft.com/office/drawing/2014/main" val="210878158"/>
                  </a:ext>
                </a:extLst>
              </a:tr>
              <a:tr h="145733">
                <a:tc>
                  <a:txBody>
                    <a:bodyPr/>
                    <a:lstStyle/>
                    <a:p>
                      <a:pPr algn="ctr"/>
                      <a:r>
                        <a:rPr lang="en-US" sz="800" dirty="0">
                          <a:latin typeface="Arial" panose="020B0604020202020204" pitchFamily="34" charset="0"/>
                          <a:cs typeface="Arial" panose="020B0604020202020204" pitchFamily="34" charset="0"/>
                        </a:rPr>
                        <a:t>UP_KEYWORDS</a:t>
                      </a:r>
                    </a:p>
                  </a:txBody>
                  <a:tcPr marL="58293" marR="58293" marT="29146" marB="29146" anchor="ctr"/>
                </a:tc>
                <a:tc>
                  <a:txBody>
                    <a:bodyPr/>
                    <a:lstStyle/>
                    <a:p>
                      <a:pPr algn="ctr"/>
                      <a:r>
                        <a:rPr lang="en-US" sz="800" dirty="0">
                          <a:latin typeface="Arial" panose="020B0604020202020204" pitchFamily="34" charset="0"/>
                          <a:cs typeface="Arial" panose="020B0604020202020204" pitchFamily="34" charset="0"/>
                        </a:rPr>
                        <a:t>Cell division</a:t>
                      </a:r>
                    </a:p>
                  </a:txBody>
                  <a:tcPr marL="58293" marR="58293" marT="29146" marB="29146" anchor="ctr"/>
                </a:tc>
                <a:tc>
                  <a:txBody>
                    <a:bodyPr/>
                    <a:lstStyle/>
                    <a:p>
                      <a:pPr algn="ctr"/>
                      <a:r>
                        <a:rPr lang="en-US" sz="800">
                          <a:latin typeface="Arial" panose="020B0604020202020204" pitchFamily="34" charset="0"/>
                          <a:cs typeface="Arial" panose="020B0604020202020204" pitchFamily="34" charset="0"/>
                        </a:rPr>
                        <a:t>1.0E-23</a:t>
                      </a:r>
                      <a:endParaRPr lang="en-US" sz="800" dirty="0">
                        <a:latin typeface="Arial" panose="020B0604020202020204" pitchFamily="34" charset="0"/>
                        <a:cs typeface="Arial" panose="020B0604020202020204" pitchFamily="34" charset="0"/>
                      </a:endParaRPr>
                    </a:p>
                  </a:txBody>
                  <a:tcPr marL="58293" marR="58293" marT="29146" marB="29146" anchor="ctr"/>
                </a:tc>
                <a:tc>
                  <a:txBody>
                    <a:bodyPr/>
                    <a:lstStyle/>
                    <a:p>
                      <a:pPr algn="ctr"/>
                      <a:r>
                        <a:rPr lang="en-US" sz="800">
                          <a:latin typeface="Arial" panose="020B0604020202020204" pitchFamily="34" charset="0"/>
                          <a:cs typeface="Arial" panose="020B0604020202020204" pitchFamily="34" charset="0"/>
                        </a:rPr>
                        <a:t>1.5E-21</a:t>
                      </a:r>
                      <a:endParaRPr lang="en-US" sz="800" dirty="0">
                        <a:latin typeface="Arial" panose="020B0604020202020204" pitchFamily="34" charset="0"/>
                        <a:cs typeface="Arial" panose="020B0604020202020204" pitchFamily="34" charset="0"/>
                      </a:endParaRPr>
                    </a:p>
                  </a:txBody>
                  <a:tcPr marL="58293" marR="58293" marT="29146" marB="29146" anchor="ctr"/>
                </a:tc>
                <a:extLst>
                  <a:ext uri="{0D108BD9-81ED-4DB2-BD59-A6C34878D82A}">
                    <a16:rowId xmlns="" xmlns:a16="http://schemas.microsoft.com/office/drawing/2014/main" val="3364416181"/>
                  </a:ext>
                </a:extLst>
              </a:tr>
              <a:tr h="145733">
                <a:tc>
                  <a:txBody>
                    <a:bodyPr/>
                    <a:lstStyle/>
                    <a:p>
                      <a:pPr algn="ctr"/>
                      <a:r>
                        <a:rPr lang="en-US" sz="800" dirty="0">
                          <a:latin typeface="Arial" panose="020B0604020202020204" pitchFamily="34" charset="0"/>
                          <a:cs typeface="Arial" panose="020B0604020202020204" pitchFamily="34" charset="0"/>
                        </a:rPr>
                        <a:t>GOTERM_BP_DIRECT</a:t>
                      </a:r>
                    </a:p>
                  </a:txBody>
                  <a:tcPr marL="58293" marR="58293" marT="29146" marB="29146" anchor="ctr"/>
                </a:tc>
                <a:tc>
                  <a:txBody>
                    <a:bodyPr/>
                    <a:lstStyle/>
                    <a:p>
                      <a:pPr algn="ctr"/>
                      <a:r>
                        <a:rPr lang="en-US" sz="800" dirty="0">
                          <a:latin typeface="Arial" panose="020B0604020202020204" pitchFamily="34" charset="0"/>
                          <a:cs typeface="Arial" panose="020B0604020202020204" pitchFamily="34" charset="0"/>
                        </a:rPr>
                        <a:t>Cell division</a:t>
                      </a:r>
                    </a:p>
                  </a:txBody>
                  <a:tcPr marL="58293" marR="58293" marT="29146" marB="29146" anchor="ctr"/>
                </a:tc>
                <a:tc>
                  <a:txBody>
                    <a:bodyPr/>
                    <a:lstStyle/>
                    <a:p>
                      <a:pPr algn="ctr"/>
                      <a:r>
                        <a:rPr lang="en-US" sz="800">
                          <a:latin typeface="Arial" panose="020B0604020202020204" pitchFamily="34" charset="0"/>
                          <a:cs typeface="Arial" panose="020B0604020202020204" pitchFamily="34" charset="0"/>
                        </a:rPr>
                        <a:t>2.0E-18</a:t>
                      </a:r>
                      <a:endParaRPr lang="en-US" sz="800" dirty="0">
                        <a:latin typeface="Arial" panose="020B0604020202020204" pitchFamily="34" charset="0"/>
                        <a:cs typeface="Arial" panose="020B0604020202020204" pitchFamily="34" charset="0"/>
                      </a:endParaRPr>
                    </a:p>
                  </a:txBody>
                  <a:tcPr marL="58293" marR="58293" marT="29146" marB="29146" anchor="ctr"/>
                </a:tc>
                <a:tc>
                  <a:txBody>
                    <a:bodyPr/>
                    <a:lstStyle/>
                    <a:p>
                      <a:pPr algn="ctr"/>
                      <a:r>
                        <a:rPr lang="en-US" sz="800">
                          <a:latin typeface="Arial" panose="020B0604020202020204" pitchFamily="34" charset="0"/>
                          <a:cs typeface="Arial" panose="020B0604020202020204" pitchFamily="34" charset="0"/>
                        </a:rPr>
                        <a:t>1.1E-14</a:t>
                      </a:r>
                      <a:endParaRPr lang="en-US" sz="800" dirty="0">
                        <a:latin typeface="Arial" panose="020B0604020202020204" pitchFamily="34" charset="0"/>
                        <a:cs typeface="Arial" panose="020B0604020202020204" pitchFamily="34" charset="0"/>
                      </a:endParaRPr>
                    </a:p>
                  </a:txBody>
                  <a:tcPr marL="58293" marR="58293" marT="29146" marB="29146" anchor="ctr"/>
                </a:tc>
                <a:extLst>
                  <a:ext uri="{0D108BD9-81ED-4DB2-BD59-A6C34878D82A}">
                    <a16:rowId xmlns="" xmlns:a16="http://schemas.microsoft.com/office/drawing/2014/main" val="3656093375"/>
                  </a:ext>
                </a:extLst>
              </a:tr>
              <a:tr h="145733">
                <a:tc>
                  <a:txBody>
                    <a:bodyPr/>
                    <a:lstStyle/>
                    <a:p>
                      <a:pPr algn="ctr"/>
                      <a:r>
                        <a:rPr lang="en-US" sz="800" dirty="0">
                          <a:latin typeface="Arial" panose="020B0604020202020204" pitchFamily="34" charset="0"/>
                          <a:cs typeface="Arial" panose="020B0604020202020204" pitchFamily="34" charset="0"/>
                        </a:rPr>
                        <a:t>GOTERM_BP_DIRECT</a:t>
                      </a:r>
                    </a:p>
                  </a:txBody>
                  <a:tcPr marL="58293" marR="58293" marT="29146" marB="29146" anchor="ctr"/>
                </a:tc>
                <a:tc>
                  <a:txBody>
                    <a:bodyPr/>
                    <a:lstStyle/>
                    <a:p>
                      <a:pPr algn="ctr"/>
                      <a:r>
                        <a:rPr lang="en-US" sz="800" dirty="0">
                          <a:latin typeface="Arial" panose="020B0604020202020204" pitchFamily="34" charset="0"/>
                          <a:cs typeface="Arial" panose="020B0604020202020204" pitchFamily="34" charset="0"/>
                        </a:rPr>
                        <a:t>Mitotic Nuclear Division</a:t>
                      </a:r>
                    </a:p>
                  </a:txBody>
                  <a:tcPr marL="58293" marR="58293" marT="29146" marB="29146" anchor="ctr"/>
                </a:tc>
                <a:tc>
                  <a:txBody>
                    <a:bodyPr/>
                    <a:lstStyle/>
                    <a:p>
                      <a:pPr algn="ctr"/>
                      <a:r>
                        <a:rPr lang="en-US" sz="800" dirty="0">
                          <a:latin typeface="Arial" panose="020B0604020202020204" pitchFamily="34" charset="0"/>
                          <a:cs typeface="Arial" panose="020B0604020202020204" pitchFamily="34" charset="0"/>
                        </a:rPr>
                        <a:t>2.3E-17</a:t>
                      </a:r>
                    </a:p>
                  </a:txBody>
                  <a:tcPr marL="58293" marR="58293" marT="29146" marB="29146" anchor="ctr"/>
                </a:tc>
                <a:tc>
                  <a:txBody>
                    <a:bodyPr/>
                    <a:lstStyle/>
                    <a:p>
                      <a:pPr algn="ctr"/>
                      <a:r>
                        <a:rPr lang="en-US" sz="800" dirty="0">
                          <a:latin typeface="Arial" panose="020B0604020202020204" pitchFamily="34" charset="0"/>
                          <a:cs typeface="Arial" panose="020B0604020202020204" pitchFamily="34" charset="0"/>
                        </a:rPr>
                        <a:t>6.5E-14</a:t>
                      </a:r>
                    </a:p>
                  </a:txBody>
                  <a:tcPr marL="58293" marR="58293" marT="29146" marB="29146" anchor="ctr"/>
                </a:tc>
                <a:extLst>
                  <a:ext uri="{0D108BD9-81ED-4DB2-BD59-A6C34878D82A}">
                    <a16:rowId xmlns="" xmlns:a16="http://schemas.microsoft.com/office/drawing/2014/main" val="602377355"/>
                  </a:ext>
                </a:extLst>
              </a:tr>
              <a:tr h="145733">
                <a:tc gridSpan="4">
                  <a:txBody>
                    <a:bodyPr/>
                    <a:lstStyle/>
                    <a:p>
                      <a:pPr marL="0" marR="0" lvl="0" indent="0" algn="ctr" defTabSz="777240" rtl="0" eaLnBrk="1" fontAlgn="auto" latinLnBrk="0" hangingPunct="1">
                        <a:lnSpc>
                          <a:spcPct val="100000"/>
                        </a:lnSpc>
                        <a:spcBef>
                          <a:spcPts val="0"/>
                        </a:spcBef>
                        <a:spcAft>
                          <a:spcPts val="0"/>
                        </a:spcAft>
                        <a:buClrTx/>
                        <a:buSzTx/>
                        <a:buFontTx/>
                        <a:buNone/>
                        <a:tabLst/>
                        <a:defRPr/>
                      </a:pPr>
                      <a:r>
                        <a:rPr lang="en-US" sz="800" b="1" dirty="0">
                          <a:solidFill>
                            <a:schemeClr val="bg1"/>
                          </a:solidFill>
                          <a:latin typeface="Arial" panose="020B0604020202020204" pitchFamily="34" charset="0"/>
                          <a:cs typeface="Arial" panose="020B0604020202020204" pitchFamily="34" charset="0"/>
                        </a:rPr>
                        <a:t>Annotation Cluster 2 (Enrichment Score: 9.34)</a:t>
                      </a:r>
                      <a:endParaRPr lang="en-US" sz="800" dirty="0">
                        <a:latin typeface="Arial" panose="020B0604020202020204" pitchFamily="34" charset="0"/>
                        <a:cs typeface="Arial" panose="020B0604020202020204" pitchFamily="34" charset="0"/>
                      </a:endParaRPr>
                    </a:p>
                  </a:txBody>
                  <a:tcPr marL="58293" marR="58293" marT="29146" marB="29146" anchor="ctr">
                    <a:solidFill>
                      <a:srgbClr val="5B9BD5"/>
                    </a:solidFill>
                  </a:tcPr>
                </a:tc>
                <a:tc hMerge="1">
                  <a:txBody>
                    <a:bodyPr/>
                    <a:lstStyle/>
                    <a:p>
                      <a:endParaRPr lang="en-US" sz="600" dirty="0">
                        <a:latin typeface="Arial" panose="020B0604020202020204" pitchFamily="34" charset="0"/>
                        <a:cs typeface="Arial" panose="020B0604020202020204" pitchFamily="34" charset="0"/>
                      </a:endParaRPr>
                    </a:p>
                  </a:txBody>
                  <a:tcPr marL="58293" marR="58293" marT="29146" marB="29146"/>
                </a:tc>
                <a:tc hMerge="1">
                  <a:txBody>
                    <a:bodyPr/>
                    <a:lstStyle/>
                    <a:p>
                      <a:endParaRPr lang="en-US"/>
                    </a:p>
                  </a:txBody>
                  <a:tcPr/>
                </a:tc>
                <a:tc hMerge="1">
                  <a:txBody>
                    <a:bodyPr/>
                    <a:lstStyle/>
                    <a:p>
                      <a:endParaRPr lang="en-US"/>
                    </a:p>
                  </a:txBody>
                  <a:tcPr/>
                </a:tc>
                <a:extLst>
                  <a:ext uri="{0D108BD9-81ED-4DB2-BD59-A6C34878D82A}">
                    <a16:rowId xmlns="" xmlns:a16="http://schemas.microsoft.com/office/drawing/2014/main" val="2170645004"/>
                  </a:ext>
                </a:extLst>
              </a:tr>
              <a:tr h="145733">
                <a:tc>
                  <a:txBody>
                    <a:bodyPr/>
                    <a:lstStyle/>
                    <a:p>
                      <a:pPr algn="ctr"/>
                      <a:r>
                        <a:rPr lang="en-US" sz="800" b="1" dirty="0">
                          <a:latin typeface="Arial" panose="020B0604020202020204" pitchFamily="34" charset="0"/>
                          <a:cs typeface="Arial" panose="020B0604020202020204" pitchFamily="34" charset="0"/>
                        </a:rPr>
                        <a:t>Category</a:t>
                      </a:r>
                    </a:p>
                  </a:txBody>
                  <a:tcPr marL="58293" marR="58293" marT="29146" marB="29146" anchor="ctr"/>
                </a:tc>
                <a:tc>
                  <a:txBody>
                    <a:bodyPr/>
                    <a:lstStyle/>
                    <a:p>
                      <a:pPr algn="ctr"/>
                      <a:r>
                        <a:rPr lang="en-US" sz="800" b="1" dirty="0">
                          <a:latin typeface="Arial" panose="020B0604020202020204" pitchFamily="34" charset="0"/>
                          <a:cs typeface="Arial" panose="020B0604020202020204" pitchFamily="34" charset="0"/>
                        </a:rPr>
                        <a:t>Term</a:t>
                      </a:r>
                    </a:p>
                  </a:txBody>
                  <a:tcPr marL="58293" marR="58293" marT="29146" marB="29146" anchor="ctr"/>
                </a:tc>
                <a:tc>
                  <a:txBody>
                    <a:bodyPr/>
                    <a:lstStyle/>
                    <a:p>
                      <a:pPr algn="ctr"/>
                      <a:r>
                        <a:rPr lang="en-US" sz="800" b="1">
                          <a:latin typeface="Arial" panose="020B0604020202020204" pitchFamily="34" charset="0"/>
                          <a:cs typeface="Arial" panose="020B0604020202020204" pitchFamily="34" charset="0"/>
                        </a:rPr>
                        <a:t>P value</a:t>
                      </a:r>
                      <a:endParaRPr lang="en-US" sz="800" b="1" dirty="0">
                        <a:latin typeface="Arial" panose="020B0604020202020204" pitchFamily="34" charset="0"/>
                        <a:cs typeface="Arial" panose="020B0604020202020204" pitchFamily="34" charset="0"/>
                      </a:endParaRPr>
                    </a:p>
                  </a:txBody>
                  <a:tcPr marL="58293" marR="58293" marT="29146" marB="29146" anchor="ctr"/>
                </a:tc>
                <a:tc>
                  <a:txBody>
                    <a:bodyPr/>
                    <a:lstStyle/>
                    <a:p>
                      <a:pPr algn="ctr"/>
                      <a:r>
                        <a:rPr lang="en-US" sz="800" b="1">
                          <a:latin typeface="Arial" panose="020B0604020202020204" pitchFamily="34" charset="0"/>
                          <a:cs typeface="Arial" panose="020B0604020202020204" pitchFamily="34" charset="0"/>
                        </a:rPr>
                        <a:t>Benjamini</a:t>
                      </a:r>
                      <a:endParaRPr lang="en-US" sz="800" b="1" dirty="0">
                        <a:latin typeface="Arial" panose="020B0604020202020204" pitchFamily="34" charset="0"/>
                        <a:cs typeface="Arial" panose="020B0604020202020204" pitchFamily="34" charset="0"/>
                      </a:endParaRPr>
                    </a:p>
                  </a:txBody>
                  <a:tcPr marL="58293" marR="58293" marT="29146" marB="29146" anchor="ctr"/>
                </a:tc>
                <a:extLst>
                  <a:ext uri="{0D108BD9-81ED-4DB2-BD59-A6C34878D82A}">
                    <a16:rowId xmlns="" xmlns:a16="http://schemas.microsoft.com/office/drawing/2014/main" val="158341164"/>
                  </a:ext>
                </a:extLst>
              </a:tr>
              <a:tr h="145733">
                <a:tc>
                  <a:txBody>
                    <a:bodyPr/>
                    <a:lstStyle/>
                    <a:p>
                      <a:pPr algn="ctr"/>
                      <a:r>
                        <a:rPr lang="en-US" sz="800" dirty="0">
                          <a:latin typeface="Arial" panose="020B0604020202020204" pitchFamily="34" charset="0"/>
                          <a:cs typeface="Arial" panose="020B0604020202020204" pitchFamily="34" charset="0"/>
                        </a:rPr>
                        <a:t>GOTERM_BP_DIRECT</a:t>
                      </a:r>
                    </a:p>
                  </a:txBody>
                  <a:tcPr marL="58293" marR="58293" marT="29146" marB="29146" anchor="ctr"/>
                </a:tc>
                <a:tc>
                  <a:txBody>
                    <a:bodyPr/>
                    <a:lstStyle/>
                    <a:p>
                      <a:pPr algn="ctr"/>
                      <a:r>
                        <a:rPr lang="en-US" sz="800" dirty="0">
                          <a:latin typeface="Arial" panose="020B0604020202020204" pitchFamily="34" charset="0"/>
                          <a:cs typeface="Arial" panose="020B0604020202020204" pitchFamily="34" charset="0"/>
                        </a:rPr>
                        <a:t>Sister chromatid cohesion</a:t>
                      </a:r>
                    </a:p>
                  </a:txBody>
                  <a:tcPr marL="58293" marR="58293" marT="29146" marB="29146" anchor="ctr"/>
                </a:tc>
                <a:tc>
                  <a:txBody>
                    <a:bodyPr/>
                    <a:lstStyle/>
                    <a:p>
                      <a:pPr algn="ctr"/>
                      <a:r>
                        <a:rPr lang="en-US" sz="800">
                          <a:latin typeface="Arial" panose="020B0604020202020204" pitchFamily="34" charset="0"/>
                          <a:cs typeface="Arial" panose="020B0604020202020204" pitchFamily="34" charset="0"/>
                        </a:rPr>
                        <a:t>2.8E-33</a:t>
                      </a:r>
                      <a:endParaRPr lang="en-US" sz="800" dirty="0">
                        <a:latin typeface="Arial" panose="020B0604020202020204" pitchFamily="34" charset="0"/>
                        <a:cs typeface="Arial" panose="020B0604020202020204" pitchFamily="34" charset="0"/>
                      </a:endParaRPr>
                    </a:p>
                  </a:txBody>
                  <a:tcPr marL="58293" marR="58293" marT="29146" marB="29146" anchor="ctr"/>
                </a:tc>
                <a:tc>
                  <a:txBody>
                    <a:bodyPr/>
                    <a:lstStyle/>
                    <a:p>
                      <a:pPr algn="ctr"/>
                      <a:r>
                        <a:rPr lang="en-US" sz="800">
                          <a:latin typeface="Arial" panose="020B0604020202020204" pitchFamily="34" charset="0"/>
                          <a:cs typeface="Arial" panose="020B0604020202020204" pitchFamily="34" charset="0"/>
                        </a:rPr>
                        <a:t>1.6E-30</a:t>
                      </a:r>
                      <a:endParaRPr lang="en-US" sz="800" dirty="0">
                        <a:latin typeface="Arial" panose="020B0604020202020204" pitchFamily="34" charset="0"/>
                        <a:cs typeface="Arial" panose="020B0604020202020204" pitchFamily="34" charset="0"/>
                      </a:endParaRPr>
                    </a:p>
                  </a:txBody>
                  <a:tcPr marL="58293" marR="58293" marT="29146" marB="29146" anchor="ctr"/>
                </a:tc>
                <a:extLst>
                  <a:ext uri="{0D108BD9-81ED-4DB2-BD59-A6C34878D82A}">
                    <a16:rowId xmlns="" xmlns:a16="http://schemas.microsoft.com/office/drawing/2014/main" val="481885889"/>
                  </a:ext>
                </a:extLst>
              </a:tr>
              <a:tr h="145733">
                <a:tc>
                  <a:txBody>
                    <a:bodyPr/>
                    <a:lstStyle/>
                    <a:p>
                      <a:pPr algn="ctr"/>
                      <a:r>
                        <a:rPr lang="en-US" sz="800" dirty="0">
                          <a:latin typeface="Arial" panose="020B0604020202020204" pitchFamily="34" charset="0"/>
                          <a:cs typeface="Arial" panose="020B0604020202020204" pitchFamily="34" charset="0"/>
                        </a:rPr>
                        <a:t>UP_KEYWORDS</a:t>
                      </a:r>
                    </a:p>
                  </a:txBody>
                  <a:tcPr marL="58293" marR="58293" marT="29146" marB="29146" anchor="ctr"/>
                </a:tc>
                <a:tc>
                  <a:txBody>
                    <a:bodyPr/>
                    <a:lstStyle/>
                    <a:p>
                      <a:pPr algn="ctr"/>
                      <a:r>
                        <a:rPr lang="en-US" sz="800" dirty="0">
                          <a:latin typeface="Arial" panose="020B0604020202020204" pitchFamily="34" charset="0"/>
                          <a:cs typeface="Arial" panose="020B0604020202020204" pitchFamily="34" charset="0"/>
                        </a:rPr>
                        <a:t>Centromere</a:t>
                      </a:r>
                    </a:p>
                  </a:txBody>
                  <a:tcPr marL="58293" marR="58293" marT="29146" marB="29146" anchor="ctr"/>
                </a:tc>
                <a:tc>
                  <a:txBody>
                    <a:bodyPr/>
                    <a:lstStyle/>
                    <a:p>
                      <a:pPr algn="ctr"/>
                      <a:r>
                        <a:rPr lang="en-US" sz="800">
                          <a:latin typeface="Arial" panose="020B0604020202020204" pitchFamily="34" charset="0"/>
                          <a:cs typeface="Arial" panose="020B0604020202020204" pitchFamily="34" charset="0"/>
                        </a:rPr>
                        <a:t>2.8E-25</a:t>
                      </a:r>
                      <a:endParaRPr lang="en-US" sz="800" dirty="0">
                        <a:latin typeface="Arial" panose="020B0604020202020204" pitchFamily="34" charset="0"/>
                        <a:cs typeface="Arial" panose="020B0604020202020204" pitchFamily="34" charset="0"/>
                      </a:endParaRPr>
                    </a:p>
                  </a:txBody>
                  <a:tcPr marL="58293" marR="58293" marT="29146" marB="29146" anchor="ctr"/>
                </a:tc>
                <a:tc>
                  <a:txBody>
                    <a:bodyPr/>
                    <a:lstStyle/>
                    <a:p>
                      <a:pPr algn="ctr"/>
                      <a:r>
                        <a:rPr lang="en-US" sz="800">
                          <a:latin typeface="Arial" panose="020B0604020202020204" pitchFamily="34" charset="0"/>
                          <a:cs typeface="Arial" panose="020B0604020202020204" pitchFamily="34" charset="0"/>
                        </a:rPr>
                        <a:t>5.5E-23</a:t>
                      </a:r>
                      <a:endParaRPr lang="en-US" sz="800" dirty="0">
                        <a:latin typeface="Arial" panose="020B0604020202020204" pitchFamily="34" charset="0"/>
                        <a:cs typeface="Arial" panose="020B0604020202020204" pitchFamily="34" charset="0"/>
                      </a:endParaRPr>
                    </a:p>
                  </a:txBody>
                  <a:tcPr marL="58293" marR="58293" marT="29146" marB="29146" anchor="ctr"/>
                </a:tc>
                <a:extLst>
                  <a:ext uri="{0D108BD9-81ED-4DB2-BD59-A6C34878D82A}">
                    <a16:rowId xmlns="" xmlns:a16="http://schemas.microsoft.com/office/drawing/2014/main" val="3843747568"/>
                  </a:ext>
                </a:extLst>
              </a:tr>
              <a:tr h="145733">
                <a:tc>
                  <a:txBody>
                    <a:bodyPr/>
                    <a:lstStyle/>
                    <a:p>
                      <a:pPr algn="ctr"/>
                      <a:r>
                        <a:rPr lang="en-US" sz="800" dirty="0">
                          <a:latin typeface="Arial" panose="020B0604020202020204" pitchFamily="34" charset="0"/>
                          <a:cs typeface="Arial" panose="020B0604020202020204" pitchFamily="34" charset="0"/>
                        </a:rPr>
                        <a:t>UP_KEYWORDS</a:t>
                      </a:r>
                    </a:p>
                  </a:txBody>
                  <a:tcPr marL="58293" marR="58293" marT="29146" marB="29146" anchor="ctr"/>
                </a:tc>
                <a:tc>
                  <a:txBody>
                    <a:bodyPr/>
                    <a:lstStyle/>
                    <a:p>
                      <a:pPr algn="ctr"/>
                      <a:r>
                        <a:rPr lang="en-US" sz="800" dirty="0">
                          <a:latin typeface="Arial" panose="020B0604020202020204" pitchFamily="34" charset="0"/>
                          <a:cs typeface="Arial" panose="020B0604020202020204" pitchFamily="34" charset="0"/>
                        </a:rPr>
                        <a:t>Kinetochore</a:t>
                      </a:r>
                    </a:p>
                  </a:txBody>
                  <a:tcPr marL="58293" marR="58293" marT="29146" marB="29146" anchor="ctr"/>
                </a:tc>
                <a:tc>
                  <a:txBody>
                    <a:bodyPr/>
                    <a:lstStyle/>
                    <a:p>
                      <a:pPr algn="ctr"/>
                      <a:r>
                        <a:rPr lang="en-US" sz="800">
                          <a:latin typeface="Arial" panose="020B0604020202020204" pitchFamily="34" charset="0"/>
                          <a:cs typeface="Arial" panose="020B0604020202020204" pitchFamily="34" charset="0"/>
                        </a:rPr>
                        <a:t>1.0E-23</a:t>
                      </a:r>
                      <a:endParaRPr lang="en-US" sz="800" dirty="0">
                        <a:latin typeface="Arial" panose="020B0604020202020204" pitchFamily="34" charset="0"/>
                        <a:cs typeface="Arial" panose="020B0604020202020204" pitchFamily="34" charset="0"/>
                      </a:endParaRPr>
                    </a:p>
                  </a:txBody>
                  <a:tcPr marL="58293" marR="58293" marT="29146" marB="29146" anchor="ctr"/>
                </a:tc>
                <a:tc>
                  <a:txBody>
                    <a:bodyPr/>
                    <a:lstStyle/>
                    <a:p>
                      <a:pPr algn="ctr"/>
                      <a:r>
                        <a:rPr lang="en-US" sz="800">
                          <a:latin typeface="Arial" panose="020B0604020202020204" pitchFamily="34" charset="0"/>
                          <a:cs typeface="Arial" panose="020B0604020202020204" pitchFamily="34" charset="0"/>
                        </a:rPr>
                        <a:t>1.5E-21</a:t>
                      </a:r>
                      <a:endParaRPr lang="en-US" sz="800" dirty="0">
                        <a:latin typeface="Arial" panose="020B0604020202020204" pitchFamily="34" charset="0"/>
                        <a:cs typeface="Arial" panose="020B0604020202020204" pitchFamily="34" charset="0"/>
                      </a:endParaRPr>
                    </a:p>
                  </a:txBody>
                  <a:tcPr marL="58293" marR="58293" marT="29146" marB="29146" anchor="ctr"/>
                </a:tc>
                <a:extLst>
                  <a:ext uri="{0D108BD9-81ED-4DB2-BD59-A6C34878D82A}">
                    <a16:rowId xmlns="" xmlns:a16="http://schemas.microsoft.com/office/drawing/2014/main" val="2631959823"/>
                  </a:ext>
                </a:extLst>
              </a:tr>
              <a:tr h="145733">
                <a:tc>
                  <a:txBody>
                    <a:bodyPr/>
                    <a:lstStyle/>
                    <a:p>
                      <a:pPr algn="ctr"/>
                      <a:r>
                        <a:rPr lang="en-US" sz="800" dirty="0">
                          <a:latin typeface="Arial" panose="020B0604020202020204" pitchFamily="34" charset="0"/>
                          <a:cs typeface="Arial" panose="020B0604020202020204" pitchFamily="34" charset="0"/>
                        </a:rPr>
                        <a:t>GOTERM_BP_DIRECT</a:t>
                      </a:r>
                    </a:p>
                  </a:txBody>
                  <a:tcPr marL="58293" marR="58293" marT="29146" marB="29146" anchor="ctr"/>
                </a:tc>
                <a:tc>
                  <a:txBody>
                    <a:bodyPr/>
                    <a:lstStyle/>
                    <a:p>
                      <a:pPr algn="ctr"/>
                      <a:r>
                        <a:rPr lang="en-US" sz="800" dirty="0">
                          <a:latin typeface="Arial" panose="020B0604020202020204" pitchFamily="34" charset="0"/>
                          <a:cs typeface="Arial" panose="020B0604020202020204" pitchFamily="34" charset="0"/>
                        </a:rPr>
                        <a:t>Condensed chromosome kinetochore</a:t>
                      </a:r>
                    </a:p>
                  </a:txBody>
                  <a:tcPr marL="58293" marR="58293" marT="29146" marB="29146" anchor="ctr"/>
                </a:tc>
                <a:tc>
                  <a:txBody>
                    <a:bodyPr/>
                    <a:lstStyle/>
                    <a:p>
                      <a:pPr algn="ctr"/>
                      <a:r>
                        <a:rPr lang="en-US" sz="800">
                          <a:latin typeface="Arial" panose="020B0604020202020204" pitchFamily="34" charset="0"/>
                          <a:cs typeface="Arial" panose="020B0604020202020204" pitchFamily="34" charset="0"/>
                        </a:rPr>
                        <a:t>2.0E-18</a:t>
                      </a:r>
                      <a:endParaRPr lang="en-US" sz="800" dirty="0">
                        <a:latin typeface="Arial" panose="020B0604020202020204" pitchFamily="34" charset="0"/>
                        <a:cs typeface="Arial" panose="020B0604020202020204" pitchFamily="34" charset="0"/>
                      </a:endParaRPr>
                    </a:p>
                  </a:txBody>
                  <a:tcPr marL="58293" marR="58293" marT="29146" marB="29146" anchor="ctr"/>
                </a:tc>
                <a:tc>
                  <a:txBody>
                    <a:bodyPr/>
                    <a:lstStyle/>
                    <a:p>
                      <a:pPr algn="ctr"/>
                      <a:r>
                        <a:rPr lang="en-US" sz="800">
                          <a:latin typeface="Arial" panose="020B0604020202020204" pitchFamily="34" charset="0"/>
                          <a:cs typeface="Arial" panose="020B0604020202020204" pitchFamily="34" charset="0"/>
                        </a:rPr>
                        <a:t>1.1E-14</a:t>
                      </a:r>
                      <a:endParaRPr lang="en-US" sz="800" dirty="0">
                        <a:latin typeface="Arial" panose="020B0604020202020204" pitchFamily="34" charset="0"/>
                        <a:cs typeface="Arial" panose="020B0604020202020204" pitchFamily="34" charset="0"/>
                      </a:endParaRPr>
                    </a:p>
                  </a:txBody>
                  <a:tcPr marL="58293" marR="58293" marT="29146" marB="29146" anchor="ctr"/>
                </a:tc>
                <a:extLst>
                  <a:ext uri="{0D108BD9-81ED-4DB2-BD59-A6C34878D82A}">
                    <a16:rowId xmlns="" xmlns:a16="http://schemas.microsoft.com/office/drawing/2014/main" val="1372209334"/>
                  </a:ext>
                </a:extLst>
              </a:tr>
              <a:tr h="145733">
                <a:tc>
                  <a:txBody>
                    <a:bodyPr/>
                    <a:lstStyle/>
                    <a:p>
                      <a:pPr algn="ctr"/>
                      <a:r>
                        <a:rPr lang="en-US" sz="800" dirty="0">
                          <a:latin typeface="Arial" panose="020B0604020202020204" pitchFamily="34" charset="0"/>
                          <a:cs typeface="Arial" panose="020B0604020202020204" pitchFamily="34" charset="0"/>
                        </a:rPr>
                        <a:t>GOTERM_BP_DIRECT</a:t>
                      </a:r>
                    </a:p>
                  </a:txBody>
                  <a:tcPr marL="58293" marR="58293" marT="29146" marB="29146" anchor="ctr"/>
                </a:tc>
                <a:tc>
                  <a:txBody>
                    <a:bodyPr/>
                    <a:lstStyle/>
                    <a:p>
                      <a:pPr algn="ctr"/>
                      <a:r>
                        <a:rPr lang="en-US" sz="800" dirty="0">
                          <a:latin typeface="Arial" panose="020B0604020202020204" pitchFamily="34" charset="0"/>
                          <a:cs typeface="Arial" panose="020B0604020202020204" pitchFamily="34" charset="0"/>
                        </a:rPr>
                        <a:t>Kinetochore</a:t>
                      </a:r>
                    </a:p>
                  </a:txBody>
                  <a:tcPr marL="58293" marR="58293" marT="29146" marB="29146" anchor="ctr"/>
                </a:tc>
                <a:tc>
                  <a:txBody>
                    <a:bodyPr/>
                    <a:lstStyle/>
                    <a:p>
                      <a:pPr algn="ctr"/>
                      <a:r>
                        <a:rPr lang="en-US" sz="800" dirty="0">
                          <a:latin typeface="Arial" panose="020B0604020202020204" pitchFamily="34" charset="0"/>
                          <a:cs typeface="Arial" panose="020B0604020202020204" pitchFamily="34" charset="0"/>
                        </a:rPr>
                        <a:t>2.3E-17</a:t>
                      </a:r>
                    </a:p>
                  </a:txBody>
                  <a:tcPr marL="58293" marR="58293" marT="29146" marB="29146" anchor="ctr"/>
                </a:tc>
                <a:tc>
                  <a:txBody>
                    <a:bodyPr/>
                    <a:lstStyle/>
                    <a:p>
                      <a:pPr algn="ctr"/>
                      <a:r>
                        <a:rPr lang="en-US" sz="800" dirty="0">
                          <a:latin typeface="Arial" panose="020B0604020202020204" pitchFamily="34" charset="0"/>
                          <a:cs typeface="Arial" panose="020B0604020202020204" pitchFamily="34" charset="0"/>
                        </a:rPr>
                        <a:t>6.5E-14</a:t>
                      </a:r>
                    </a:p>
                  </a:txBody>
                  <a:tcPr marL="58293" marR="58293" marT="29146" marB="29146" anchor="ctr"/>
                </a:tc>
                <a:extLst>
                  <a:ext uri="{0D108BD9-81ED-4DB2-BD59-A6C34878D82A}">
                    <a16:rowId xmlns="" xmlns:a16="http://schemas.microsoft.com/office/drawing/2014/main" val="2566400704"/>
                  </a:ext>
                </a:extLst>
              </a:tr>
              <a:tr h="145733">
                <a:tc gridSpan="4">
                  <a:txBody>
                    <a:bodyPr/>
                    <a:lstStyle/>
                    <a:p>
                      <a:pPr algn="ctr"/>
                      <a:r>
                        <a:rPr lang="en-US" sz="800" b="1" dirty="0">
                          <a:solidFill>
                            <a:schemeClr val="bg1"/>
                          </a:solidFill>
                          <a:latin typeface="Arial" panose="020B0604020202020204" pitchFamily="34" charset="0"/>
                          <a:cs typeface="Arial" panose="020B0604020202020204" pitchFamily="34" charset="0"/>
                        </a:rPr>
                        <a:t>Annotation Cluster 3 (Enrichment Score 8.37)</a:t>
                      </a:r>
                    </a:p>
                  </a:txBody>
                  <a:tcPr marL="58293" marR="58293" marT="29146" marB="29146" anchor="ctr">
                    <a:solidFill>
                      <a:srgbClr val="5B9BD5"/>
                    </a:solidFill>
                  </a:tcPr>
                </a:tc>
                <a:tc hMerge="1">
                  <a:txBody>
                    <a:bodyPr/>
                    <a:lstStyle/>
                    <a:p>
                      <a:endParaRPr lang="en-US" sz="600" b="1" dirty="0">
                        <a:latin typeface="Arial" panose="020B0604020202020204" pitchFamily="34" charset="0"/>
                        <a:cs typeface="Arial" panose="020B0604020202020204" pitchFamily="34" charset="0"/>
                      </a:endParaRPr>
                    </a:p>
                  </a:txBody>
                  <a:tcPr marL="58293" marR="58293" marT="29146" marB="29146"/>
                </a:tc>
                <a:tc hMerge="1">
                  <a:txBody>
                    <a:bodyPr/>
                    <a:lstStyle/>
                    <a:p>
                      <a:endParaRPr lang="en-US"/>
                    </a:p>
                  </a:txBody>
                  <a:tcPr/>
                </a:tc>
                <a:tc hMerge="1">
                  <a:txBody>
                    <a:bodyPr/>
                    <a:lstStyle/>
                    <a:p>
                      <a:endParaRPr lang="en-US"/>
                    </a:p>
                  </a:txBody>
                  <a:tcPr/>
                </a:tc>
                <a:extLst>
                  <a:ext uri="{0D108BD9-81ED-4DB2-BD59-A6C34878D82A}">
                    <a16:rowId xmlns="" xmlns:a16="http://schemas.microsoft.com/office/drawing/2014/main" val="3818270459"/>
                  </a:ext>
                </a:extLst>
              </a:tr>
              <a:tr h="145733">
                <a:tc>
                  <a:txBody>
                    <a:bodyPr/>
                    <a:lstStyle/>
                    <a:p>
                      <a:pPr algn="ctr"/>
                      <a:r>
                        <a:rPr lang="en-US" sz="800" b="1" dirty="0">
                          <a:latin typeface="Arial" panose="020B0604020202020204" pitchFamily="34" charset="0"/>
                          <a:cs typeface="Arial" panose="020B0604020202020204" pitchFamily="34" charset="0"/>
                        </a:rPr>
                        <a:t>Category</a:t>
                      </a:r>
                    </a:p>
                  </a:txBody>
                  <a:tcPr marL="58293" marR="58293" marT="29146" marB="29146" anchor="ctr"/>
                </a:tc>
                <a:tc>
                  <a:txBody>
                    <a:bodyPr/>
                    <a:lstStyle/>
                    <a:p>
                      <a:pPr algn="ctr"/>
                      <a:r>
                        <a:rPr lang="en-US" sz="800" b="1" dirty="0">
                          <a:latin typeface="Arial" panose="020B0604020202020204" pitchFamily="34" charset="0"/>
                          <a:cs typeface="Arial" panose="020B0604020202020204" pitchFamily="34" charset="0"/>
                        </a:rPr>
                        <a:t>Term</a:t>
                      </a:r>
                    </a:p>
                  </a:txBody>
                  <a:tcPr marL="58293" marR="58293" marT="29146" marB="29146" anchor="ctr"/>
                </a:tc>
                <a:tc>
                  <a:txBody>
                    <a:bodyPr/>
                    <a:lstStyle/>
                    <a:p>
                      <a:pPr algn="ctr"/>
                      <a:r>
                        <a:rPr lang="en-US" sz="800" b="1">
                          <a:latin typeface="Arial" panose="020B0604020202020204" pitchFamily="34" charset="0"/>
                          <a:cs typeface="Arial" panose="020B0604020202020204" pitchFamily="34" charset="0"/>
                        </a:rPr>
                        <a:t>P Value</a:t>
                      </a:r>
                      <a:endParaRPr lang="en-US" sz="800" b="1" dirty="0">
                        <a:latin typeface="Arial" panose="020B0604020202020204" pitchFamily="34" charset="0"/>
                        <a:cs typeface="Arial" panose="020B0604020202020204" pitchFamily="34" charset="0"/>
                      </a:endParaRPr>
                    </a:p>
                  </a:txBody>
                  <a:tcPr marL="58293" marR="58293" marT="29146" marB="29146" anchor="ctr"/>
                </a:tc>
                <a:tc>
                  <a:txBody>
                    <a:bodyPr/>
                    <a:lstStyle/>
                    <a:p>
                      <a:pPr algn="ctr"/>
                      <a:r>
                        <a:rPr lang="en-US" sz="800" b="1">
                          <a:latin typeface="Arial" panose="020B0604020202020204" pitchFamily="34" charset="0"/>
                          <a:cs typeface="Arial" panose="020B0604020202020204" pitchFamily="34" charset="0"/>
                        </a:rPr>
                        <a:t>Benjamini</a:t>
                      </a:r>
                      <a:endParaRPr lang="en-US" sz="800" b="1" dirty="0">
                        <a:latin typeface="Arial" panose="020B0604020202020204" pitchFamily="34" charset="0"/>
                        <a:cs typeface="Arial" panose="020B0604020202020204" pitchFamily="34" charset="0"/>
                      </a:endParaRPr>
                    </a:p>
                  </a:txBody>
                  <a:tcPr marL="58293" marR="58293" marT="29146" marB="29146" anchor="ctr"/>
                </a:tc>
                <a:extLst>
                  <a:ext uri="{0D108BD9-81ED-4DB2-BD59-A6C34878D82A}">
                    <a16:rowId xmlns="" xmlns:a16="http://schemas.microsoft.com/office/drawing/2014/main" val="1943137694"/>
                  </a:ext>
                </a:extLst>
              </a:tr>
              <a:tr h="145733">
                <a:tc>
                  <a:txBody>
                    <a:bodyPr/>
                    <a:lstStyle/>
                    <a:p>
                      <a:pPr algn="ctr"/>
                      <a:r>
                        <a:rPr lang="en-US" sz="800" b="0" dirty="0">
                          <a:latin typeface="Arial" panose="020B0604020202020204" pitchFamily="34" charset="0"/>
                          <a:cs typeface="Arial" panose="020B0604020202020204" pitchFamily="34" charset="0"/>
                        </a:rPr>
                        <a:t>UP_KEYWORDS</a:t>
                      </a:r>
                    </a:p>
                  </a:txBody>
                  <a:tcPr marL="58293" marR="58293" marT="29146" marB="29146" anchor="ctr"/>
                </a:tc>
                <a:tc>
                  <a:txBody>
                    <a:bodyPr/>
                    <a:lstStyle/>
                    <a:p>
                      <a:pPr algn="ctr"/>
                      <a:r>
                        <a:rPr lang="en-US" sz="800" dirty="0">
                          <a:latin typeface="Arial" panose="020B0604020202020204" pitchFamily="34" charset="0"/>
                          <a:cs typeface="Arial" panose="020B0604020202020204" pitchFamily="34" charset="0"/>
                        </a:rPr>
                        <a:t>DNA replication</a:t>
                      </a:r>
                    </a:p>
                  </a:txBody>
                  <a:tcPr marL="58293" marR="58293" marT="29146" marB="29146" anchor="ctr"/>
                </a:tc>
                <a:tc>
                  <a:txBody>
                    <a:bodyPr/>
                    <a:lstStyle/>
                    <a:p>
                      <a:pPr algn="ctr"/>
                      <a:r>
                        <a:rPr lang="en-US" sz="800">
                          <a:latin typeface="Arial" panose="020B0604020202020204" pitchFamily="34" charset="0"/>
                          <a:cs typeface="Arial" panose="020B0604020202020204" pitchFamily="34" charset="0"/>
                        </a:rPr>
                        <a:t>9.1E-14</a:t>
                      </a:r>
                      <a:endParaRPr lang="en-US" sz="800" dirty="0">
                        <a:latin typeface="Arial" panose="020B0604020202020204" pitchFamily="34" charset="0"/>
                        <a:cs typeface="Arial" panose="020B0604020202020204" pitchFamily="34" charset="0"/>
                      </a:endParaRPr>
                    </a:p>
                  </a:txBody>
                  <a:tcPr marL="58293" marR="58293" marT="29146" marB="29146" anchor="ctr"/>
                </a:tc>
                <a:tc>
                  <a:txBody>
                    <a:bodyPr/>
                    <a:lstStyle/>
                    <a:p>
                      <a:pPr algn="ctr"/>
                      <a:r>
                        <a:rPr lang="en-US" sz="800">
                          <a:latin typeface="Arial" panose="020B0604020202020204" pitchFamily="34" charset="0"/>
                          <a:cs typeface="Arial" panose="020B0604020202020204" pitchFamily="34" charset="0"/>
                        </a:rPr>
                        <a:t>7.6E-12</a:t>
                      </a:r>
                      <a:endParaRPr lang="en-US" sz="800" dirty="0">
                        <a:latin typeface="Arial" panose="020B0604020202020204" pitchFamily="34" charset="0"/>
                        <a:cs typeface="Arial" panose="020B0604020202020204" pitchFamily="34" charset="0"/>
                      </a:endParaRPr>
                    </a:p>
                  </a:txBody>
                  <a:tcPr marL="58293" marR="58293" marT="29146" marB="29146" anchor="ctr"/>
                </a:tc>
                <a:extLst>
                  <a:ext uri="{0D108BD9-81ED-4DB2-BD59-A6C34878D82A}">
                    <a16:rowId xmlns="" xmlns:a16="http://schemas.microsoft.com/office/drawing/2014/main" val="417467443"/>
                  </a:ext>
                </a:extLst>
              </a:tr>
              <a:tr h="145733">
                <a:tc>
                  <a:txBody>
                    <a:bodyPr/>
                    <a:lstStyle/>
                    <a:p>
                      <a:pPr algn="ctr"/>
                      <a:r>
                        <a:rPr lang="en-US" sz="800" dirty="0">
                          <a:latin typeface="Arial" panose="020B0604020202020204" pitchFamily="34" charset="0"/>
                          <a:cs typeface="Arial" panose="020B0604020202020204" pitchFamily="34" charset="0"/>
                        </a:rPr>
                        <a:t>GOTERM_BP_DIRECT</a:t>
                      </a:r>
                    </a:p>
                  </a:txBody>
                  <a:tcPr marL="58293" marR="58293" marT="29146" marB="29146" anchor="ctr"/>
                </a:tc>
                <a:tc>
                  <a:txBody>
                    <a:bodyPr/>
                    <a:lstStyle/>
                    <a:p>
                      <a:pPr algn="ctr"/>
                      <a:r>
                        <a:rPr lang="en-US" sz="800" dirty="0">
                          <a:latin typeface="Arial" panose="020B0604020202020204" pitchFamily="34" charset="0"/>
                          <a:cs typeface="Arial" panose="020B0604020202020204" pitchFamily="34" charset="0"/>
                        </a:rPr>
                        <a:t>DNA replication initiation</a:t>
                      </a:r>
                    </a:p>
                  </a:txBody>
                  <a:tcPr marL="58293" marR="58293" marT="29146" marB="29146" anchor="ctr"/>
                </a:tc>
                <a:tc>
                  <a:txBody>
                    <a:bodyPr/>
                    <a:lstStyle/>
                    <a:p>
                      <a:pPr algn="ctr"/>
                      <a:r>
                        <a:rPr lang="en-US" sz="800">
                          <a:latin typeface="Arial" panose="020B0604020202020204" pitchFamily="34" charset="0"/>
                          <a:cs typeface="Arial" panose="020B0604020202020204" pitchFamily="34" charset="0"/>
                        </a:rPr>
                        <a:t>4.6E-7</a:t>
                      </a:r>
                      <a:endParaRPr lang="en-US" sz="800" dirty="0">
                        <a:latin typeface="Arial" panose="020B0604020202020204" pitchFamily="34" charset="0"/>
                        <a:cs typeface="Arial" panose="020B0604020202020204" pitchFamily="34" charset="0"/>
                      </a:endParaRPr>
                    </a:p>
                  </a:txBody>
                  <a:tcPr marL="58293" marR="58293" marT="29146" marB="29146" anchor="ctr"/>
                </a:tc>
                <a:tc>
                  <a:txBody>
                    <a:bodyPr/>
                    <a:lstStyle/>
                    <a:p>
                      <a:pPr algn="ctr"/>
                      <a:r>
                        <a:rPr lang="en-US" sz="800">
                          <a:latin typeface="Arial" panose="020B0604020202020204" pitchFamily="34" charset="0"/>
                          <a:cs typeface="Arial" panose="020B0604020202020204" pitchFamily="34" charset="0"/>
                        </a:rPr>
                        <a:t>3.3E-4</a:t>
                      </a:r>
                      <a:endParaRPr lang="en-US" sz="800" dirty="0">
                        <a:latin typeface="Arial" panose="020B0604020202020204" pitchFamily="34" charset="0"/>
                        <a:cs typeface="Arial" panose="020B0604020202020204" pitchFamily="34" charset="0"/>
                      </a:endParaRPr>
                    </a:p>
                  </a:txBody>
                  <a:tcPr marL="58293" marR="58293" marT="29146" marB="29146" anchor="ctr"/>
                </a:tc>
                <a:extLst>
                  <a:ext uri="{0D108BD9-81ED-4DB2-BD59-A6C34878D82A}">
                    <a16:rowId xmlns="" xmlns:a16="http://schemas.microsoft.com/office/drawing/2014/main" val="2790863772"/>
                  </a:ext>
                </a:extLst>
              </a:tr>
              <a:tr h="145733">
                <a:tc>
                  <a:txBody>
                    <a:bodyPr/>
                    <a:lstStyle/>
                    <a:p>
                      <a:pPr algn="ctr"/>
                      <a:r>
                        <a:rPr lang="en-US" sz="800" dirty="0">
                          <a:latin typeface="Arial" panose="020B0604020202020204" pitchFamily="34" charset="0"/>
                          <a:cs typeface="Arial" panose="020B0604020202020204" pitchFamily="34" charset="0"/>
                        </a:rPr>
                        <a:t>KEGG_PATHWAY</a:t>
                      </a:r>
                    </a:p>
                  </a:txBody>
                  <a:tcPr marL="58293" marR="58293" marT="29146" marB="29146" anchor="ctr"/>
                </a:tc>
                <a:tc>
                  <a:txBody>
                    <a:bodyPr/>
                    <a:lstStyle/>
                    <a:p>
                      <a:pPr algn="ctr"/>
                      <a:r>
                        <a:rPr lang="en-US" sz="800" b="0" dirty="0">
                          <a:latin typeface="Arial" panose="020B0604020202020204" pitchFamily="34" charset="0"/>
                          <a:cs typeface="Arial" panose="020B0604020202020204" pitchFamily="34" charset="0"/>
                        </a:rPr>
                        <a:t>DNA replication</a:t>
                      </a:r>
                    </a:p>
                  </a:txBody>
                  <a:tcPr marL="58293" marR="58293" marT="29146" marB="29146" anchor="ctr"/>
                </a:tc>
                <a:tc>
                  <a:txBody>
                    <a:bodyPr/>
                    <a:lstStyle/>
                    <a:p>
                      <a:pPr algn="ctr"/>
                      <a:r>
                        <a:rPr lang="en-US" sz="800" dirty="0">
                          <a:latin typeface="Arial" panose="020B0604020202020204" pitchFamily="34" charset="0"/>
                          <a:cs typeface="Arial" panose="020B0604020202020204" pitchFamily="34" charset="0"/>
                        </a:rPr>
                        <a:t>1.8E-6</a:t>
                      </a:r>
                      <a:endParaRPr lang="en-US" sz="800" b="0" dirty="0">
                        <a:latin typeface="Arial" panose="020B0604020202020204" pitchFamily="34" charset="0"/>
                        <a:cs typeface="Arial" panose="020B0604020202020204" pitchFamily="34" charset="0"/>
                      </a:endParaRPr>
                    </a:p>
                  </a:txBody>
                  <a:tcPr marL="58293" marR="58293" marT="29146" marB="29146" anchor="ctr"/>
                </a:tc>
                <a:tc>
                  <a:txBody>
                    <a:bodyPr/>
                    <a:lstStyle/>
                    <a:p>
                      <a:pPr algn="ctr"/>
                      <a:r>
                        <a:rPr lang="en-US" sz="800" dirty="0">
                          <a:latin typeface="Arial" panose="020B0604020202020204" pitchFamily="34" charset="0"/>
                          <a:cs typeface="Arial" panose="020B0604020202020204" pitchFamily="34" charset="0"/>
                        </a:rPr>
                        <a:t>2.6E-4</a:t>
                      </a:r>
                      <a:endParaRPr lang="en-US" sz="800" b="0" dirty="0">
                        <a:latin typeface="Arial" panose="020B0604020202020204" pitchFamily="34" charset="0"/>
                        <a:cs typeface="Arial" panose="020B0604020202020204" pitchFamily="34" charset="0"/>
                      </a:endParaRPr>
                    </a:p>
                  </a:txBody>
                  <a:tcPr marL="58293" marR="58293" marT="29146" marB="29146" anchor="ctr"/>
                </a:tc>
                <a:extLst>
                  <a:ext uri="{0D108BD9-81ED-4DB2-BD59-A6C34878D82A}">
                    <a16:rowId xmlns="" xmlns:a16="http://schemas.microsoft.com/office/drawing/2014/main" val="137820918"/>
                  </a:ext>
                </a:extLst>
              </a:tr>
            </a:tbl>
          </a:graphicData>
        </a:graphic>
      </p:graphicFrame>
      <p:grpSp>
        <p:nvGrpSpPr>
          <p:cNvPr id="41" name="Group 40"/>
          <p:cNvGrpSpPr/>
          <p:nvPr/>
        </p:nvGrpSpPr>
        <p:grpSpPr>
          <a:xfrm>
            <a:off x="339455" y="331424"/>
            <a:ext cx="3397589" cy="2267821"/>
            <a:chOff x="358320" y="1301678"/>
            <a:chExt cx="5329550" cy="3557366"/>
          </a:xfrm>
        </p:grpSpPr>
        <p:grpSp>
          <p:nvGrpSpPr>
            <p:cNvPr id="42" name="Group 41"/>
            <p:cNvGrpSpPr/>
            <p:nvPr/>
          </p:nvGrpSpPr>
          <p:grpSpPr>
            <a:xfrm>
              <a:off x="627014" y="1301678"/>
              <a:ext cx="5060856" cy="3295756"/>
              <a:chOff x="-94882" y="1253551"/>
              <a:chExt cx="5060856" cy="3295756"/>
            </a:xfrm>
          </p:grpSpPr>
          <p:pic>
            <p:nvPicPr>
              <p:cNvPr id="45" name="Picture 44"/>
              <p:cNvPicPr>
                <a:picLocks noChangeAspect="1"/>
              </p:cNvPicPr>
              <p:nvPr/>
            </p:nvPicPr>
            <p:blipFill rotWithShape="1">
              <a:blip r:embed="rId4"/>
              <a:srcRect l="3494" r="6322" b="5199"/>
              <a:stretch/>
            </p:blipFill>
            <p:spPr>
              <a:xfrm>
                <a:off x="380345" y="1253551"/>
                <a:ext cx="4555959" cy="2925417"/>
              </a:xfrm>
              <a:prstGeom prst="rect">
                <a:avLst/>
              </a:prstGeom>
            </p:spPr>
          </p:pic>
          <p:sp>
            <p:nvSpPr>
              <p:cNvPr id="46" name="TextBox 45"/>
              <p:cNvSpPr txBox="1"/>
              <p:nvPr/>
            </p:nvSpPr>
            <p:spPr>
              <a:xfrm>
                <a:off x="2991851" y="4114799"/>
                <a:ext cx="422943" cy="434508"/>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0</a:t>
                </a:r>
              </a:p>
            </p:txBody>
          </p:sp>
          <p:sp>
            <p:nvSpPr>
              <p:cNvPr id="47" name="TextBox 46"/>
              <p:cNvSpPr txBox="1"/>
              <p:nvPr/>
            </p:nvSpPr>
            <p:spPr>
              <a:xfrm>
                <a:off x="4543031" y="4114799"/>
                <a:ext cx="422943" cy="434508"/>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2</a:t>
                </a:r>
              </a:p>
            </p:txBody>
          </p:sp>
          <p:sp>
            <p:nvSpPr>
              <p:cNvPr id="48" name="TextBox 47"/>
              <p:cNvSpPr txBox="1"/>
              <p:nvPr/>
            </p:nvSpPr>
            <p:spPr>
              <a:xfrm>
                <a:off x="1393241" y="4114799"/>
                <a:ext cx="503407" cy="434508"/>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-2</a:t>
                </a:r>
              </a:p>
            </p:txBody>
          </p:sp>
          <p:sp>
            <p:nvSpPr>
              <p:cNvPr id="49" name="TextBox 48"/>
              <p:cNvSpPr txBox="1"/>
              <p:nvPr/>
            </p:nvSpPr>
            <p:spPr>
              <a:xfrm>
                <a:off x="-39582" y="3795627"/>
                <a:ext cx="422943" cy="434508"/>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0</a:t>
                </a:r>
              </a:p>
            </p:txBody>
          </p:sp>
          <p:sp>
            <p:nvSpPr>
              <p:cNvPr id="50" name="TextBox 49"/>
              <p:cNvSpPr txBox="1"/>
              <p:nvPr/>
            </p:nvSpPr>
            <p:spPr>
              <a:xfrm>
                <a:off x="-94882" y="3047187"/>
                <a:ext cx="556210" cy="434508"/>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10</a:t>
                </a:r>
              </a:p>
            </p:txBody>
          </p:sp>
          <p:sp>
            <p:nvSpPr>
              <p:cNvPr id="51" name="TextBox 50"/>
              <p:cNvSpPr txBox="1"/>
              <p:nvPr/>
            </p:nvSpPr>
            <p:spPr>
              <a:xfrm>
                <a:off x="-79688" y="2250934"/>
                <a:ext cx="556210" cy="434508"/>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20</a:t>
                </a:r>
              </a:p>
            </p:txBody>
          </p:sp>
          <p:sp>
            <p:nvSpPr>
              <p:cNvPr id="52" name="TextBox 51"/>
              <p:cNvSpPr txBox="1"/>
              <p:nvPr/>
            </p:nvSpPr>
            <p:spPr>
              <a:xfrm>
                <a:off x="-79688" y="1470409"/>
                <a:ext cx="556210" cy="434508"/>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30</a:t>
                </a:r>
              </a:p>
            </p:txBody>
          </p:sp>
        </p:grpSp>
        <p:sp>
          <p:nvSpPr>
            <p:cNvPr id="43" name="TextBox 42"/>
            <p:cNvSpPr txBox="1"/>
            <p:nvPr/>
          </p:nvSpPr>
          <p:spPr>
            <a:xfrm>
              <a:off x="2765981" y="4424536"/>
              <a:ext cx="1421908" cy="434508"/>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Coefficient</a:t>
              </a:r>
            </a:p>
          </p:txBody>
        </p:sp>
        <p:sp>
          <p:nvSpPr>
            <p:cNvPr id="44" name="TextBox 43"/>
            <p:cNvSpPr txBox="1"/>
            <p:nvPr/>
          </p:nvSpPr>
          <p:spPr>
            <a:xfrm rot="16200000">
              <a:off x="-376421" y="2595974"/>
              <a:ext cx="1903990" cy="434508"/>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-log10(q-value)</a:t>
              </a:r>
            </a:p>
          </p:txBody>
        </p:sp>
      </p:grpSp>
      <p:sp>
        <p:nvSpPr>
          <p:cNvPr id="53" name="TextBox 52"/>
          <p:cNvSpPr txBox="1"/>
          <p:nvPr/>
        </p:nvSpPr>
        <p:spPr>
          <a:xfrm>
            <a:off x="188692" y="-11930"/>
            <a:ext cx="295274" cy="369332"/>
          </a:xfrm>
          <a:prstGeom prst="rect">
            <a:avLst/>
          </a:prstGeom>
          <a:noFill/>
        </p:spPr>
        <p:txBody>
          <a:bodyPr wrap="none" rtlCol="0">
            <a:spAutoFit/>
          </a:bodyPr>
          <a:lstStyle/>
          <a:p>
            <a:r>
              <a:rPr lang="en-US" dirty="0"/>
              <a:t>a</a:t>
            </a:r>
          </a:p>
        </p:txBody>
      </p:sp>
      <p:sp>
        <p:nvSpPr>
          <p:cNvPr id="54" name="TextBox 53"/>
          <p:cNvSpPr txBox="1"/>
          <p:nvPr/>
        </p:nvSpPr>
        <p:spPr>
          <a:xfrm>
            <a:off x="223576" y="2521780"/>
            <a:ext cx="282450" cy="369332"/>
          </a:xfrm>
          <a:prstGeom prst="rect">
            <a:avLst/>
          </a:prstGeom>
          <a:noFill/>
        </p:spPr>
        <p:txBody>
          <a:bodyPr wrap="none" rtlCol="0">
            <a:spAutoFit/>
          </a:bodyPr>
          <a:lstStyle/>
          <a:p>
            <a:r>
              <a:rPr lang="en-US" dirty="0"/>
              <a:t>c</a:t>
            </a:r>
          </a:p>
        </p:txBody>
      </p:sp>
      <p:sp>
        <p:nvSpPr>
          <p:cNvPr id="55" name="TextBox 54"/>
          <p:cNvSpPr txBox="1"/>
          <p:nvPr/>
        </p:nvSpPr>
        <p:spPr>
          <a:xfrm>
            <a:off x="3886200" y="-11930"/>
            <a:ext cx="306494" cy="369332"/>
          </a:xfrm>
          <a:prstGeom prst="rect">
            <a:avLst/>
          </a:prstGeom>
          <a:noFill/>
        </p:spPr>
        <p:txBody>
          <a:bodyPr wrap="none" rtlCol="0">
            <a:spAutoFit/>
          </a:bodyPr>
          <a:lstStyle/>
          <a:p>
            <a:r>
              <a:rPr lang="en-US" dirty="0"/>
              <a:t>b</a:t>
            </a:r>
          </a:p>
        </p:txBody>
      </p:sp>
      <p:sp>
        <p:nvSpPr>
          <p:cNvPr id="56" name="TextBox 55"/>
          <p:cNvSpPr txBox="1"/>
          <p:nvPr/>
        </p:nvSpPr>
        <p:spPr>
          <a:xfrm>
            <a:off x="3922409" y="1813723"/>
            <a:ext cx="306494" cy="369332"/>
          </a:xfrm>
          <a:prstGeom prst="rect">
            <a:avLst/>
          </a:prstGeom>
          <a:noFill/>
        </p:spPr>
        <p:txBody>
          <a:bodyPr wrap="none" rtlCol="0">
            <a:spAutoFit/>
          </a:bodyPr>
          <a:lstStyle/>
          <a:p>
            <a:r>
              <a:rPr lang="en-US" dirty="0"/>
              <a:t>d</a:t>
            </a:r>
          </a:p>
        </p:txBody>
      </p:sp>
      <p:sp>
        <p:nvSpPr>
          <p:cNvPr id="28" name="TextBox 27"/>
          <p:cNvSpPr txBox="1"/>
          <p:nvPr/>
        </p:nvSpPr>
        <p:spPr>
          <a:xfrm>
            <a:off x="-3316637" y="681926"/>
            <a:ext cx="808235" cy="268984"/>
          </a:xfrm>
          <a:prstGeom prst="rect">
            <a:avLst/>
          </a:prstGeom>
          <a:noFill/>
        </p:spPr>
        <p:txBody>
          <a:bodyPr wrap="none" rtlCol="0">
            <a:spAutoFit/>
          </a:bodyPr>
          <a:lstStyle/>
          <a:p>
            <a:r>
              <a:rPr lang="en-US" sz="1148" dirty="0"/>
              <a:t>Figure </a:t>
            </a:r>
            <a:r>
              <a:rPr lang="en-US" sz="1148" dirty="0" smtClean="0"/>
              <a:t>S14</a:t>
            </a:r>
            <a:endParaRPr lang="en-US" sz="1148" dirty="0"/>
          </a:p>
        </p:txBody>
      </p:sp>
      <p:grpSp>
        <p:nvGrpSpPr>
          <p:cNvPr id="29" name="Group 28"/>
          <p:cNvGrpSpPr/>
          <p:nvPr/>
        </p:nvGrpSpPr>
        <p:grpSpPr>
          <a:xfrm>
            <a:off x="898926" y="4577656"/>
            <a:ext cx="2427693" cy="2387024"/>
            <a:chOff x="931668" y="-46184"/>
            <a:chExt cx="3808146" cy="3744353"/>
          </a:xfrm>
        </p:grpSpPr>
        <p:pic>
          <p:nvPicPr>
            <p:cNvPr id="30" name="Picture 29"/>
            <p:cNvPicPr>
              <a:picLocks noChangeAspect="1"/>
            </p:cNvPicPr>
            <p:nvPr/>
          </p:nvPicPr>
          <p:blipFill rotWithShape="1">
            <a:blip r:embed="rId5"/>
            <a:srcRect l="4102" b="7550"/>
            <a:stretch/>
          </p:blipFill>
          <p:spPr>
            <a:xfrm>
              <a:off x="931668" y="462715"/>
              <a:ext cx="3808146" cy="3235454"/>
            </a:xfrm>
            <a:prstGeom prst="rect">
              <a:avLst/>
            </a:prstGeom>
          </p:spPr>
        </p:pic>
        <p:cxnSp>
          <p:nvCxnSpPr>
            <p:cNvPr id="31" name="Straight Connector 30"/>
            <p:cNvCxnSpPr/>
            <p:nvPr/>
          </p:nvCxnSpPr>
          <p:spPr>
            <a:xfrm>
              <a:off x="2149642" y="449178"/>
              <a:ext cx="1564105" cy="0"/>
            </a:xfrm>
            <a:prstGeom prst="line">
              <a:avLst/>
            </a:prstGeom>
            <a:ln w="12700"/>
          </p:spPr>
          <p:style>
            <a:lnRef idx="1">
              <a:schemeClr val="dk1"/>
            </a:lnRef>
            <a:fillRef idx="0">
              <a:schemeClr val="dk1"/>
            </a:fillRef>
            <a:effectRef idx="0">
              <a:schemeClr val="dk1"/>
            </a:effectRef>
            <a:fontRef idx="minor">
              <a:schemeClr val="tx1"/>
            </a:fontRef>
          </p:style>
        </p:cxnSp>
        <p:sp>
          <p:nvSpPr>
            <p:cNvPr id="32" name="TextBox 31"/>
            <p:cNvSpPr txBox="1"/>
            <p:nvPr/>
          </p:nvSpPr>
          <p:spPr>
            <a:xfrm>
              <a:off x="1948998" y="-46184"/>
              <a:ext cx="2396835" cy="579345"/>
            </a:xfrm>
            <a:prstGeom prst="rect">
              <a:avLst/>
            </a:prstGeom>
            <a:noFill/>
          </p:spPr>
          <p:txBody>
            <a:bodyPr wrap="none" rtlCol="0">
              <a:spAutoFit/>
            </a:bodyPr>
            <a:lstStyle/>
            <a:p>
              <a:r>
                <a:rPr lang="en-US" sz="900" dirty="0">
                  <a:latin typeface="Arial" panose="020B0604020202020204" pitchFamily="34" charset="0"/>
                  <a:cs typeface="Arial" panose="020B0604020202020204" pitchFamily="34" charset="0"/>
                </a:rPr>
                <a:t>P = 0.019 (with zeros)</a:t>
              </a:r>
            </a:p>
            <a:p>
              <a:r>
                <a:rPr lang="en-US" sz="900" dirty="0">
                  <a:latin typeface="Arial" panose="020B0604020202020204" pitchFamily="34" charset="0"/>
                  <a:cs typeface="Arial" panose="020B0604020202020204" pitchFamily="34" charset="0"/>
                </a:rPr>
                <a:t>P = 0.028 (dropped zeros)</a:t>
              </a:r>
            </a:p>
          </p:txBody>
        </p:sp>
      </p:grpSp>
      <p:sp>
        <p:nvSpPr>
          <p:cNvPr id="33" name="TextBox 32"/>
          <p:cNvSpPr txBox="1"/>
          <p:nvPr/>
        </p:nvSpPr>
        <p:spPr>
          <a:xfrm rot="16200000">
            <a:off x="-33708" y="5834849"/>
            <a:ext cx="1657570" cy="276999"/>
          </a:xfrm>
          <a:prstGeom prst="rect">
            <a:avLst/>
          </a:prstGeom>
          <a:noFill/>
        </p:spPr>
        <p:txBody>
          <a:bodyPr wrap="none" rtlCol="0">
            <a:spAutoFit/>
          </a:bodyPr>
          <a:lstStyle/>
          <a:p>
            <a:r>
              <a:rPr lang="en-US" sz="1200" dirty="0" err="1"/>
              <a:t>Morisita</a:t>
            </a:r>
            <a:r>
              <a:rPr lang="en-US" sz="1200" dirty="0"/>
              <a:t> Diversity Index</a:t>
            </a:r>
          </a:p>
        </p:txBody>
      </p:sp>
      <p:sp>
        <p:nvSpPr>
          <p:cNvPr id="34" name="TextBox 33"/>
          <p:cNvSpPr txBox="1"/>
          <p:nvPr/>
        </p:nvSpPr>
        <p:spPr>
          <a:xfrm>
            <a:off x="289758" y="4633095"/>
            <a:ext cx="300082" cy="369332"/>
          </a:xfrm>
          <a:prstGeom prst="rect">
            <a:avLst/>
          </a:prstGeom>
          <a:noFill/>
        </p:spPr>
        <p:txBody>
          <a:bodyPr wrap="none" rtlCol="0">
            <a:spAutoFit/>
          </a:bodyPr>
          <a:lstStyle/>
          <a:p>
            <a:r>
              <a:rPr lang="en-US" dirty="0"/>
              <a:t>e</a:t>
            </a:r>
          </a:p>
        </p:txBody>
      </p:sp>
      <p:sp>
        <p:nvSpPr>
          <p:cNvPr id="2" name="TextBox 1"/>
          <p:cNvSpPr txBox="1"/>
          <p:nvPr/>
        </p:nvSpPr>
        <p:spPr>
          <a:xfrm>
            <a:off x="1158240" y="6896100"/>
            <a:ext cx="1086003" cy="369332"/>
          </a:xfrm>
          <a:prstGeom prst="rect">
            <a:avLst/>
          </a:prstGeom>
          <a:noFill/>
        </p:spPr>
        <p:txBody>
          <a:bodyPr wrap="none" rtlCol="0">
            <a:spAutoFit/>
          </a:bodyPr>
          <a:lstStyle/>
          <a:p>
            <a:r>
              <a:rPr lang="en-US" dirty="0"/>
              <a:t>MYC-high</a:t>
            </a:r>
          </a:p>
        </p:txBody>
      </p:sp>
      <p:sp>
        <p:nvSpPr>
          <p:cNvPr id="35" name="TextBox 34"/>
          <p:cNvSpPr txBox="1"/>
          <p:nvPr/>
        </p:nvSpPr>
        <p:spPr>
          <a:xfrm>
            <a:off x="2141220" y="6896100"/>
            <a:ext cx="1019382" cy="369332"/>
          </a:xfrm>
          <a:prstGeom prst="rect">
            <a:avLst/>
          </a:prstGeom>
          <a:noFill/>
        </p:spPr>
        <p:txBody>
          <a:bodyPr wrap="none" rtlCol="0">
            <a:spAutoFit/>
          </a:bodyPr>
          <a:lstStyle/>
          <a:p>
            <a:r>
              <a:rPr lang="en-US" dirty="0"/>
              <a:t>MYC-low</a:t>
            </a:r>
          </a:p>
        </p:txBody>
      </p:sp>
      <p:grpSp>
        <p:nvGrpSpPr>
          <p:cNvPr id="57" name="Group 56">
            <a:extLst>
              <a:ext uri="{FF2B5EF4-FFF2-40B4-BE49-F238E27FC236}">
                <a16:creationId xmlns="" xmlns:a16="http://schemas.microsoft.com/office/drawing/2014/main" id="{821FC3EE-F6DE-457B-BB78-7EE732902B84}"/>
              </a:ext>
            </a:extLst>
          </p:cNvPr>
          <p:cNvGrpSpPr/>
          <p:nvPr/>
        </p:nvGrpSpPr>
        <p:grpSpPr>
          <a:xfrm>
            <a:off x="4033953" y="295546"/>
            <a:ext cx="3627509" cy="1369949"/>
            <a:chOff x="5224086" y="3348788"/>
            <a:chExt cx="6053137" cy="2286001"/>
          </a:xfrm>
        </p:grpSpPr>
        <p:pic>
          <p:nvPicPr>
            <p:cNvPr id="58" name="Picture 57">
              <a:extLst>
                <a:ext uri="{FF2B5EF4-FFF2-40B4-BE49-F238E27FC236}">
                  <a16:creationId xmlns="" xmlns:a16="http://schemas.microsoft.com/office/drawing/2014/main" id="{B0160503-E973-440F-9517-4B0CAC54BC20}"/>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1099" t="15650" r="13003" b="3527"/>
            <a:stretch/>
          </p:blipFill>
          <p:spPr>
            <a:xfrm>
              <a:off x="5224086" y="3348788"/>
              <a:ext cx="6053137" cy="2286001"/>
            </a:xfrm>
            <a:prstGeom prst="rect">
              <a:avLst/>
            </a:prstGeom>
          </p:spPr>
        </p:pic>
        <p:sp>
          <p:nvSpPr>
            <p:cNvPr id="59" name="TextBox 58">
              <a:extLst>
                <a:ext uri="{FF2B5EF4-FFF2-40B4-BE49-F238E27FC236}">
                  <a16:creationId xmlns="" xmlns:a16="http://schemas.microsoft.com/office/drawing/2014/main" id="{6CD14C04-BABD-4B19-B192-5F277F1809E7}"/>
                </a:ext>
              </a:extLst>
            </p:cNvPr>
            <p:cNvSpPr txBox="1"/>
            <p:nvPr/>
          </p:nvSpPr>
          <p:spPr>
            <a:xfrm>
              <a:off x="5677826" y="4058653"/>
              <a:ext cx="1207183" cy="413929"/>
            </a:xfrm>
            <a:prstGeom prst="rect">
              <a:avLst/>
            </a:prstGeom>
            <a:noFill/>
          </p:spPr>
          <p:txBody>
            <a:bodyPr wrap="none" rtlCol="0">
              <a:spAutoFit/>
            </a:bodyPr>
            <a:lstStyle/>
            <a:p>
              <a:r>
                <a:rPr lang="en-US" sz="701" dirty="0">
                  <a:latin typeface="Arial" panose="020B0604020202020204" pitchFamily="34" charset="0"/>
                  <a:cs typeface="Arial" panose="020B0604020202020204" pitchFamily="34" charset="0"/>
                </a:rPr>
                <a:t>Q = 0.002</a:t>
              </a:r>
            </a:p>
          </p:txBody>
        </p:sp>
        <p:sp>
          <p:nvSpPr>
            <p:cNvPr id="60" name="TextBox 59">
              <a:extLst>
                <a:ext uri="{FF2B5EF4-FFF2-40B4-BE49-F238E27FC236}">
                  <a16:creationId xmlns="" xmlns:a16="http://schemas.microsoft.com/office/drawing/2014/main" id="{E0A381B3-D96E-4B4D-A282-EFC5B832D427}"/>
                </a:ext>
              </a:extLst>
            </p:cNvPr>
            <p:cNvSpPr txBox="1"/>
            <p:nvPr/>
          </p:nvSpPr>
          <p:spPr>
            <a:xfrm>
              <a:off x="7666318" y="4058653"/>
              <a:ext cx="1207183" cy="413929"/>
            </a:xfrm>
            <a:prstGeom prst="rect">
              <a:avLst/>
            </a:prstGeom>
            <a:noFill/>
          </p:spPr>
          <p:txBody>
            <a:bodyPr wrap="none" rtlCol="0">
              <a:spAutoFit/>
            </a:bodyPr>
            <a:lstStyle/>
            <a:p>
              <a:r>
                <a:rPr lang="en-US" sz="701" dirty="0">
                  <a:latin typeface="Arial" panose="020B0604020202020204" pitchFamily="34" charset="0"/>
                  <a:cs typeface="Arial" panose="020B0604020202020204" pitchFamily="34" charset="0"/>
                </a:rPr>
                <a:t>Q = 0.018</a:t>
              </a:r>
            </a:p>
          </p:txBody>
        </p:sp>
        <p:sp>
          <p:nvSpPr>
            <p:cNvPr id="61" name="TextBox 60">
              <a:extLst>
                <a:ext uri="{FF2B5EF4-FFF2-40B4-BE49-F238E27FC236}">
                  <a16:creationId xmlns="" xmlns:a16="http://schemas.microsoft.com/office/drawing/2014/main" id="{E59B4534-25A5-460C-9056-03F3772E5465}"/>
                </a:ext>
              </a:extLst>
            </p:cNvPr>
            <p:cNvSpPr txBox="1"/>
            <p:nvPr/>
          </p:nvSpPr>
          <p:spPr>
            <a:xfrm>
              <a:off x="9679987" y="4058653"/>
              <a:ext cx="1207183" cy="413929"/>
            </a:xfrm>
            <a:prstGeom prst="rect">
              <a:avLst/>
            </a:prstGeom>
            <a:noFill/>
          </p:spPr>
          <p:txBody>
            <a:bodyPr wrap="none" rtlCol="0">
              <a:spAutoFit/>
            </a:bodyPr>
            <a:lstStyle/>
            <a:p>
              <a:r>
                <a:rPr lang="en-US" sz="701" dirty="0">
                  <a:latin typeface="Arial" panose="020B0604020202020204" pitchFamily="34" charset="0"/>
                  <a:cs typeface="Arial" panose="020B0604020202020204" pitchFamily="34" charset="0"/>
                </a:rPr>
                <a:t>Q = 0.039</a:t>
              </a:r>
            </a:p>
          </p:txBody>
        </p:sp>
      </p:grpSp>
      <p:sp>
        <p:nvSpPr>
          <p:cNvPr id="3" name="Rectangle 2"/>
          <p:cNvSpPr/>
          <p:nvPr/>
        </p:nvSpPr>
        <p:spPr>
          <a:xfrm>
            <a:off x="0" y="7416121"/>
            <a:ext cx="7772400" cy="2246769"/>
          </a:xfrm>
          <a:prstGeom prst="rect">
            <a:avLst/>
          </a:prstGeom>
        </p:spPr>
        <p:txBody>
          <a:bodyPr wrap="square">
            <a:spAutoFit/>
          </a:bodyPr>
          <a:lstStyle/>
          <a:p>
            <a:r>
              <a:rPr lang="en-US" sz="1400" b="1" dirty="0"/>
              <a:t>Figure </a:t>
            </a:r>
            <a:r>
              <a:rPr lang="en-US" sz="1400" b="1" dirty="0" smtClean="0"/>
              <a:t>S14: </a:t>
            </a:r>
            <a:r>
              <a:rPr lang="en-US" sz="1400" dirty="0"/>
              <a:t>(a) Volcano plot of differentially expressed genes from DESeq2 analysis between MYC-high (gain/high amp) and low groups (het. loss/diploid).  Horizontal line represents FDR p-value &lt; 0.05.  (b) Gene Set Enrichment Analysis plot depicting enrichment scores for three </a:t>
            </a:r>
            <a:r>
              <a:rPr lang="en-US" sz="1400" dirty="0" err="1"/>
              <a:t>MSigDB</a:t>
            </a:r>
            <a:r>
              <a:rPr lang="en-US" sz="1400" dirty="0"/>
              <a:t> MYC gene sets comparing MYC-high and low groups.  FDR-corrected statistical significance of GSEA enrichment score shown by q-value.  (c) Top significant gene pathways found by Ingenuity Pathway Analysis for significantly differentially expressed genes from the DESeq2 analysis.  (d) DAVID gene ontology results of significantly differentially expressed genes from the DESeq2 analysis.  Statistical significance of DAVID analysis shown as uncorrected (“P value”) or </a:t>
            </a:r>
            <a:r>
              <a:rPr lang="en-US" sz="1400" dirty="0" err="1"/>
              <a:t>Benjamini</a:t>
            </a:r>
            <a:r>
              <a:rPr lang="en-US" sz="1400" dirty="0"/>
              <a:t> corrected (“</a:t>
            </a:r>
            <a:r>
              <a:rPr lang="en-US" sz="1400" dirty="0" err="1"/>
              <a:t>Benjamini</a:t>
            </a:r>
            <a:r>
              <a:rPr lang="en-US" sz="1400" dirty="0"/>
              <a:t>”) p-values.  (e) </a:t>
            </a:r>
            <a:r>
              <a:rPr lang="en-US" sz="1400" dirty="0" err="1"/>
              <a:t>MiXCR</a:t>
            </a:r>
            <a:r>
              <a:rPr lang="en-US" sz="1400" dirty="0"/>
              <a:t>-derived T-cell receptor </a:t>
            </a:r>
            <a:r>
              <a:rPr lang="en-US" sz="1400" dirty="0" err="1"/>
              <a:t>Morisita</a:t>
            </a:r>
            <a:r>
              <a:rPr lang="en-US" sz="1400" dirty="0"/>
              <a:t> diversity indices between MYC-high and low groups.  Statistics performed with Mann-Whitney u-test, showing p-values for all samples and all non-zero samples</a:t>
            </a:r>
            <a:r>
              <a:rPr lang="en-US" sz="1400" dirty="0" smtClean="0"/>
              <a:t>.</a:t>
            </a:r>
            <a:endParaRPr lang="en-US" sz="1400" dirty="0"/>
          </a:p>
        </p:txBody>
      </p:sp>
    </p:spTree>
    <p:extLst>
      <p:ext uri="{BB962C8B-B14F-4D97-AF65-F5344CB8AC3E}">
        <p14:creationId xmlns:p14="http://schemas.microsoft.com/office/powerpoint/2010/main" val="228568812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337560" y="1417320"/>
            <a:ext cx="808235" cy="268984"/>
          </a:xfrm>
          <a:prstGeom prst="rect">
            <a:avLst/>
          </a:prstGeom>
          <a:noFill/>
        </p:spPr>
        <p:txBody>
          <a:bodyPr wrap="none" rtlCol="0">
            <a:spAutoFit/>
          </a:bodyPr>
          <a:lstStyle/>
          <a:p>
            <a:r>
              <a:rPr lang="en-US" sz="1148" dirty="0"/>
              <a:t>Figure </a:t>
            </a:r>
            <a:r>
              <a:rPr lang="en-US" sz="1148" dirty="0" smtClean="0"/>
              <a:t>S15</a:t>
            </a:r>
            <a:endParaRPr lang="en-US" sz="1148" dirty="0"/>
          </a:p>
        </p:txBody>
      </p:sp>
      <p:pic>
        <p:nvPicPr>
          <p:cNvPr id="5" name="Picture 4"/>
          <p:cNvPicPr>
            <a:picLocks noChangeAspect="1"/>
          </p:cNvPicPr>
          <p:nvPr/>
        </p:nvPicPr>
        <p:blipFill>
          <a:blip r:embed="rId3"/>
          <a:stretch>
            <a:fillRect/>
          </a:stretch>
        </p:blipFill>
        <p:spPr>
          <a:xfrm>
            <a:off x="842077" y="595423"/>
            <a:ext cx="6559144" cy="3191428"/>
          </a:xfrm>
          <a:prstGeom prst="rect">
            <a:avLst/>
          </a:prstGeom>
        </p:spPr>
      </p:pic>
      <p:sp>
        <p:nvSpPr>
          <p:cNvPr id="6" name="TextBox 5"/>
          <p:cNvSpPr txBox="1"/>
          <p:nvPr/>
        </p:nvSpPr>
        <p:spPr>
          <a:xfrm rot="16200000">
            <a:off x="-87740" y="1212112"/>
            <a:ext cx="1283108" cy="369332"/>
          </a:xfrm>
          <a:prstGeom prst="rect">
            <a:avLst/>
          </a:prstGeom>
          <a:noFill/>
        </p:spPr>
        <p:txBody>
          <a:bodyPr wrap="none" rtlCol="0">
            <a:spAutoFit/>
          </a:bodyPr>
          <a:lstStyle/>
          <a:p>
            <a:r>
              <a:rPr lang="en-US" dirty="0"/>
              <a:t>VALLPSVML</a:t>
            </a:r>
          </a:p>
        </p:txBody>
      </p:sp>
      <p:sp>
        <p:nvSpPr>
          <p:cNvPr id="7" name="TextBox 6"/>
          <p:cNvSpPr txBox="1"/>
          <p:nvPr/>
        </p:nvSpPr>
        <p:spPr>
          <a:xfrm rot="16200000">
            <a:off x="58325" y="2783470"/>
            <a:ext cx="990977" cy="369332"/>
          </a:xfrm>
          <a:prstGeom prst="rect">
            <a:avLst/>
          </a:prstGeom>
          <a:noFill/>
        </p:spPr>
        <p:txBody>
          <a:bodyPr wrap="none" rtlCol="0">
            <a:spAutoFit/>
          </a:bodyPr>
          <a:lstStyle/>
          <a:p>
            <a:r>
              <a:rPr lang="en-US" dirty="0"/>
              <a:t>SIINFEKL</a:t>
            </a:r>
          </a:p>
        </p:txBody>
      </p:sp>
      <p:sp>
        <p:nvSpPr>
          <p:cNvPr id="8" name="TextBox 7"/>
          <p:cNvSpPr txBox="1"/>
          <p:nvPr/>
        </p:nvSpPr>
        <p:spPr>
          <a:xfrm>
            <a:off x="3837757" y="3897940"/>
            <a:ext cx="567784" cy="369332"/>
          </a:xfrm>
          <a:prstGeom prst="rect">
            <a:avLst/>
          </a:prstGeom>
          <a:noFill/>
        </p:spPr>
        <p:txBody>
          <a:bodyPr wrap="none" rtlCol="0">
            <a:spAutoFit/>
          </a:bodyPr>
          <a:lstStyle/>
          <a:p>
            <a:r>
              <a:rPr lang="en-US" dirty="0"/>
              <a:t>CD8</a:t>
            </a:r>
          </a:p>
        </p:txBody>
      </p:sp>
      <p:cxnSp>
        <p:nvCxnSpPr>
          <p:cNvPr id="9" name="Straight Arrow Connector 8"/>
          <p:cNvCxnSpPr/>
          <p:nvPr/>
        </p:nvCxnSpPr>
        <p:spPr>
          <a:xfrm>
            <a:off x="617611" y="3897940"/>
            <a:ext cx="6783610"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0" name="Straight Arrow Connector 9"/>
          <p:cNvCxnSpPr/>
          <p:nvPr/>
        </p:nvCxnSpPr>
        <p:spPr>
          <a:xfrm flipV="1">
            <a:off x="742414" y="571160"/>
            <a:ext cx="0" cy="341604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1" name="TextBox 10"/>
          <p:cNvSpPr txBox="1"/>
          <p:nvPr/>
        </p:nvSpPr>
        <p:spPr>
          <a:xfrm>
            <a:off x="1182260" y="217884"/>
            <a:ext cx="960648" cy="369332"/>
          </a:xfrm>
          <a:prstGeom prst="rect">
            <a:avLst/>
          </a:prstGeom>
          <a:noFill/>
        </p:spPr>
        <p:txBody>
          <a:bodyPr wrap="none" rtlCol="0">
            <a:spAutoFit/>
          </a:bodyPr>
          <a:lstStyle/>
          <a:p>
            <a:r>
              <a:rPr lang="en-US" dirty="0"/>
              <a:t>Tumor 1</a:t>
            </a:r>
          </a:p>
        </p:txBody>
      </p:sp>
      <p:sp>
        <p:nvSpPr>
          <p:cNvPr id="12" name="TextBox 11"/>
          <p:cNvSpPr txBox="1"/>
          <p:nvPr/>
        </p:nvSpPr>
        <p:spPr>
          <a:xfrm>
            <a:off x="2873175" y="217884"/>
            <a:ext cx="960648" cy="369332"/>
          </a:xfrm>
          <a:prstGeom prst="rect">
            <a:avLst/>
          </a:prstGeom>
          <a:noFill/>
        </p:spPr>
        <p:txBody>
          <a:bodyPr wrap="none" rtlCol="0">
            <a:spAutoFit/>
          </a:bodyPr>
          <a:lstStyle/>
          <a:p>
            <a:r>
              <a:rPr lang="en-US" dirty="0"/>
              <a:t>Tumor 2</a:t>
            </a:r>
          </a:p>
        </p:txBody>
      </p:sp>
      <p:sp>
        <p:nvSpPr>
          <p:cNvPr id="13" name="TextBox 12"/>
          <p:cNvSpPr txBox="1"/>
          <p:nvPr/>
        </p:nvSpPr>
        <p:spPr>
          <a:xfrm>
            <a:off x="4506032" y="217884"/>
            <a:ext cx="960648" cy="369332"/>
          </a:xfrm>
          <a:prstGeom prst="rect">
            <a:avLst/>
          </a:prstGeom>
          <a:noFill/>
        </p:spPr>
        <p:txBody>
          <a:bodyPr wrap="none" rtlCol="0">
            <a:spAutoFit/>
          </a:bodyPr>
          <a:lstStyle/>
          <a:p>
            <a:r>
              <a:rPr lang="en-US" dirty="0"/>
              <a:t>Tumor 3</a:t>
            </a:r>
          </a:p>
        </p:txBody>
      </p:sp>
      <p:sp>
        <p:nvSpPr>
          <p:cNvPr id="14" name="TextBox 13"/>
          <p:cNvSpPr txBox="1"/>
          <p:nvPr/>
        </p:nvSpPr>
        <p:spPr>
          <a:xfrm>
            <a:off x="6153403" y="217884"/>
            <a:ext cx="960648" cy="369332"/>
          </a:xfrm>
          <a:prstGeom prst="rect">
            <a:avLst/>
          </a:prstGeom>
          <a:noFill/>
        </p:spPr>
        <p:txBody>
          <a:bodyPr wrap="none" rtlCol="0">
            <a:spAutoFit/>
          </a:bodyPr>
          <a:lstStyle/>
          <a:p>
            <a:r>
              <a:rPr lang="en-US" dirty="0"/>
              <a:t>Tumor 4</a:t>
            </a:r>
          </a:p>
        </p:txBody>
      </p:sp>
      <p:sp>
        <p:nvSpPr>
          <p:cNvPr id="2" name="Rectangle 1"/>
          <p:cNvSpPr/>
          <p:nvPr/>
        </p:nvSpPr>
        <p:spPr>
          <a:xfrm>
            <a:off x="0" y="4348818"/>
            <a:ext cx="7772400" cy="738664"/>
          </a:xfrm>
          <a:prstGeom prst="rect">
            <a:avLst/>
          </a:prstGeom>
        </p:spPr>
        <p:txBody>
          <a:bodyPr wrap="square">
            <a:spAutoFit/>
          </a:bodyPr>
          <a:lstStyle/>
          <a:p>
            <a:r>
              <a:rPr lang="en-US" sz="1400" b="1" dirty="0"/>
              <a:t>Figure </a:t>
            </a:r>
            <a:r>
              <a:rPr lang="en-US" sz="1400" b="1" dirty="0" smtClean="0"/>
              <a:t>S15:</a:t>
            </a:r>
            <a:r>
              <a:rPr lang="en-US" sz="1400" dirty="0" smtClean="0"/>
              <a:t> </a:t>
            </a:r>
            <a:r>
              <a:rPr lang="en-US" sz="1400" dirty="0"/>
              <a:t>Percent B2-tetramer positive (top) versus irrelevant SIINFEKL-tetramer control (bottom), BBN963 tumor infiltrating CD8+ T cells. Tetramer gating was determined per-sample, setting the SIINFEKL control gate to &lt; 0.5% positive cells.</a:t>
            </a:r>
          </a:p>
        </p:txBody>
      </p:sp>
    </p:spTree>
    <p:extLst>
      <p:ext uri="{BB962C8B-B14F-4D97-AF65-F5344CB8AC3E}">
        <p14:creationId xmlns:p14="http://schemas.microsoft.com/office/powerpoint/2010/main" val="211580992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691640" y="1021080"/>
            <a:ext cx="808235" cy="268984"/>
          </a:xfrm>
          <a:prstGeom prst="rect">
            <a:avLst/>
          </a:prstGeom>
          <a:noFill/>
        </p:spPr>
        <p:txBody>
          <a:bodyPr wrap="none" rtlCol="0">
            <a:spAutoFit/>
          </a:bodyPr>
          <a:lstStyle/>
          <a:p>
            <a:r>
              <a:rPr lang="en-US" sz="1148" dirty="0"/>
              <a:t>Figure </a:t>
            </a:r>
            <a:r>
              <a:rPr lang="en-US" sz="1148" dirty="0" smtClean="0"/>
              <a:t>S16</a:t>
            </a:r>
            <a:endParaRPr lang="en-US" sz="1148" dirty="0"/>
          </a:p>
        </p:txBody>
      </p:sp>
      <p:pic>
        <p:nvPicPr>
          <p:cNvPr id="2" name="Picture 1"/>
          <p:cNvPicPr>
            <a:picLocks noChangeAspect="1"/>
          </p:cNvPicPr>
          <p:nvPr/>
        </p:nvPicPr>
        <p:blipFill>
          <a:blip r:embed="rId3"/>
          <a:stretch>
            <a:fillRect/>
          </a:stretch>
        </p:blipFill>
        <p:spPr>
          <a:xfrm>
            <a:off x="1310577" y="620077"/>
            <a:ext cx="5534025" cy="2447925"/>
          </a:xfrm>
          <a:prstGeom prst="rect">
            <a:avLst/>
          </a:prstGeom>
        </p:spPr>
      </p:pic>
      <p:sp>
        <p:nvSpPr>
          <p:cNvPr id="3" name="TextBox 2"/>
          <p:cNvSpPr txBox="1"/>
          <p:nvPr/>
        </p:nvSpPr>
        <p:spPr>
          <a:xfrm>
            <a:off x="3811384" y="3353864"/>
            <a:ext cx="720005" cy="369332"/>
          </a:xfrm>
          <a:prstGeom prst="rect">
            <a:avLst/>
          </a:prstGeom>
          <a:noFill/>
        </p:spPr>
        <p:txBody>
          <a:bodyPr wrap="none" rtlCol="0">
            <a:spAutoFit/>
          </a:bodyPr>
          <a:lstStyle/>
          <a:p>
            <a:r>
              <a:rPr lang="en-US" dirty="0"/>
              <a:t>FSC-A</a:t>
            </a:r>
          </a:p>
        </p:txBody>
      </p:sp>
      <p:sp>
        <p:nvSpPr>
          <p:cNvPr id="5" name="TextBox 4"/>
          <p:cNvSpPr txBox="1"/>
          <p:nvPr/>
        </p:nvSpPr>
        <p:spPr>
          <a:xfrm rot="16200000">
            <a:off x="127538" y="1840128"/>
            <a:ext cx="1440587" cy="369332"/>
          </a:xfrm>
          <a:prstGeom prst="rect">
            <a:avLst/>
          </a:prstGeom>
          <a:noFill/>
        </p:spPr>
        <p:txBody>
          <a:bodyPr wrap="none" rtlCol="0">
            <a:spAutoFit/>
          </a:bodyPr>
          <a:lstStyle/>
          <a:p>
            <a:r>
              <a:rPr lang="en-US" dirty="0"/>
              <a:t>Tetramer - PE</a:t>
            </a:r>
          </a:p>
        </p:txBody>
      </p:sp>
      <p:cxnSp>
        <p:nvCxnSpPr>
          <p:cNvPr id="6" name="Straight Arrow Connector 5"/>
          <p:cNvCxnSpPr/>
          <p:nvPr/>
        </p:nvCxnSpPr>
        <p:spPr>
          <a:xfrm>
            <a:off x="1000387" y="3264594"/>
            <a:ext cx="5844215"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7" name="Straight Arrow Connector 6"/>
          <p:cNvCxnSpPr/>
          <p:nvPr/>
        </p:nvCxnSpPr>
        <p:spPr>
          <a:xfrm flipV="1">
            <a:off x="1125190" y="695724"/>
            <a:ext cx="0" cy="265814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0" name="TextBox 9"/>
          <p:cNvSpPr txBox="1"/>
          <p:nvPr/>
        </p:nvSpPr>
        <p:spPr>
          <a:xfrm>
            <a:off x="1207851" y="238819"/>
            <a:ext cx="2603533" cy="369332"/>
          </a:xfrm>
          <a:prstGeom prst="rect">
            <a:avLst/>
          </a:prstGeom>
          <a:noFill/>
        </p:spPr>
        <p:txBody>
          <a:bodyPr wrap="none" rtlCol="0">
            <a:spAutoFit/>
          </a:bodyPr>
          <a:lstStyle/>
          <a:p>
            <a:r>
              <a:rPr lang="en-US" dirty="0"/>
              <a:t>VALLPSVML (B2) tetramer</a:t>
            </a:r>
          </a:p>
        </p:txBody>
      </p:sp>
      <p:sp>
        <p:nvSpPr>
          <p:cNvPr id="11" name="TextBox 10"/>
          <p:cNvSpPr txBox="1"/>
          <p:nvPr/>
        </p:nvSpPr>
        <p:spPr>
          <a:xfrm>
            <a:off x="4677004" y="238819"/>
            <a:ext cx="1875385" cy="369332"/>
          </a:xfrm>
          <a:prstGeom prst="rect">
            <a:avLst/>
          </a:prstGeom>
          <a:noFill/>
        </p:spPr>
        <p:txBody>
          <a:bodyPr wrap="none" rtlCol="0">
            <a:spAutoFit/>
          </a:bodyPr>
          <a:lstStyle/>
          <a:p>
            <a:r>
              <a:rPr lang="en-US" dirty="0"/>
              <a:t>SIINFEKL tetramer</a:t>
            </a:r>
          </a:p>
        </p:txBody>
      </p:sp>
      <p:sp>
        <p:nvSpPr>
          <p:cNvPr id="8" name="Rectangle 7"/>
          <p:cNvSpPr/>
          <p:nvPr/>
        </p:nvSpPr>
        <p:spPr>
          <a:xfrm>
            <a:off x="0" y="3894296"/>
            <a:ext cx="7772400" cy="523220"/>
          </a:xfrm>
          <a:prstGeom prst="rect">
            <a:avLst/>
          </a:prstGeom>
        </p:spPr>
        <p:txBody>
          <a:bodyPr wrap="square">
            <a:spAutoFit/>
          </a:bodyPr>
          <a:lstStyle/>
          <a:p>
            <a:pPr lvl="0" defTabSz="914400">
              <a:defRPr/>
            </a:pPr>
            <a:r>
              <a:rPr lang="en-US" sz="1400" b="1" dirty="0"/>
              <a:t>Figure </a:t>
            </a:r>
            <a:r>
              <a:rPr lang="en-US" sz="1400" b="1" dirty="0" smtClean="0"/>
              <a:t>S16:</a:t>
            </a:r>
            <a:r>
              <a:rPr lang="en-US" sz="1400" dirty="0" smtClean="0"/>
              <a:t> </a:t>
            </a:r>
            <a:r>
              <a:rPr lang="en-US" sz="1400" dirty="0"/>
              <a:t>Percent B2-tetramer positive (left) versus irrelevant SIINFEKL-tetramer control (right) CD8+ T cells after dendritic cell co-culture expansion protocol.</a:t>
            </a:r>
          </a:p>
        </p:txBody>
      </p:sp>
    </p:spTree>
    <p:extLst>
      <p:ext uri="{BB962C8B-B14F-4D97-AF65-F5344CB8AC3E}">
        <p14:creationId xmlns:p14="http://schemas.microsoft.com/office/powerpoint/2010/main" val="15712511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 xmlns:a16="http://schemas.microsoft.com/office/drawing/2014/main" id="{CC1B11F6-4AA5-4AE8-ABC6-17B5753110A6}"/>
              </a:ext>
            </a:extLst>
          </p:cNvPr>
          <p:cNvPicPr>
            <a:picLocks noChangeAspect="1"/>
          </p:cNvPicPr>
          <p:nvPr/>
        </p:nvPicPr>
        <p:blipFill rotWithShape="1">
          <a:blip r:embed="rId4"/>
          <a:srcRect l="4227" b="4196"/>
          <a:stretch/>
        </p:blipFill>
        <p:spPr>
          <a:xfrm>
            <a:off x="2072690" y="272078"/>
            <a:ext cx="3580949" cy="2686588"/>
          </a:xfrm>
          <a:prstGeom prst="rect">
            <a:avLst/>
          </a:prstGeom>
        </p:spPr>
      </p:pic>
      <p:graphicFrame>
        <p:nvGraphicFramePr>
          <p:cNvPr id="4" name="Object 3"/>
          <p:cNvGraphicFramePr>
            <a:graphicFrameLocks noChangeAspect="1"/>
          </p:cNvGraphicFramePr>
          <p:nvPr>
            <p:extLst/>
          </p:nvPr>
        </p:nvGraphicFramePr>
        <p:xfrm>
          <a:off x="555625" y="3949700"/>
          <a:ext cx="6415088" cy="2844800"/>
        </p:xfrm>
        <a:graphic>
          <a:graphicData uri="http://schemas.openxmlformats.org/presentationml/2006/ole">
            <mc:AlternateContent xmlns:mc="http://schemas.openxmlformats.org/markup-compatibility/2006">
              <mc:Choice xmlns:v="urn:schemas-microsoft-com:vml" Requires="v">
                <p:oleObj spid="_x0000_s13348" name="Prism 7" r:id="rId5" imgW="6883634" imgH="3055547" progId="Prism7.Document">
                  <p:embed/>
                </p:oleObj>
              </mc:Choice>
              <mc:Fallback>
                <p:oleObj name="Prism 7" r:id="rId5" imgW="6883634" imgH="3055547" progId="Prism7.Document">
                  <p:embed/>
                  <p:pic>
                    <p:nvPicPr>
                      <p:cNvPr id="4" name="Object 3"/>
                      <p:cNvPicPr/>
                      <p:nvPr/>
                    </p:nvPicPr>
                    <p:blipFill>
                      <a:blip r:embed="rId6"/>
                      <a:stretch>
                        <a:fillRect/>
                      </a:stretch>
                    </p:blipFill>
                    <p:spPr>
                      <a:xfrm>
                        <a:off x="555625" y="3949700"/>
                        <a:ext cx="6415088" cy="2844800"/>
                      </a:xfrm>
                      <a:prstGeom prst="rect">
                        <a:avLst/>
                      </a:prstGeom>
                    </p:spPr>
                  </p:pic>
                </p:oleObj>
              </mc:Fallback>
            </mc:AlternateContent>
          </a:graphicData>
        </a:graphic>
      </p:graphicFrame>
      <p:sp>
        <p:nvSpPr>
          <p:cNvPr id="5" name="TextBox 4"/>
          <p:cNvSpPr txBox="1"/>
          <p:nvPr/>
        </p:nvSpPr>
        <p:spPr>
          <a:xfrm>
            <a:off x="1418619" y="517463"/>
            <a:ext cx="295274" cy="369460"/>
          </a:xfrm>
          <a:prstGeom prst="rect">
            <a:avLst/>
          </a:prstGeom>
          <a:noFill/>
        </p:spPr>
        <p:txBody>
          <a:bodyPr wrap="none" rtlCol="0">
            <a:spAutoFit/>
          </a:bodyPr>
          <a:lstStyle/>
          <a:p>
            <a:r>
              <a:rPr lang="en-US" sz="1801" dirty="0"/>
              <a:t>a</a:t>
            </a:r>
          </a:p>
        </p:txBody>
      </p:sp>
      <p:sp>
        <p:nvSpPr>
          <p:cNvPr id="6" name="TextBox 5"/>
          <p:cNvSpPr txBox="1"/>
          <p:nvPr/>
        </p:nvSpPr>
        <p:spPr>
          <a:xfrm>
            <a:off x="1394575" y="3728734"/>
            <a:ext cx="306494" cy="369460"/>
          </a:xfrm>
          <a:prstGeom prst="rect">
            <a:avLst/>
          </a:prstGeom>
          <a:noFill/>
        </p:spPr>
        <p:txBody>
          <a:bodyPr wrap="none" rtlCol="0">
            <a:spAutoFit/>
          </a:bodyPr>
          <a:lstStyle/>
          <a:p>
            <a:r>
              <a:rPr lang="en-US" sz="1801" dirty="0"/>
              <a:t>b</a:t>
            </a:r>
          </a:p>
        </p:txBody>
      </p:sp>
      <p:grpSp>
        <p:nvGrpSpPr>
          <p:cNvPr id="7" name="Group 6"/>
          <p:cNvGrpSpPr/>
          <p:nvPr/>
        </p:nvGrpSpPr>
        <p:grpSpPr>
          <a:xfrm>
            <a:off x="1496850" y="889166"/>
            <a:ext cx="4177573" cy="2585339"/>
            <a:chOff x="2349109" y="3588821"/>
            <a:chExt cx="4177571" cy="2585338"/>
          </a:xfrm>
        </p:grpSpPr>
        <p:sp>
          <p:nvSpPr>
            <p:cNvPr id="8" name="TextBox 7"/>
            <p:cNvSpPr txBox="1"/>
            <p:nvPr/>
          </p:nvSpPr>
          <p:spPr>
            <a:xfrm rot="16200000">
              <a:off x="2089422" y="4478845"/>
              <a:ext cx="780983" cy="261610"/>
            </a:xfrm>
            <a:prstGeom prst="rect">
              <a:avLst/>
            </a:prstGeom>
            <a:solidFill>
              <a:schemeClr val="bg1"/>
            </a:solidFill>
          </p:spPr>
          <p:txBody>
            <a:bodyPr wrap="none" rtlCol="0">
              <a:spAutoFit/>
            </a:bodyPr>
            <a:lstStyle/>
            <a:p>
              <a:r>
                <a:rPr lang="en-US" sz="1100" dirty="0">
                  <a:latin typeface="Arial" panose="020B0604020202020204" pitchFamily="34" charset="0"/>
                  <a:cs typeface="Arial" panose="020B0604020202020204" pitchFamily="34" charset="0"/>
                </a:rPr>
                <a:t>Predicted</a:t>
              </a:r>
            </a:p>
          </p:txBody>
        </p:sp>
        <p:grpSp>
          <p:nvGrpSpPr>
            <p:cNvPr id="9" name="Group 8"/>
            <p:cNvGrpSpPr/>
            <p:nvPr/>
          </p:nvGrpSpPr>
          <p:grpSpPr>
            <a:xfrm>
              <a:off x="3288406" y="5619288"/>
              <a:ext cx="3238274" cy="261610"/>
              <a:chOff x="-870935" y="5509732"/>
              <a:chExt cx="2613950" cy="261610"/>
            </a:xfrm>
          </p:grpSpPr>
          <p:sp>
            <p:nvSpPr>
              <p:cNvPr id="16" name="TextBox 15"/>
              <p:cNvSpPr txBox="1"/>
              <p:nvPr/>
            </p:nvSpPr>
            <p:spPr>
              <a:xfrm>
                <a:off x="-870935" y="5509732"/>
                <a:ext cx="212467" cy="261610"/>
              </a:xfrm>
              <a:prstGeom prst="rect">
                <a:avLst/>
              </a:prstGeom>
              <a:noFill/>
            </p:spPr>
            <p:txBody>
              <a:bodyPr wrap="none" rtlCol="0">
                <a:spAutoFit/>
              </a:bodyPr>
              <a:lstStyle/>
              <a:p>
                <a:r>
                  <a:rPr lang="en-US" sz="1100" dirty="0">
                    <a:latin typeface="Arial" panose="020B0604020202020204" pitchFamily="34" charset="0"/>
                    <a:cs typeface="Arial" panose="020B0604020202020204" pitchFamily="34" charset="0"/>
                  </a:rPr>
                  <a:t>0</a:t>
                </a:r>
              </a:p>
            </p:txBody>
          </p:sp>
          <p:sp>
            <p:nvSpPr>
              <p:cNvPr id="17" name="TextBox 16"/>
              <p:cNvSpPr txBox="1"/>
              <p:nvPr/>
            </p:nvSpPr>
            <p:spPr>
              <a:xfrm>
                <a:off x="-495544" y="5509732"/>
                <a:ext cx="339274" cy="261610"/>
              </a:xfrm>
              <a:prstGeom prst="rect">
                <a:avLst/>
              </a:prstGeom>
              <a:noFill/>
            </p:spPr>
            <p:txBody>
              <a:bodyPr wrap="none" rtlCol="0">
                <a:spAutoFit/>
              </a:bodyPr>
              <a:lstStyle/>
              <a:p>
                <a:r>
                  <a:rPr lang="en-US" sz="1100" dirty="0">
                    <a:latin typeface="Arial" panose="020B0604020202020204" pitchFamily="34" charset="0"/>
                    <a:cs typeface="Arial" panose="020B0604020202020204" pitchFamily="34" charset="0"/>
                  </a:rPr>
                  <a:t>100</a:t>
                </a:r>
              </a:p>
            </p:txBody>
          </p:sp>
          <p:sp>
            <p:nvSpPr>
              <p:cNvPr id="18" name="TextBox 17"/>
              <p:cNvSpPr txBox="1"/>
              <p:nvPr/>
            </p:nvSpPr>
            <p:spPr>
              <a:xfrm>
                <a:off x="-9189" y="5509732"/>
                <a:ext cx="339274" cy="261610"/>
              </a:xfrm>
              <a:prstGeom prst="rect">
                <a:avLst/>
              </a:prstGeom>
              <a:noFill/>
            </p:spPr>
            <p:txBody>
              <a:bodyPr wrap="none" rtlCol="0">
                <a:spAutoFit/>
              </a:bodyPr>
              <a:lstStyle/>
              <a:p>
                <a:r>
                  <a:rPr lang="en-US" sz="1100" dirty="0">
                    <a:latin typeface="Arial" panose="020B0604020202020204" pitchFamily="34" charset="0"/>
                    <a:cs typeface="Arial" panose="020B0604020202020204" pitchFamily="34" charset="0"/>
                  </a:rPr>
                  <a:t>200</a:t>
                </a:r>
              </a:p>
            </p:txBody>
          </p:sp>
          <p:sp>
            <p:nvSpPr>
              <p:cNvPr id="19" name="TextBox 18"/>
              <p:cNvSpPr txBox="1"/>
              <p:nvPr/>
            </p:nvSpPr>
            <p:spPr>
              <a:xfrm>
                <a:off x="461786" y="5509732"/>
                <a:ext cx="339274" cy="261610"/>
              </a:xfrm>
              <a:prstGeom prst="rect">
                <a:avLst/>
              </a:prstGeom>
              <a:noFill/>
            </p:spPr>
            <p:txBody>
              <a:bodyPr wrap="none" rtlCol="0">
                <a:spAutoFit/>
              </a:bodyPr>
              <a:lstStyle/>
              <a:p>
                <a:r>
                  <a:rPr lang="en-US" sz="1100" dirty="0">
                    <a:latin typeface="Arial" panose="020B0604020202020204" pitchFamily="34" charset="0"/>
                    <a:cs typeface="Arial" panose="020B0604020202020204" pitchFamily="34" charset="0"/>
                  </a:rPr>
                  <a:t>300</a:t>
                </a:r>
              </a:p>
            </p:txBody>
          </p:sp>
          <p:sp>
            <p:nvSpPr>
              <p:cNvPr id="20" name="TextBox 19"/>
              <p:cNvSpPr txBox="1"/>
              <p:nvPr/>
            </p:nvSpPr>
            <p:spPr>
              <a:xfrm>
                <a:off x="917386" y="5509732"/>
                <a:ext cx="339274" cy="261610"/>
              </a:xfrm>
              <a:prstGeom prst="rect">
                <a:avLst/>
              </a:prstGeom>
              <a:noFill/>
            </p:spPr>
            <p:txBody>
              <a:bodyPr wrap="none" rtlCol="0">
                <a:spAutoFit/>
              </a:bodyPr>
              <a:lstStyle/>
              <a:p>
                <a:r>
                  <a:rPr lang="en-US" sz="1100" dirty="0">
                    <a:latin typeface="Arial" panose="020B0604020202020204" pitchFamily="34" charset="0"/>
                    <a:cs typeface="Arial" panose="020B0604020202020204" pitchFamily="34" charset="0"/>
                  </a:rPr>
                  <a:t>400</a:t>
                </a:r>
              </a:p>
            </p:txBody>
          </p:sp>
          <p:sp>
            <p:nvSpPr>
              <p:cNvPr id="21" name="TextBox 20"/>
              <p:cNvSpPr txBox="1"/>
              <p:nvPr/>
            </p:nvSpPr>
            <p:spPr>
              <a:xfrm>
                <a:off x="1403741" y="5509732"/>
                <a:ext cx="339274" cy="261610"/>
              </a:xfrm>
              <a:prstGeom prst="rect">
                <a:avLst/>
              </a:prstGeom>
              <a:noFill/>
            </p:spPr>
            <p:txBody>
              <a:bodyPr wrap="none" rtlCol="0">
                <a:spAutoFit/>
              </a:bodyPr>
              <a:lstStyle/>
              <a:p>
                <a:r>
                  <a:rPr lang="en-US" sz="1100" dirty="0">
                    <a:latin typeface="Arial" panose="020B0604020202020204" pitchFamily="34" charset="0"/>
                    <a:cs typeface="Arial" panose="020B0604020202020204" pitchFamily="34" charset="0"/>
                  </a:rPr>
                  <a:t>500</a:t>
                </a:r>
              </a:p>
            </p:txBody>
          </p:sp>
        </p:grpSp>
        <p:sp>
          <p:nvSpPr>
            <p:cNvPr id="10" name="TextBox 9"/>
            <p:cNvSpPr txBox="1"/>
            <p:nvPr/>
          </p:nvSpPr>
          <p:spPr>
            <a:xfrm>
              <a:off x="4325327" y="5912549"/>
              <a:ext cx="577402" cy="261610"/>
            </a:xfrm>
            <a:prstGeom prst="rect">
              <a:avLst/>
            </a:prstGeom>
            <a:noFill/>
          </p:spPr>
          <p:txBody>
            <a:bodyPr wrap="none" rtlCol="0">
              <a:spAutoFit/>
            </a:bodyPr>
            <a:lstStyle/>
            <a:p>
              <a:r>
                <a:rPr lang="en-US" sz="1100" dirty="0">
                  <a:latin typeface="Arial" panose="020B0604020202020204" pitchFamily="34" charset="0"/>
                  <a:cs typeface="Arial" panose="020B0604020202020204" pitchFamily="34" charset="0"/>
                </a:rPr>
                <a:t>Actual</a:t>
              </a:r>
            </a:p>
          </p:txBody>
        </p:sp>
        <p:grpSp>
          <p:nvGrpSpPr>
            <p:cNvPr id="11" name="Group 10"/>
            <p:cNvGrpSpPr/>
            <p:nvPr/>
          </p:nvGrpSpPr>
          <p:grpSpPr>
            <a:xfrm>
              <a:off x="2720907" y="3588821"/>
              <a:ext cx="261612" cy="1633227"/>
              <a:chOff x="-1125265" y="2563572"/>
              <a:chExt cx="261612" cy="2073423"/>
            </a:xfrm>
          </p:grpSpPr>
          <p:sp>
            <p:nvSpPr>
              <p:cNvPr id="12" name="TextBox 11"/>
              <p:cNvSpPr txBox="1"/>
              <p:nvPr/>
            </p:nvSpPr>
            <p:spPr>
              <a:xfrm rot="16200000">
                <a:off x="-1161537" y="4339112"/>
                <a:ext cx="334157" cy="261610"/>
              </a:xfrm>
              <a:prstGeom prst="rect">
                <a:avLst/>
              </a:prstGeom>
              <a:noFill/>
            </p:spPr>
            <p:txBody>
              <a:bodyPr wrap="none" rtlCol="0">
                <a:spAutoFit/>
              </a:bodyPr>
              <a:lstStyle/>
              <a:p>
                <a:r>
                  <a:rPr lang="en-US" sz="1100" dirty="0">
                    <a:latin typeface="Arial" panose="020B0604020202020204" pitchFamily="34" charset="0"/>
                    <a:cs typeface="Arial" panose="020B0604020202020204" pitchFamily="34" charset="0"/>
                  </a:rPr>
                  <a:t>0</a:t>
                </a:r>
              </a:p>
            </p:txBody>
          </p:sp>
          <p:sp>
            <p:nvSpPr>
              <p:cNvPr id="13" name="TextBox 12"/>
              <p:cNvSpPr txBox="1"/>
              <p:nvPr/>
            </p:nvSpPr>
            <p:spPr>
              <a:xfrm rot="16200000">
                <a:off x="-1211396" y="3776243"/>
                <a:ext cx="433874" cy="261610"/>
              </a:xfrm>
              <a:prstGeom prst="rect">
                <a:avLst/>
              </a:prstGeom>
              <a:noFill/>
            </p:spPr>
            <p:txBody>
              <a:bodyPr wrap="none" rtlCol="0">
                <a:spAutoFit/>
              </a:bodyPr>
              <a:lstStyle/>
              <a:p>
                <a:r>
                  <a:rPr lang="en-US" sz="1100" dirty="0">
                    <a:latin typeface="Arial" panose="020B0604020202020204" pitchFamily="34" charset="0"/>
                    <a:cs typeface="Arial" panose="020B0604020202020204" pitchFamily="34" charset="0"/>
                  </a:rPr>
                  <a:t>50</a:t>
                </a:r>
              </a:p>
            </p:txBody>
          </p:sp>
          <p:sp>
            <p:nvSpPr>
              <p:cNvPr id="14" name="TextBox 13"/>
              <p:cNvSpPr txBox="1"/>
              <p:nvPr/>
            </p:nvSpPr>
            <p:spPr>
              <a:xfrm rot="16200000">
                <a:off x="-1261254" y="3232759"/>
                <a:ext cx="533592" cy="261610"/>
              </a:xfrm>
              <a:prstGeom prst="rect">
                <a:avLst/>
              </a:prstGeom>
              <a:noFill/>
            </p:spPr>
            <p:txBody>
              <a:bodyPr wrap="none" rtlCol="0">
                <a:spAutoFit/>
              </a:bodyPr>
              <a:lstStyle/>
              <a:p>
                <a:r>
                  <a:rPr lang="en-US" sz="1100" dirty="0">
                    <a:latin typeface="Arial" panose="020B0604020202020204" pitchFamily="34" charset="0"/>
                    <a:cs typeface="Arial" panose="020B0604020202020204" pitchFamily="34" charset="0"/>
                  </a:rPr>
                  <a:t>100</a:t>
                </a:r>
              </a:p>
            </p:txBody>
          </p:sp>
          <p:sp>
            <p:nvSpPr>
              <p:cNvPr id="15" name="TextBox 14"/>
              <p:cNvSpPr txBox="1"/>
              <p:nvPr/>
            </p:nvSpPr>
            <p:spPr>
              <a:xfrm rot="16200000">
                <a:off x="-1261256" y="2699563"/>
                <a:ext cx="533592" cy="261610"/>
              </a:xfrm>
              <a:prstGeom prst="rect">
                <a:avLst/>
              </a:prstGeom>
              <a:noFill/>
            </p:spPr>
            <p:txBody>
              <a:bodyPr wrap="none" rtlCol="0">
                <a:spAutoFit/>
              </a:bodyPr>
              <a:lstStyle/>
              <a:p>
                <a:r>
                  <a:rPr lang="en-US" sz="1100" dirty="0">
                    <a:latin typeface="Arial" panose="020B0604020202020204" pitchFamily="34" charset="0"/>
                    <a:cs typeface="Arial" panose="020B0604020202020204" pitchFamily="34" charset="0"/>
                  </a:rPr>
                  <a:t>150</a:t>
                </a:r>
              </a:p>
            </p:txBody>
          </p:sp>
        </p:grpSp>
      </p:grpSp>
      <p:sp>
        <p:nvSpPr>
          <p:cNvPr id="23" name="TextBox 22"/>
          <p:cNvSpPr txBox="1"/>
          <p:nvPr/>
        </p:nvSpPr>
        <p:spPr>
          <a:xfrm>
            <a:off x="-792480" y="0"/>
            <a:ext cx="732893" cy="268984"/>
          </a:xfrm>
          <a:prstGeom prst="rect">
            <a:avLst/>
          </a:prstGeom>
          <a:noFill/>
        </p:spPr>
        <p:txBody>
          <a:bodyPr wrap="none" rtlCol="0">
            <a:spAutoFit/>
          </a:bodyPr>
          <a:lstStyle/>
          <a:p>
            <a:r>
              <a:rPr lang="en-US" sz="1148" dirty="0"/>
              <a:t>Figure </a:t>
            </a:r>
            <a:r>
              <a:rPr lang="en-US" sz="1148" dirty="0" smtClean="0"/>
              <a:t>S2</a:t>
            </a:r>
            <a:endParaRPr lang="en-US" sz="1148" dirty="0"/>
          </a:p>
        </p:txBody>
      </p:sp>
      <p:pic>
        <p:nvPicPr>
          <p:cNvPr id="24" name="Picture 23"/>
          <p:cNvPicPr>
            <a:picLocks noChangeAspect="1"/>
          </p:cNvPicPr>
          <p:nvPr/>
        </p:nvPicPr>
        <p:blipFill>
          <a:blip r:embed="rId7"/>
          <a:stretch>
            <a:fillRect/>
          </a:stretch>
        </p:blipFill>
        <p:spPr>
          <a:xfrm rot="5400000">
            <a:off x="5566993" y="1039131"/>
            <a:ext cx="680677" cy="110440"/>
          </a:xfrm>
          <a:prstGeom prst="rect">
            <a:avLst/>
          </a:prstGeom>
        </p:spPr>
      </p:pic>
      <p:sp>
        <p:nvSpPr>
          <p:cNvPr id="25" name="TextBox 24"/>
          <p:cNvSpPr txBox="1"/>
          <p:nvPr/>
        </p:nvSpPr>
        <p:spPr>
          <a:xfrm>
            <a:off x="5916157" y="1274633"/>
            <a:ext cx="237792" cy="236343"/>
          </a:xfrm>
          <a:prstGeom prst="rect">
            <a:avLst/>
          </a:prstGeom>
          <a:noFill/>
        </p:spPr>
        <p:txBody>
          <a:bodyPr wrap="none" rtlCol="0">
            <a:spAutoFit/>
          </a:bodyPr>
          <a:lstStyle/>
          <a:p>
            <a:r>
              <a:rPr lang="en-US" sz="1100" dirty="0">
                <a:latin typeface="Arial" panose="020B0604020202020204" pitchFamily="34" charset="0"/>
                <a:cs typeface="Arial" panose="020B0604020202020204" pitchFamily="34" charset="0"/>
              </a:rPr>
              <a:t>0</a:t>
            </a:r>
          </a:p>
        </p:txBody>
      </p:sp>
      <p:sp>
        <p:nvSpPr>
          <p:cNvPr id="26" name="TextBox 25"/>
          <p:cNvSpPr txBox="1"/>
          <p:nvPr/>
        </p:nvSpPr>
        <p:spPr>
          <a:xfrm>
            <a:off x="5916156" y="976715"/>
            <a:ext cx="420308" cy="261610"/>
          </a:xfrm>
          <a:prstGeom prst="rect">
            <a:avLst/>
          </a:prstGeom>
          <a:noFill/>
        </p:spPr>
        <p:txBody>
          <a:bodyPr wrap="none" rtlCol="0">
            <a:spAutoFit/>
          </a:bodyPr>
          <a:lstStyle/>
          <a:p>
            <a:r>
              <a:rPr lang="en-US" sz="1100" dirty="0">
                <a:latin typeface="Arial" panose="020B0604020202020204" pitchFamily="34" charset="0"/>
                <a:cs typeface="Arial" panose="020B0604020202020204" pitchFamily="34" charset="0"/>
              </a:rPr>
              <a:t>150</a:t>
            </a:r>
          </a:p>
        </p:txBody>
      </p:sp>
      <p:sp>
        <p:nvSpPr>
          <p:cNvPr id="27" name="TextBox 26"/>
          <p:cNvSpPr txBox="1"/>
          <p:nvPr/>
        </p:nvSpPr>
        <p:spPr>
          <a:xfrm>
            <a:off x="5916156" y="678796"/>
            <a:ext cx="420308" cy="261610"/>
          </a:xfrm>
          <a:prstGeom prst="rect">
            <a:avLst/>
          </a:prstGeom>
          <a:noFill/>
        </p:spPr>
        <p:txBody>
          <a:bodyPr wrap="none" rtlCol="0">
            <a:spAutoFit/>
          </a:bodyPr>
          <a:lstStyle/>
          <a:p>
            <a:r>
              <a:rPr lang="en-US" sz="1100" dirty="0">
                <a:latin typeface="Arial" panose="020B0604020202020204" pitchFamily="34" charset="0"/>
                <a:cs typeface="Arial" panose="020B0604020202020204" pitchFamily="34" charset="0"/>
              </a:rPr>
              <a:t>300</a:t>
            </a:r>
          </a:p>
        </p:txBody>
      </p:sp>
      <p:sp>
        <p:nvSpPr>
          <p:cNvPr id="28" name="TextBox 27">
            <a:extLst>
              <a:ext uri="{FF2B5EF4-FFF2-40B4-BE49-F238E27FC236}">
                <a16:creationId xmlns="" xmlns:a16="http://schemas.microsoft.com/office/drawing/2014/main" id="{FDFAA5AB-22E8-4B60-9492-AF471FA4DE62}"/>
              </a:ext>
            </a:extLst>
          </p:cNvPr>
          <p:cNvSpPr txBox="1"/>
          <p:nvPr/>
        </p:nvSpPr>
        <p:spPr>
          <a:xfrm rot="16200000">
            <a:off x="1805331" y="2703350"/>
            <a:ext cx="388248" cy="261610"/>
          </a:xfrm>
          <a:prstGeom prst="rect">
            <a:avLst/>
          </a:prstGeom>
          <a:noFill/>
        </p:spPr>
        <p:txBody>
          <a:bodyPr wrap="none" rtlCol="0">
            <a:spAutoFit/>
          </a:bodyPr>
          <a:lstStyle/>
          <a:p>
            <a:r>
              <a:rPr lang="en-US" sz="1100" dirty="0">
                <a:latin typeface="Arial" panose="020B0604020202020204" pitchFamily="34" charset="0"/>
                <a:cs typeface="Arial" panose="020B0604020202020204" pitchFamily="34" charset="0"/>
              </a:rPr>
              <a:t>-50</a:t>
            </a:r>
          </a:p>
        </p:txBody>
      </p:sp>
      <p:sp>
        <p:nvSpPr>
          <p:cNvPr id="29" name="TextBox 28">
            <a:extLst>
              <a:ext uri="{FF2B5EF4-FFF2-40B4-BE49-F238E27FC236}">
                <a16:creationId xmlns="" xmlns:a16="http://schemas.microsoft.com/office/drawing/2014/main" id="{CD26B83F-8ACC-44BC-8D14-3C63CED42356}"/>
              </a:ext>
            </a:extLst>
          </p:cNvPr>
          <p:cNvSpPr txBox="1"/>
          <p:nvPr/>
        </p:nvSpPr>
        <p:spPr>
          <a:xfrm rot="16200000">
            <a:off x="1789230" y="490989"/>
            <a:ext cx="420308" cy="261610"/>
          </a:xfrm>
          <a:prstGeom prst="rect">
            <a:avLst/>
          </a:prstGeom>
          <a:noFill/>
        </p:spPr>
        <p:txBody>
          <a:bodyPr wrap="none" rtlCol="0">
            <a:spAutoFit/>
          </a:bodyPr>
          <a:lstStyle/>
          <a:p>
            <a:r>
              <a:rPr lang="en-US" sz="1100" dirty="0">
                <a:latin typeface="Arial" panose="020B0604020202020204" pitchFamily="34" charset="0"/>
                <a:cs typeface="Arial" panose="020B0604020202020204" pitchFamily="34" charset="0"/>
              </a:rPr>
              <a:t>200</a:t>
            </a:r>
          </a:p>
        </p:txBody>
      </p:sp>
      <p:sp>
        <p:nvSpPr>
          <p:cNvPr id="30" name="TextBox 29">
            <a:extLst>
              <a:ext uri="{FF2B5EF4-FFF2-40B4-BE49-F238E27FC236}">
                <a16:creationId xmlns="" xmlns:a16="http://schemas.microsoft.com/office/drawing/2014/main" id="{C3AAAD13-6FE1-499D-AEAB-2FC845EEC286}"/>
              </a:ext>
            </a:extLst>
          </p:cNvPr>
          <p:cNvSpPr txBox="1"/>
          <p:nvPr/>
        </p:nvSpPr>
        <p:spPr>
          <a:xfrm rot="16200000">
            <a:off x="4903731" y="947361"/>
            <a:ext cx="1665841"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Abs(Actual – Predicted)</a:t>
            </a:r>
            <a:endParaRPr lang="en-US" sz="1100" dirty="0">
              <a:latin typeface="Arial" panose="020B0604020202020204" pitchFamily="34" charset="0"/>
              <a:cs typeface="Arial" panose="020B0604020202020204" pitchFamily="34" charset="0"/>
            </a:endParaRPr>
          </a:p>
        </p:txBody>
      </p:sp>
      <p:sp>
        <p:nvSpPr>
          <p:cNvPr id="3" name="Rectangle 2"/>
          <p:cNvSpPr/>
          <p:nvPr/>
        </p:nvSpPr>
        <p:spPr>
          <a:xfrm>
            <a:off x="0" y="6837462"/>
            <a:ext cx="7772400" cy="1384995"/>
          </a:xfrm>
          <a:prstGeom prst="rect">
            <a:avLst/>
          </a:prstGeom>
        </p:spPr>
        <p:txBody>
          <a:bodyPr wrap="square">
            <a:spAutoFit/>
          </a:bodyPr>
          <a:lstStyle/>
          <a:p>
            <a:r>
              <a:rPr lang="en-US" sz="1400" b="1" dirty="0"/>
              <a:t>Figure </a:t>
            </a:r>
            <a:r>
              <a:rPr lang="en-US" sz="1400" b="1" dirty="0" smtClean="0"/>
              <a:t>S2:</a:t>
            </a:r>
            <a:r>
              <a:rPr lang="en-US" sz="1400" dirty="0" smtClean="0"/>
              <a:t> </a:t>
            </a:r>
            <a:r>
              <a:rPr lang="en-US" sz="1400" dirty="0"/>
              <a:t>Multivariable generalized linear model analysis of class I peptide-intrinsic features as a predictor for immunogenicity.  (a) Actual versus predicted immunogenicity per class I peptide using final GLM model.  (b) Regression coefficient +/- 95% confidence interval for all predicted features of the final GLM model.  Color represents absolute differences in value between predicted and actual immunogenicity scores.  Significant features (p &lt; 0.05) are shown in red, while insignificant features (p &gt; 0.05) are in black.</a:t>
            </a:r>
          </a:p>
        </p:txBody>
      </p:sp>
    </p:spTree>
    <p:extLst>
      <p:ext uri="{BB962C8B-B14F-4D97-AF65-F5344CB8AC3E}">
        <p14:creationId xmlns:p14="http://schemas.microsoft.com/office/powerpoint/2010/main" val="152541129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072640" y="655320"/>
            <a:ext cx="808235" cy="268984"/>
          </a:xfrm>
          <a:prstGeom prst="rect">
            <a:avLst/>
          </a:prstGeom>
          <a:noFill/>
        </p:spPr>
        <p:txBody>
          <a:bodyPr wrap="none" rtlCol="0">
            <a:spAutoFit/>
          </a:bodyPr>
          <a:lstStyle/>
          <a:p>
            <a:r>
              <a:rPr lang="en-US" sz="1148" dirty="0"/>
              <a:t>Figure </a:t>
            </a:r>
            <a:r>
              <a:rPr lang="en-US" sz="1148" dirty="0" smtClean="0"/>
              <a:t>S17</a:t>
            </a:r>
            <a:endParaRPr lang="en-US" sz="1148" dirty="0"/>
          </a:p>
        </p:txBody>
      </p:sp>
      <p:pic>
        <p:nvPicPr>
          <p:cNvPr id="3" name="Picture 2"/>
          <p:cNvPicPr>
            <a:picLocks noChangeAspect="1"/>
          </p:cNvPicPr>
          <p:nvPr/>
        </p:nvPicPr>
        <p:blipFill>
          <a:blip r:embed="rId3"/>
          <a:stretch>
            <a:fillRect/>
          </a:stretch>
        </p:blipFill>
        <p:spPr>
          <a:xfrm>
            <a:off x="858224" y="1013282"/>
            <a:ext cx="6467528" cy="4896515"/>
          </a:xfrm>
          <a:prstGeom prst="rect">
            <a:avLst/>
          </a:prstGeom>
        </p:spPr>
      </p:pic>
      <p:sp>
        <p:nvSpPr>
          <p:cNvPr id="5" name="TextBox 4"/>
          <p:cNvSpPr txBox="1"/>
          <p:nvPr/>
        </p:nvSpPr>
        <p:spPr>
          <a:xfrm>
            <a:off x="2020229" y="120147"/>
            <a:ext cx="934871" cy="369332"/>
          </a:xfrm>
          <a:prstGeom prst="rect">
            <a:avLst/>
          </a:prstGeom>
          <a:noFill/>
        </p:spPr>
        <p:txBody>
          <a:bodyPr wrap="none" rtlCol="0">
            <a:spAutoFit/>
          </a:bodyPr>
          <a:lstStyle/>
          <a:p>
            <a:r>
              <a:rPr lang="en-US" dirty="0"/>
              <a:t>BBN963</a:t>
            </a:r>
          </a:p>
        </p:txBody>
      </p:sp>
      <p:sp>
        <p:nvSpPr>
          <p:cNvPr id="6" name="TextBox 5"/>
          <p:cNvSpPr txBox="1"/>
          <p:nvPr/>
        </p:nvSpPr>
        <p:spPr>
          <a:xfrm rot="16200000">
            <a:off x="-106346" y="1739844"/>
            <a:ext cx="825867" cy="369332"/>
          </a:xfrm>
          <a:prstGeom prst="rect">
            <a:avLst/>
          </a:prstGeom>
          <a:noFill/>
        </p:spPr>
        <p:txBody>
          <a:bodyPr wrap="none" rtlCol="0">
            <a:spAutoFit/>
          </a:bodyPr>
          <a:lstStyle/>
          <a:p>
            <a:r>
              <a:rPr lang="en-US" dirty="0"/>
              <a:t>Tet+ Tc</a:t>
            </a:r>
          </a:p>
        </p:txBody>
      </p:sp>
      <p:sp>
        <p:nvSpPr>
          <p:cNvPr id="7" name="TextBox 6"/>
          <p:cNvSpPr txBox="1"/>
          <p:nvPr/>
        </p:nvSpPr>
        <p:spPr>
          <a:xfrm rot="16200000">
            <a:off x="-94868" y="3351304"/>
            <a:ext cx="802912" cy="369332"/>
          </a:xfrm>
          <a:prstGeom prst="rect">
            <a:avLst/>
          </a:prstGeom>
          <a:noFill/>
        </p:spPr>
        <p:txBody>
          <a:bodyPr wrap="none" rtlCol="0">
            <a:spAutoFit/>
          </a:bodyPr>
          <a:lstStyle/>
          <a:p>
            <a:r>
              <a:rPr lang="en-US" dirty="0"/>
              <a:t>OT1 Tc</a:t>
            </a:r>
          </a:p>
        </p:txBody>
      </p:sp>
      <p:sp>
        <p:nvSpPr>
          <p:cNvPr id="8" name="TextBox 7"/>
          <p:cNvSpPr txBox="1"/>
          <p:nvPr/>
        </p:nvSpPr>
        <p:spPr>
          <a:xfrm rot="16200000">
            <a:off x="-302585" y="5077323"/>
            <a:ext cx="1218347" cy="369332"/>
          </a:xfrm>
          <a:prstGeom prst="rect">
            <a:avLst/>
          </a:prstGeom>
          <a:noFill/>
        </p:spPr>
        <p:txBody>
          <a:bodyPr wrap="none" rtlCol="0">
            <a:spAutoFit/>
          </a:bodyPr>
          <a:lstStyle/>
          <a:p>
            <a:r>
              <a:rPr lang="en-US" dirty="0"/>
              <a:t>Target only</a:t>
            </a:r>
          </a:p>
        </p:txBody>
      </p:sp>
      <p:sp>
        <p:nvSpPr>
          <p:cNvPr id="9" name="Left Brace 8"/>
          <p:cNvSpPr/>
          <p:nvPr/>
        </p:nvSpPr>
        <p:spPr>
          <a:xfrm rot="5400000">
            <a:off x="2386656" y="-398339"/>
            <a:ext cx="202019" cy="1977656"/>
          </a:xfrm>
          <a:prstGeom prst="lef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10" name="TextBox 9"/>
          <p:cNvSpPr txBox="1"/>
          <p:nvPr/>
        </p:nvSpPr>
        <p:spPr>
          <a:xfrm>
            <a:off x="5127003" y="120147"/>
            <a:ext cx="1307024" cy="369332"/>
          </a:xfrm>
          <a:prstGeom prst="rect">
            <a:avLst/>
          </a:prstGeom>
          <a:noFill/>
        </p:spPr>
        <p:txBody>
          <a:bodyPr wrap="none" rtlCol="0">
            <a:spAutoFit/>
          </a:bodyPr>
          <a:lstStyle/>
          <a:p>
            <a:r>
              <a:rPr lang="en-US" dirty="0"/>
              <a:t>Splenocytes</a:t>
            </a:r>
          </a:p>
        </p:txBody>
      </p:sp>
      <p:sp>
        <p:nvSpPr>
          <p:cNvPr id="11" name="Left Brace 10"/>
          <p:cNvSpPr/>
          <p:nvPr/>
        </p:nvSpPr>
        <p:spPr>
          <a:xfrm rot="5400000">
            <a:off x="5633130" y="-398339"/>
            <a:ext cx="202019" cy="1977656"/>
          </a:xfrm>
          <a:prstGeom prst="lef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cxnSp>
        <p:nvCxnSpPr>
          <p:cNvPr id="12" name="Straight Arrow Connector 11"/>
          <p:cNvCxnSpPr/>
          <p:nvPr/>
        </p:nvCxnSpPr>
        <p:spPr>
          <a:xfrm flipV="1">
            <a:off x="738609" y="853795"/>
            <a:ext cx="0" cy="534817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3" name="Straight Arrow Connector 12"/>
          <p:cNvCxnSpPr/>
          <p:nvPr/>
        </p:nvCxnSpPr>
        <p:spPr>
          <a:xfrm>
            <a:off x="566716" y="6061976"/>
            <a:ext cx="6759036"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4" name="TextBox 13"/>
          <p:cNvSpPr txBox="1"/>
          <p:nvPr/>
        </p:nvSpPr>
        <p:spPr>
          <a:xfrm>
            <a:off x="6437607" y="6017305"/>
            <a:ext cx="947952" cy="369332"/>
          </a:xfrm>
          <a:prstGeom prst="rect">
            <a:avLst/>
          </a:prstGeom>
          <a:noFill/>
        </p:spPr>
        <p:txBody>
          <a:bodyPr wrap="none" rtlCol="0">
            <a:spAutoFit/>
          </a:bodyPr>
          <a:lstStyle/>
          <a:p>
            <a:r>
              <a:rPr lang="en-US" dirty="0"/>
              <a:t>FVS-700</a:t>
            </a:r>
          </a:p>
        </p:txBody>
      </p:sp>
      <p:sp>
        <p:nvSpPr>
          <p:cNvPr id="15" name="TextBox 14"/>
          <p:cNvSpPr txBox="1"/>
          <p:nvPr/>
        </p:nvSpPr>
        <p:spPr>
          <a:xfrm rot="16200000">
            <a:off x="199468" y="1036377"/>
            <a:ext cx="734496" cy="369332"/>
          </a:xfrm>
          <a:prstGeom prst="rect">
            <a:avLst/>
          </a:prstGeom>
          <a:noFill/>
        </p:spPr>
        <p:txBody>
          <a:bodyPr wrap="none" rtlCol="0">
            <a:spAutoFit/>
          </a:bodyPr>
          <a:lstStyle/>
          <a:p>
            <a:r>
              <a:rPr lang="en-US" dirty="0"/>
              <a:t>SSC-H</a:t>
            </a:r>
          </a:p>
        </p:txBody>
      </p:sp>
      <p:sp>
        <p:nvSpPr>
          <p:cNvPr id="2" name="Rectangle 1"/>
          <p:cNvSpPr/>
          <p:nvPr/>
        </p:nvSpPr>
        <p:spPr>
          <a:xfrm>
            <a:off x="0" y="6579215"/>
            <a:ext cx="7772400" cy="523220"/>
          </a:xfrm>
          <a:prstGeom prst="rect">
            <a:avLst/>
          </a:prstGeom>
        </p:spPr>
        <p:txBody>
          <a:bodyPr wrap="square">
            <a:spAutoFit/>
          </a:bodyPr>
          <a:lstStyle/>
          <a:p>
            <a:r>
              <a:rPr lang="en-US" sz="1400" b="1" dirty="0"/>
              <a:t>Figure </a:t>
            </a:r>
            <a:r>
              <a:rPr lang="en-US" sz="1400" b="1" dirty="0" smtClean="0"/>
              <a:t>S17:</a:t>
            </a:r>
            <a:r>
              <a:rPr lang="en-US" sz="1400" dirty="0" smtClean="0"/>
              <a:t> </a:t>
            </a:r>
            <a:r>
              <a:rPr lang="en-US" sz="1400" dirty="0"/>
              <a:t>Gating schema for Figure 5b, showing percent dead targets (CFSE+) in co-culture cytotoxicity assay.</a:t>
            </a:r>
          </a:p>
        </p:txBody>
      </p:sp>
    </p:spTree>
    <p:extLst>
      <p:ext uri="{BB962C8B-B14F-4D97-AF65-F5344CB8AC3E}">
        <p14:creationId xmlns:p14="http://schemas.microsoft.com/office/powerpoint/2010/main" val="34602843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extLst>
              <p:ext uri="{D42A27DB-BD31-4B8C-83A1-F6EECF244321}">
                <p14:modId xmlns:p14="http://schemas.microsoft.com/office/powerpoint/2010/main" val="1077135886"/>
              </p:ext>
            </p:extLst>
          </p:nvPr>
        </p:nvGraphicFramePr>
        <p:xfrm>
          <a:off x="91440" y="266270"/>
          <a:ext cx="7518210" cy="4202434"/>
        </p:xfrm>
        <a:graphic>
          <a:graphicData uri="http://schemas.openxmlformats.org/drawingml/2006/table">
            <a:tbl>
              <a:tblPr>
                <a:tableStyleId>{616DA210-FB5B-4158-B5E0-FEB733F419BA}</a:tableStyleId>
              </a:tblPr>
              <a:tblGrid>
                <a:gridCol w="3972460">
                  <a:extLst>
                    <a:ext uri="{9D8B030D-6E8A-4147-A177-3AD203B41FA5}">
                      <a16:colId xmlns="" xmlns:a16="http://schemas.microsoft.com/office/drawing/2014/main" val="2782659979"/>
                    </a:ext>
                  </a:extLst>
                </a:gridCol>
                <a:gridCol w="1107413">
                  <a:extLst>
                    <a:ext uri="{9D8B030D-6E8A-4147-A177-3AD203B41FA5}">
                      <a16:colId xmlns="" xmlns:a16="http://schemas.microsoft.com/office/drawing/2014/main" val="967580031"/>
                    </a:ext>
                  </a:extLst>
                </a:gridCol>
                <a:gridCol w="812779">
                  <a:extLst>
                    <a:ext uri="{9D8B030D-6E8A-4147-A177-3AD203B41FA5}">
                      <a16:colId xmlns="" xmlns:a16="http://schemas.microsoft.com/office/drawing/2014/main" val="4012074917"/>
                    </a:ext>
                  </a:extLst>
                </a:gridCol>
                <a:gridCol w="812779">
                  <a:extLst>
                    <a:ext uri="{9D8B030D-6E8A-4147-A177-3AD203B41FA5}">
                      <a16:colId xmlns="" xmlns:a16="http://schemas.microsoft.com/office/drawing/2014/main" val="2481668388"/>
                    </a:ext>
                  </a:extLst>
                </a:gridCol>
                <a:gridCol w="812779">
                  <a:extLst>
                    <a:ext uri="{9D8B030D-6E8A-4147-A177-3AD203B41FA5}">
                      <a16:colId xmlns="" xmlns:a16="http://schemas.microsoft.com/office/drawing/2014/main" val="698641231"/>
                    </a:ext>
                  </a:extLst>
                </a:gridCol>
              </a:tblGrid>
              <a:tr h="247202">
                <a:tc>
                  <a:txBody>
                    <a:bodyPr/>
                    <a:lstStyle/>
                    <a:p>
                      <a:pPr algn="ctr" fontAlgn="b"/>
                      <a:r>
                        <a:rPr lang="en-US" sz="1400" u="none" strike="noStrike" dirty="0">
                          <a:effectLst/>
                          <a:latin typeface="Arial" panose="020B0604020202020204" pitchFamily="34" charset="0"/>
                          <a:cs typeface="Arial" panose="020B0604020202020204" pitchFamily="34" charset="0"/>
                        </a:rPr>
                        <a:t>Feature</a:t>
                      </a:r>
                      <a:endParaRPr lang="en-US" sz="1400" b="0" i="0" u="none" strike="noStrike" dirty="0">
                        <a:solidFill>
                          <a:srgbClr val="000000"/>
                        </a:solidFill>
                        <a:effectLst/>
                        <a:latin typeface="Arial" panose="020B0604020202020204" pitchFamily="34" charset="0"/>
                        <a:cs typeface="Arial" panose="020B0604020202020204" pitchFamily="34" charset="0"/>
                      </a:endParaRPr>
                    </a:p>
                  </a:txBody>
                  <a:tcPr marL="12360" marR="12360" marT="12360" marB="0" anchor="ctr">
                    <a:solidFill>
                      <a:schemeClr val="bg1">
                        <a:lumMod val="75000"/>
                      </a:schemeClr>
                    </a:solidFill>
                  </a:tcPr>
                </a:tc>
                <a:tc>
                  <a:txBody>
                    <a:bodyPr/>
                    <a:lstStyle/>
                    <a:p>
                      <a:pPr algn="ctr" fontAlgn="b"/>
                      <a:r>
                        <a:rPr lang="en-US" sz="1400" u="none" strike="noStrike" dirty="0">
                          <a:effectLst/>
                          <a:latin typeface="Arial" panose="020B0604020202020204" pitchFamily="34" charset="0"/>
                          <a:cs typeface="Arial" panose="020B0604020202020204" pitchFamily="34" charset="0"/>
                        </a:rPr>
                        <a:t>Coefficient</a:t>
                      </a:r>
                      <a:endParaRPr lang="en-US" sz="1400" b="0" i="0" u="none" strike="noStrike" dirty="0">
                        <a:solidFill>
                          <a:srgbClr val="000000"/>
                        </a:solidFill>
                        <a:effectLst/>
                        <a:latin typeface="Arial" panose="020B0604020202020204" pitchFamily="34" charset="0"/>
                        <a:cs typeface="Arial" panose="020B0604020202020204" pitchFamily="34" charset="0"/>
                      </a:endParaRPr>
                    </a:p>
                  </a:txBody>
                  <a:tcPr marL="12360" marR="12360" marT="12360" marB="0" anchor="ctr">
                    <a:solidFill>
                      <a:schemeClr val="bg1">
                        <a:lumMod val="75000"/>
                      </a:schemeClr>
                    </a:solidFill>
                  </a:tcPr>
                </a:tc>
                <a:tc>
                  <a:txBody>
                    <a:bodyPr/>
                    <a:lstStyle/>
                    <a:p>
                      <a:pPr algn="ctr" fontAlgn="b"/>
                      <a:r>
                        <a:rPr lang="en-US" sz="1400" u="none" strike="noStrike" dirty="0">
                          <a:effectLst/>
                          <a:latin typeface="Arial" panose="020B0604020202020204" pitchFamily="34" charset="0"/>
                          <a:cs typeface="Arial" panose="020B0604020202020204" pitchFamily="34" charset="0"/>
                        </a:rPr>
                        <a:t>2.50%</a:t>
                      </a:r>
                      <a:endParaRPr lang="en-US" sz="1400" b="0" i="0" u="none" strike="noStrike" dirty="0">
                        <a:solidFill>
                          <a:srgbClr val="000000"/>
                        </a:solidFill>
                        <a:effectLst/>
                        <a:latin typeface="Arial" panose="020B0604020202020204" pitchFamily="34" charset="0"/>
                        <a:cs typeface="Arial" panose="020B0604020202020204" pitchFamily="34" charset="0"/>
                      </a:endParaRPr>
                    </a:p>
                  </a:txBody>
                  <a:tcPr marL="12360" marR="12360" marT="12360" marB="0" anchor="ctr">
                    <a:solidFill>
                      <a:schemeClr val="bg1">
                        <a:lumMod val="75000"/>
                      </a:schemeClr>
                    </a:solidFill>
                  </a:tcPr>
                </a:tc>
                <a:tc>
                  <a:txBody>
                    <a:bodyPr/>
                    <a:lstStyle/>
                    <a:p>
                      <a:pPr algn="ctr" fontAlgn="b"/>
                      <a:r>
                        <a:rPr lang="en-US" sz="1400" u="none" strike="noStrike" dirty="0">
                          <a:effectLst/>
                          <a:latin typeface="Arial" panose="020B0604020202020204" pitchFamily="34" charset="0"/>
                          <a:cs typeface="Arial" panose="020B0604020202020204" pitchFamily="34" charset="0"/>
                        </a:rPr>
                        <a:t>97.50%</a:t>
                      </a:r>
                      <a:endParaRPr lang="en-US" sz="1400" b="0" i="0" u="none" strike="noStrike" dirty="0">
                        <a:solidFill>
                          <a:srgbClr val="000000"/>
                        </a:solidFill>
                        <a:effectLst/>
                        <a:latin typeface="Arial" panose="020B0604020202020204" pitchFamily="34" charset="0"/>
                        <a:cs typeface="Arial" panose="020B0604020202020204" pitchFamily="34" charset="0"/>
                      </a:endParaRPr>
                    </a:p>
                  </a:txBody>
                  <a:tcPr marL="12360" marR="12360" marT="12360" marB="0" anchor="ctr">
                    <a:solidFill>
                      <a:schemeClr val="bg1">
                        <a:lumMod val="75000"/>
                      </a:schemeClr>
                    </a:solidFill>
                  </a:tcPr>
                </a:tc>
                <a:tc>
                  <a:txBody>
                    <a:bodyPr/>
                    <a:lstStyle/>
                    <a:p>
                      <a:pPr algn="ctr" fontAlgn="b"/>
                      <a:r>
                        <a:rPr lang="en-US" sz="1400" u="none" strike="noStrike" dirty="0">
                          <a:effectLst/>
                          <a:latin typeface="Arial" panose="020B0604020202020204" pitchFamily="34" charset="0"/>
                          <a:cs typeface="Arial" panose="020B0604020202020204" pitchFamily="34" charset="0"/>
                        </a:rPr>
                        <a:t>p-value</a:t>
                      </a:r>
                      <a:endParaRPr lang="en-US" sz="1400" b="0" i="0" u="none" strike="noStrike" dirty="0">
                        <a:solidFill>
                          <a:srgbClr val="000000"/>
                        </a:solidFill>
                        <a:effectLst/>
                        <a:latin typeface="Arial" panose="020B0604020202020204" pitchFamily="34" charset="0"/>
                        <a:cs typeface="Arial" panose="020B0604020202020204" pitchFamily="34" charset="0"/>
                      </a:endParaRPr>
                    </a:p>
                  </a:txBody>
                  <a:tcPr marL="12360" marR="12360" marT="12360" marB="0" anchor="ctr">
                    <a:solidFill>
                      <a:schemeClr val="bg1">
                        <a:lumMod val="75000"/>
                      </a:schemeClr>
                    </a:solidFill>
                  </a:tcPr>
                </a:tc>
                <a:extLst>
                  <a:ext uri="{0D108BD9-81ED-4DB2-BD59-A6C34878D82A}">
                    <a16:rowId xmlns="" xmlns:a16="http://schemas.microsoft.com/office/drawing/2014/main" val="3879597381"/>
                  </a:ext>
                </a:extLst>
              </a:tr>
              <a:tr h="247202">
                <a:tc>
                  <a:txBody>
                    <a:bodyPr/>
                    <a:lstStyle/>
                    <a:p>
                      <a:pPr algn="l" fontAlgn="ctr"/>
                      <a:r>
                        <a:rPr lang="en-US" sz="1400" b="0" i="0" u="none" strike="noStrike" dirty="0">
                          <a:solidFill>
                            <a:srgbClr val="000000"/>
                          </a:solidFill>
                          <a:effectLst/>
                          <a:latin typeface="Arial" panose="020B0604020202020204" pitchFamily="34" charset="0"/>
                          <a:cs typeface="Arial" panose="020B0604020202020204" pitchFamily="34" charset="0"/>
                        </a:rPr>
                        <a:t>Absolute_position_3_Y</a:t>
                      </a:r>
                    </a:p>
                  </a:txBody>
                  <a:tcPr marL="7620" marR="7620" marT="7620" marB="0" anchor="ctr"/>
                </a:tc>
                <a:tc>
                  <a:txBody>
                    <a:bodyPr/>
                    <a:lstStyle/>
                    <a:p>
                      <a:pPr algn="r" fontAlgn="b"/>
                      <a:r>
                        <a:rPr lang="en-US" sz="1400" b="0" i="0" u="none" strike="noStrike" dirty="0">
                          <a:solidFill>
                            <a:srgbClr val="000000"/>
                          </a:solidFill>
                          <a:effectLst/>
                          <a:latin typeface="Arial" panose="020B0604020202020204" pitchFamily="34" charset="0"/>
                          <a:cs typeface="Arial" panose="020B0604020202020204" pitchFamily="34" charset="0"/>
                        </a:rPr>
                        <a:t>42.925</a:t>
                      </a:r>
                    </a:p>
                  </a:txBody>
                  <a:tcPr marL="7620" marR="7620" marT="7620" marB="0" anchor="b"/>
                </a:tc>
                <a:tc>
                  <a:txBody>
                    <a:bodyPr/>
                    <a:lstStyle/>
                    <a:p>
                      <a:pPr algn="r" fontAlgn="b"/>
                      <a:r>
                        <a:rPr lang="en-US" sz="1400" b="0" i="0" u="none" strike="noStrike" dirty="0">
                          <a:solidFill>
                            <a:srgbClr val="000000"/>
                          </a:solidFill>
                          <a:effectLst/>
                          <a:latin typeface="Arial" panose="020B0604020202020204" pitchFamily="34" charset="0"/>
                          <a:cs typeface="Arial" panose="020B0604020202020204" pitchFamily="34" charset="0"/>
                        </a:rPr>
                        <a:t>14.66786</a:t>
                      </a:r>
                    </a:p>
                  </a:txBody>
                  <a:tcPr marL="7620" marR="7620" marT="7620" marB="0" anchor="b"/>
                </a:tc>
                <a:tc>
                  <a:txBody>
                    <a:bodyPr/>
                    <a:lstStyle/>
                    <a:p>
                      <a:pPr algn="r" fontAlgn="b"/>
                      <a:r>
                        <a:rPr lang="en-US" sz="1400" b="0" i="0" u="none" strike="noStrike" dirty="0">
                          <a:solidFill>
                            <a:srgbClr val="000000"/>
                          </a:solidFill>
                          <a:effectLst/>
                          <a:latin typeface="Arial" panose="020B0604020202020204" pitchFamily="34" charset="0"/>
                          <a:cs typeface="Arial" panose="020B0604020202020204" pitchFamily="34" charset="0"/>
                        </a:rPr>
                        <a:t>71.18231</a:t>
                      </a:r>
                    </a:p>
                  </a:txBody>
                  <a:tcPr marL="7620" marR="7620" marT="7620" marB="0" anchor="b"/>
                </a:tc>
                <a:tc>
                  <a:txBody>
                    <a:bodyPr/>
                    <a:lstStyle/>
                    <a:p>
                      <a:pPr algn="r" fontAlgn="b"/>
                      <a:r>
                        <a:rPr lang="en-US" sz="1400" b="0" i="0" u="none" strike="noStrike" dirty="0">
                          <a:solidFill>
                            <a:srgbClr val="000000"/>
                          </a:solidFill>
                          <a:effectLst/>
                          <a:latin typeface="Arial" panose="020B0604020202020204" pitchFamily="34" charset="0"/>
                          <a:cs typeface="Arial" panose="020B0604020202020204" pitchFamily="34" charset="0"/>
                        </a:rPr>
                        <a:t>0.00328</a:t>
                      </a:r>
                    </a:p>
                  </a:txBody>
                  <a:tcPr marL="7620" marR="7620" marT="7620" marB="0" anchor="b"/>
                </a:tc>
                <a:extLst>
                  <a:ext uri="{0D108BD9-81ED-4DB2-BD59-A6C34878D82A}">
                    <a16:rowId xmlns="" xmlns:a16="http://schemas.microsoft.com/office/drawing/2014/main" val="4118871233"/>
                  </a:ext>
                </a:extLst>
              </a:tr>
              <a:tr h="247202">
                <a:tc>
                  <a:txBody>
                    <a:bodyPr/>
                    <a:lstStyle/>
                    <a:p>
                      <a:pPr algn="l" fontAlgn="ctr"/>
                      <a:r>
                        <a:rPr lang="en-US" sz="1400" b="0" i="0" u="none" strike="noStrike">
                          <a:solidFill>
                            <a:srgbClr val="000000"/>
                          </a:solidFill>
                          <a:effectLst/>
                          <a:latin typeface="Arial" panose="020B0604020202020204" pitchFamily="34" charset="0"/>
                          <a:cs typeface="Arial" panose="020B0604020202020204" pitchFamily="34" charset="0"/>
                        </a:rPr>
                        <a:t>Last_position_V</a:t>
                      </a:r>
                    </a:p>
                  </a:txBody>
                  <a:tcPr marL="7620" marR="7620" marT="7620" marB="0" anchor="ctr"/>
                </a:tc>
                <a:tc>
                  <a:txBody>
                    <a:bodyPr/>
                    <a:lstStyle/>
                    <a:p>
                      <a:pPr algn="r" fontAlgn="b"/>
                      <a:r>
                        <a:rPr lang="en-US" sz="1400" b="0" i="0" u="none" strike="noStrike">
                          <a:solidFill>
                            <a:srgbClr val="000000"/>
                          </a:solidFill>
                          <a:effectLst/>
                          <a:latin typeface="Arial" panose="020B0604020202020204" pitchFamily="34" charset="0"/>
                          <a:cs typeface="Arial" panose="020B0604020202020204" pitchFamily="34" charset="0"/>
                        </a:rPr>
                        <a:t>60.05</a:t>
                      </a:r>
                    </a:p>
                  </a:txBody>
                  <a:tcPr marL="7620" marR="7620" marT="7620" marB="0" anchor="b"/>
                </a:tc>
                <a:tc>
                  <a:txBody>
                    <a:bodyPr/>
                    <a:lstStyle/>
                    <a:p>
                      <a:pPr algn="r" fontAlgn="b"/>
                      <a:r>
                        <a:rPr lang="en-US" sz="1400" b="0" i="0" u="none" strike="noStrike">
                          <a:solidFill>
                            <a:srgbClr val="000000"/>
                          </a:solidFill>
                          <a:effectLst/>
                          <a:latin typeface="Arial" panose="020B0604020202020204" pitchFamily="34" charset="0"/>
                          <a:cs typeface="Arial" panose="020B0604020202020204" pitchFamily="34" charset="0"/>
                        </a:rPr>
                        <a:t>24.62061</a:t>
                      </a:r>
                    </a:p>
                  </a:txBody>
                  <a:tcPr marL="7620" marR="7620" marT="7620" marB="0" anchor="b"/>
                </a:tc>
                <a:tc>
                  <a:txBody>
                    <a:bodyPr/>
                    <a:lstStyle/>
                    <a:p>
                      <a:pPr algn="r" fontAlgn="b"/>
                      <a:r>
                        <a:rPr lang="en-US" sz="1400" b="0" i="0" u="none" strike="noStrike">
                          <a:solidFill>
                            <a:srgbClr val="000000"/>
                          </a:solidFill>
                          <a:effectLst/>
                          <a:latin typeface="Arial" panose="020B0604020202020204" pitchFamily="34" charset="0"/>
                          <a:cs typeface="Arial" panose="020B0604020202020204" pitchFamily="34" charset="0"/>
                        </a:rPr>
                        <a:t>95.48006</a:t>
                      </a:r>
                    </a:p>
                  </a:txBody>
                  <a:tcPr marL="7620" marR="7620" marT="7620" marB="0" anchor="b"/>
                </a:tc>
                <a:tc>
                  <a:txBody>
                    <a:bodyPr/>
                    <a:lstStyle/>
                    <a:p>
                      <a:pPr algn="r" fontAlgn="b"/>
                      <a:r>
                        <a:rPr lang="en-US" sz="1400" b="0" i="0" u="none" strike="noStrike">
                          <a:solidFill>
                            <a:srgbClr val="000000"/>
                          </a:solidFill>
                          <a:effectLst/>
                          <a:latin typeface="Arial" panose="020B0604020202020204" pitchFamily="34" charset="0"/>
                          <a:cs typeface="Arial" panose="020B0604020202020204" pitchFamily="34" charset="0"/>
                        </a:rPr>
                        <a:t>0.00107</a:t>
                      </a:r>
                    </a:p>
                  </a:txBody>
                  <a:tcPr marL="7620" marR="7620" marT="7620" marB="0" anchor="b"/>
                </a:tc>
                <a:extLst>
                  <a:ext uri="{0D108BD9-81ED-4DB2-BD59-A6C34878D82A}">
                    <a16:rowId xmlns="" xmlns:a16="http://schemas.microsoft.com/office/drawing/2014/main" val="2239675694"/>
                  </a:ext>
                </a:extLst>
              </a:tr>
              <a:tr h="247202">
                <a:tc>
                  <a:txBody>
                    <a:bodyPr/>
                    <a:lstStyle/>
                    <a:p>
                      <a:pPr algn="l" fontAlgn="ctr"/>
                      <a:r>
                        <a:rPr lang="en-US" sz="1400" b="0" i="0" u="none" strike="noStrike">
                          <a:solidFill>
                            <a:srgbClr val="000000"/>
                          </a:solidFill>
                          <a:effectLst/>
                          <a:latin typeface="Arial" panose="020B0604020202020204" pitchFamily="34" charset="0"/>
                          <a:cs typeface="Arial" panose="020B0604020202020204" pitchFamily="34" charset="0"/>
                        </a:rPr>
                        <a:t>Absolute_position_6_NonPolar</a:t>
                      </a:r>
                    </a:p>
                  </a:txBody>
                  <a:tcPr marL="7620" marR="7620" marT="7620" marB="0" anchor="ctr"/>
                </a:tc>
                <a:tc>
                  <a:txBody>
                    <a:bodyPr/>
                    <a:lstStyle/>
                    <a:p>
                      <a:pPr algn="r" fontAlgn="b"/>
                      <a:r>
                        <a:rPr lang="en-US" sz="1400" b="0" i="0" u="none" strike="noStrike">
                          <a:solidFill>
                            <a:srgbClr val="000000"/>
                          </a:solidFill>
                          <a:effectLst/>
                          <a:latin typeface="Arial" panose="020B0604020202020204" pitchFamily="34" charset="0"/>
                          <a:cs typeface="Arial" panose="020B0604020202020204" pitchFamily="34" charset="0"/>
                        </a:rPr>
                        <a:t>19.763</a:t>
                      </a:r>
                    </a:p>
                  </a:txBody>
                  <a:tcPr marL="7620" marR="7620" marT="7620" marB="0" anchor="b"/>
                </a:tc>
                <a:tc>
                  <a:txBody>
                    <a:bodyPr/>
                    <a:lstStyle/>
                    <a:p>
                      <a:pPr algn="r" fontAlgn="b"/>
                      <a:r>
                        <a:rPr lang="en-US" sz="1400" b="0" i="0" u="none" strike="noStrike">
                          <a:solidFill>
                            <a:srgbClr val="000000"/>
                          </a:solidFill>
                          <a:effectLst/>
                          <a:latin typeface="Arial" panose="020B0604020202020204" pitchFamily="34" charset="0"/>
                          <a:cs typeface="Arial" panose="020B0604020202020204" pitchFamily="34" charset="0"/>
                        </a:rPr>
                        <a:t>-1.09563</a:t>
                      </a:r>
                    </a:p>
                  </a:txBody>
                  <a:tcPr marL="7620" marR="7620" marT="7620" marB="0" anchor="b"/>
                </a:tc>
                <a:tc>
                  <a:txBody>
                    <a:bodyPr/>
                    <a:lstStyle/>
                    <a:p>
                      <a:pPr algn="r" fontAlgn="b"/>
                      <a:r>
                        <a:rPr lang="en-US" sz="1400" b="0" i="0" u="none" strike="noStrike">
                          <a:solidFill>
                            <a:srgbClr val="000000"/>
                          </a:solidFill>
                          <a:effectLst/>
                          <a:latin typeface="Arial" panose="020B0604020202020204" pitchFamily="34" charset="0"/>
                          <a:cs typeface="Arial" panose="020B0604020202020204" pitchFamily="34" charset="0"/>
                        </a:rPr>
                        <a:t>40.62136</a:t>
                      </a:r>
                    </a:p>
                  </a:txBody>
                  <a:tcPr marL="7620" marR="7620" marT="7620" marB="0" anchor="b"/>
                </a:tc>
                <a:tc>
                  <a:txBody>
                    <a:bodyPr/>
                    <a:lstStyle/>
                    <a:p>
                      <a:pPr algn="r" fontAlgn="b"/>
                      <a:r>
                        <a:rPr lang="en-US" sz="1400" b="0" i="0" u="none" strike="noStrike">
                          <a:solidFill>
                            <a:srgbClr val="000000"/>
                          </a:solidFill>
                          <a:effectLst/>
                          <a:latin typeface="Arial" panose="020B0604020202020204" pitchFamily="34" charset="0"/>
                          <a:cs typeface="Arial" panose="020B0604020202020204" pitchFamily="34" charset="0"/>
                        </a:rPr>
                        <a:t>0.06483</a:t>
                      </a:r>
                    </a:p>
                  </a:txBody>
                  <a:tcPr marL="7620" marR="7620" marT="7620" marB="0" anchor="b"/>
                </a:tc>
                <a:extLst>
                  <a:ext uri="{0D108BD9-81ED-4DB2-BD59-A6C34878D82A}">
                    <a16:rowId xmlns="" xmlns:a16="http://schemas.microsoft.com/office/drawing/2014/main" val="2116937186"/>
                  </a:ext>
                </a:extLst>
              </a:tr>
              <a:tr h="247202">
                <a:tc>
                  <a:txBody>
                    <a:bodyPr/>
                    <a:lstStyle/>
                    <a:p>
                      <a:pPr algn="l" fontAlgn="ctr"/>
                      <a:r>
                        <a:rPr lang="en-US" sz="1400" b="0" i="0" u="none" strike="noStrike">
                          <a:solidFill>
                            <a:srgbClr val="000000"/>
                          </a:solidFill>
                          <a:effectLst/>
                          <a:latin typeface="Arial" panose="020B0604020202020204" pitchFamily="34" charset="0"/>
                          <a:cs typeface="Arial" panose="020B0604020202020204" pitchFamily="34" charset="0"/>
                        </a:rPr>
                        <a:t>Mutation_at_position_1</a:t>
                      </a:r>
                    </a:p>
                  </a:txBody>
                  <a:tcPr marL="7620" marR="7620" marT="7620" marB="0" anchor="ctr"/>
                </a:tc>
                <a:tc>
                  <a:txBody>
                    <a:bodyPr/>
                    <a:lstStyle/>
                    <a:p>
                      <a:pPr algn="r" fontAlgn="b"/>
                      <a:r>
                        <a:rPr lang="en-US" sz="1400" b="0" i="0" u="none" strike="noStrike" dirty="0">
                          <a:solidFill>
                            <a:srgbClr val="000000"/>
                          </a:solidFill>
                          <a:effectLst/>
                          <a:latin typeface="Arial" panose="020B0604020202020204" pitchFamily="34" charset="0"/>
                          <a:cs typeface="Arial" panose="020B0604020202020204" pitchFamily="34" charset="0"/>
                        </a:rPr>
                        <a:t>20.384</a:t>
                      </a:r>
                    </a:p>
                  </a:txBody>
                  <a:tcPr marL="7620" marR="7620" marT="7620" marB="0" anchor="b"/>
                </a:tc>
                <a:tc>
                  <a:txBody>
                    <a:bodyPr/>
                    <a:lstStyle/>
                    <a:p>
                      <a:pPr algn="r" fontAlgn="b"/>
                      <a:r>
                        <a:rPr lang="en-US" sz="1400" b="0" i="0" u="none" strike="noStrike">
                          <a:solidFill>
                            <a:srgbClr val="000000"/>
                          </a:solidFill>
                          <a:effectLst/>
                          <a:latin typeface="Arial" panose="020B0604020202020204" pitchFamily="34" charset="0"/>
                          <a:cs typeface="Arial" panose="020B0604020202020204" pitchFamily="34" charset="0"/>
                        </a:rPr>
                        <a:t>-7.92878</a:t>
                      </a:r>
                    </a:p>
                  </a:txBody>
                  <a:tcPr marL="7620" marR="7620" marT="7620" marB="0" anchor="b"/>
                </a:tc>
                <a:tc>
                  <a:txBody>
                    <a:bodyPr/>
                    <a:lstStyle/>
                    <a:p>
                      <a:pPr algn="r" fontAlgn="b"/>
                      <a:r>
                        <a:rPr lang="en-US" sz="1400" b="0" i="0" u="none" strike="noStrike">
                          <a:solidFill>
                            <a:srgbClr val="000000"/>
                          </a:solidFill>
                          <a:effectLst/>
                          <a:latin typeface="Arial" panose="020B0604020202020204" pitchFamily="34" charset="0"/>
                          <a:cs typeface="Arial" panose="020B0604020202020204" pitchFamily="34" charset="0"/>
                        </a:rPr>
                        <a:t>48.69604</a:t>
                      </a:r>
                    </a:p>
                  </a:txBody>
                  <a:tcPr marL="7620" marR="7620" marT="7620" marB="0" anchor="b"/>
                </a:tc>
                <a:tc>
                  <a:txBody>
                    <a:bodyPr/>
                    <a:lstStyle/>
                    <a:p>
                      <a:pPr algn="r" fontAlgn="b"/>
                      <a:r>
                        <a:rPr lang="en-US" sz="1400" b="0" i="0" u="none" strike="noStrike">
                          <a:solidFill>
                            <a:srgbClr val="000000"/>
                          </a:solidFill>
                          <a:effectLst/>
                          <a:latin typeface="Arial" panose="020B0604020202020204" pitchFamily="34" charset="0"/>
                          <a:cs typeface="Arial" panose="020B0604020202020204" pitchFamily="34" charset="0"/>
                        </a:rPr>
                        <a:t>0.15983</a:t>
                      </a:r>
                    </a:p>
                  </a:txBody>
                  <a:tcPr marL="7620" marR="7620" marT="7620" marB="0" anchor="b"/>
                </a:tc>
                <a:extLst>
                  <a:ext uri="{0D108BD9-81ED-4DB2-BD59-A6C34878D82A}">
                    <a16:rowId xmlns="" xmlns:a16="http://schemas.microsoft.com/office/drawing/2014/main" val="736878820"/>
                  </a:ext>
                </a:extLst>
              </a:tr>
              <a:tr h="247202">
                <a:tc>
                  <a:txBody>
                    <a:bodyPr/>
                    <a:lstStyle/>
                    <a:p>
                      <a:pPr algn="l" fontAlgn="ctr"/>
                      <a:r>
                        <a:rPr lang="en-US" sz="1400" b="0" i="0" u="none" strike="noStrike">
                          <a:solidFill>
                            <a:srgbClr val="000000"/>
                          </a:solidFill>
                          <a:effectLst/>
                          <a:latin typeface="Arial" panose="020B0604020202020204" pitchFamily="34" charset="0"/>
                          <a:cs typeface="Arial" panose="020B0604020202020204" pitchFamily="34" charset="0"/>
                        </a:rPr>
                        <a:t>Reference_AA_at_mutated_position_Charged</a:t>
                      </a:r>
                    </a:p>
                  </a:txBody>
                  <a:tcPr marL="7620" marR="7620" marT="7620" marB="0" anchor="ctr"/>
                </a:tc>
                <a:tc>
                  <a:txBody>
                    <a:bodyPr/>
                    <a:lstStyle/>
                    <a:p>
                      <a:pPr algn="r" fontAlgn="b"/>
                      <a:r>
                        <a:rPr lang="en-US" sz="1400" b="0" i="0" u="none" strike="noStrike">
                          <a:solidFill>
                            <a:srgbClr val="000000"/>
                          </a:solidFill>
                          <a:effectLst/>
                          <a:latin typeface="Arial" panose="020B0604020202020204" pitchFamily="34" charset="0"/>
                          <a:cs typeface="Arial" panose="020B0604020202020204" pitchFamily="34" charset="0"/>
                        </a:rPr>
                        <a:t>-56.119</a:t>
                      </a:r>
                    </a:p>
                  </a:txBody>
                  <a:tcPr marL="7620" marR="7620" marT="7620" marB="0" anchor="b"/>
                </a:tc>
                <a:tc>
                  <a:txBody>
                    <a:bodyPr/>
                    <a:lstStyle/>
                    <a:p>
                      <a:pPr algn="r" fontAlgn="b"/>
                      <a:r>
                        <a:rPr lang="en-US" sz="1400" b="0" i="0" u="none" strike="noStrike">
                          <a:solidFill>
                            <a:srgbClr val="000000"/>
                          </a:solidFill>
                          <a:effectLst/>
                          <a:latin typeface="Arial" panose="020B0604020202020204" pitchFamily="34" charset="0"/>
                          <a:cs typeface="Arial" panose="020B0604020202020204" pitchFamily="34" charset="0"/>
                        </a:rPr>
                        <a:t>-128.128</a:t>
                      </a:r>
                    </a:p>
                  </a:txBody>
                  <a:tcPr marL="7620" marR="7620" marT="7620" marB="0" anchor="b"/>
                </a:tc>
                <a:tc>
                  <a:txBody>
                    <a:bodyPr/>
                    <a:lstStyle/>
                    <a:p>
                      <a:pPr algn="r" fontAlgn="b"/>
                      <a:r>
                        <a:rPr lang="en-US" sz="1400" b="0" i="0" u="none" strike="noStrike">
                          <a:solidFill>
                            <a:srgbClr val="000000"/>
                          </a:solidFill>
                          <a:effectLst/>
                          <a:latin typeface="Arial" panose="020B0604020202020204" pitchFamily="34" charset="0"/>
                          <a:cs typeface="Arial" panose="020B0604020202020204" pitchFamily="34" charset="0"/>
                        </a:rPr>
                        <a:t>15.88953</a:t>
                      </a:r>
                    </a:p>
                  </a:txBody>
                  <a:tcPr marL="7620" marR="7620" marT="7620" marB="0" anchor="b"/>
                </a:tc>
                <a:tc>
                  <a:txBody>
                    <a:bodyPr/>
                    <a:lstStyle/>
                    <a:p>
                      <a:pPr algn="r" fontAlgn="b"/>
                      <a:r>
                        <a:rPr lang="en-US" sz="1400" b="0" i="0" u="none" strike="noStrike">
                          <a:solidFill>
                            <a:srgbClr val="000000"/>
                          </a:solidFill>
                          <a:effectLst/>
                          <a:latin typeface="Arial" panose="020B0604020202020204" pitchFamily="34" charset="0"/>
                          <a:cs typeface="Arial" panose="020B0604020202020204" pitchFamily="34" charset="0"/>
                        </a:rPr>
                        <a:t>0.12828</a:t>
                      </a:r>
                    </a:p>
                  </a:txBody>
                  <a:tcPr marL="7620" marR="7620" marT="7620" marB="0" anchor="b"/>
                </a:tc>
                <a:extLst>
                  <a:ext uri="{0D108BD9-81ED-4DB2-BD59-A6C34878D82A}">
                    <a16:rowId xmlns="" xmlns:a16="http://schemas.microsoft.com/office/drawing/2014/main" val="178566489"/>
                  </a:ext>
                </a:extLst>
              </a:tr>
              <a:tr h="247202">
                <a:tc>
                  <a:txBody>
                    <a:bodyPr/>
                    <a:lstStyle/>
                    <a:p>
                      <a:pPr algn="l" fontAlgn="ctr"/>
                      <a:r>
                        <a:rPr lang="en-US" sz="1400" b="0" i="0" u="none" strike="noStrike">
                          <a:solidFill>
                            <a:srgbClr val="000000"/>
                          </a:solidFill>
                          <a:effectLst/>
                          <a:latin typeface="Arial" panose="020B0604020202020204" pitchFamily="34" charset="0"/>
                          <a:cs typeface="Arial" panose="020B0604020202020204" pitchFamily="34" charset="0"/>
                        </a:rPr>
                        <a:t>Reference_AA_at_mutated_position_Basic</a:t>
                      </a:r>
                    </a:p>
                  </a:txBody>
                  <a:tcPr marL="7620" marR="7620" marT="7620" marB="0" anchor="ctr"/>
                </a:tc>
                <a:tc>
                  <a:txBody>
                    <a:bodyPr/>
                    <a:lstStyle/>
                    <a:p>
                      <a:pPr algn="r" fontAlgn="b"/>
                      <a:r>
                        <a:rPr lang="en-US" sz="1400" b="0" i="0" u="none" strike="noStrike">
                          <a:solidFill>
                            <a:srgbClr val="000000"/>
                          </a:solidFill>
                          <a:effectLst/>
                          <a:latin typeface="Arial" panose="020B0604020202020204" pitchFamily="34" charset="0"/>
                          <a:cs typeface="Arial" panose="020B0604020202020204" pitchFamily="34" charset="0"/>
                        </a:rPr>
                        <a:t>91.48</a:t>
                      </a:r>
                    </a:p>
                  </a:txBody>
                  <a:tcPr marL="7620" marR="7620" marT="7620" marB="0" anchor="b"/>
                </a:tc>
                <a:tc>
                  <a:txBody>
                    <a:bodyPr/>
                    <a:lstStyle/>
                    <a:p>
                      <a:pPr algn="r" fontAlgn="b"/>
                      <a:r>
                        <a:rPr lang="en-US" sz="1400" b="0" i="0" u="none" strike="noStrike">
                          <a:solidFill>
                            <a:srgbClr val="000000"/>
                          </a:solidFill>
                          <a:effectLst/>
                          <a:latin typeface="Arial" panose="020B0604020202020204" pitchFamily="34" charset="0"/>
                          <a:cs typeface="Arial" panose="020B0604020202020204" pitchFamily="34" charset="0"/>
                        </a:rPr>
                        <a:t>10.86377</a:t>
                      </a:r>
                    </a:p>
                  </a:txBody>
                  <a:tcPr marL="7620" marR="7620" marT="7620" marB="0" anchor="b"/>
                </a:tc>
                <a:tc>
                  <a:txBody>
                    <a:bodyPr/>
                    <a:lstStyle/>
                    <a:p>
                      <a:pPr algn="r" fontAlgn="b"/>
                      <a:r>
                        <a:rPr lang="en-US" sz="1400" b="0" i="0" u="none" strike="noStrike">
                          <a:solidFill>
                            <a:srgbClr val="000000"/>
                          </a:solidFill>
                          <a:effectLst/>
                          <a:latin typeface="Arial" panose="020B0604020202020204" pitchFamily="34" charset="0"/>
                          <a:cs typeface="Arial" panose="020B0604020202020204" pitchFamily="34" charset="0"/>
                        </a:rPr>
                        <a:t>172.0953</a:t>
                      </a:r>
                    </a:p>
                  </a:txBody>
                  <a:tcPr marL="7620" marR="7620" marT="7620" marB="0" anchor="b"/>
                </a:tc>
                <a:tc>
                  <a:txBody>
                    <a:bodyPr/>
                    <a:lstStyle/>
                    <a:p>
                      <a:pPr algn="r" fontAlgn="b"/>
                      <a:r>
                        <a:rPr lang="en-US" sz="1400" b="0" i="0" u="none" strike="noStrike">
                          <a:solidFill>
                            <a:srgbClr val="000000"/>
                          </a:solidFill>
                          <a:effectLst/>
                          <a:latin typeface="Arial" panose="020B0604020202020204" pitchFamily="34" charset="0"/>
                          <a:cs typeface="Arial" panose="020B0604020202020204" pitchFamily="34" charset="0"/>
                        </a:rPr>
                        <a:t>0.0273</a:t>
                      </a:r>
                    </a:p>
                  </a:txBody>
                  <a:tcPr marL="7620" marR="7620" marT="7620" marB="0" anchor="b"/>
                </a:tc>
                <a:extLst>
                  <a:ext uri="{0D108BD9-81ED-4DB2-BD59-A6C34878D82A}">
                    <a16:rowId xmlns="" xmlns:a16="http://schemas.microsoft.com/office/drawing/2014/main" val="1398286724"/>
                  </a:ext>
                </a:extLst>
              </a:tr>
              <a:tr h="247202">
                <a:tc>
                  <a:txBody>
                    <a:bodyPr/>
                    <a:lstStyle/>
                    <a:p>
                      <a:pPr algn="l" fontAlgn="ctr"/>
                      <a:r>
                        <a:rPr lang="en-US" sz="1400" b="0" i="0" u="none" strike="noStrike">
                          <a:solidFill>
                            <a:srgbClr val="000000"/>
                          </a:solidFill>
                          <a:effectLst/>
                          <a:latin typeface="Arial" panose="020B0604020202020204" pitchFamily="34" charset="0"/>
                          <a:cs typeface="Arial" panose="020B0604020202020204" pitchFamily="34" charset="0"/>
                        </a:rPr>
                        <a:t>Mutated_position_change_of_Small_feature</a:t>
                      </a:r>
                    </a:p>
                  </a:txBody>
                  <a:tcPr marL="7620" marR="7620" marT="7620" marB="0" anchor="ctr"/>
                </a:tc>
                <a:tc>
                  <a:txBody>
                    <a:bodyPr/>
                    <a:lstStyle/>
                    <a:p>
                      <a:pPr algn="r" fontAlgn="b"/>
                      <a:r>
                        <a:rPr lang="en-US" sz="1400" b="0" i="0" u="none" strike="noStrike">
                          <a:solidFill>
                            <a:srgbClr val="000000"/>
                          </a:solidFill>
                          <a:effectLst/>
                          <a:latin typeface="Arial" panose="020B0604020202020204" pitchFamily="34" charset="0"/>
                          <a:cs typeface="Arial" panose="020B0604020202020204" pitchFamily="34" charset="0"/>
                        </a:rPr>
                        <a:t>24.753</a:t>
                      </a:r>
                    </a:p>
                  </a:txBody>
                  <a:tcPr marL="7620" marR="7620" marT="7620" marB="0" anchor="b"/>
                </a:tc>
                <a:tc>
                  <a:txBody>
                    <a:bodyPr/>
                    <a:lstStyle/>
                    <a:p>
                      <a:pPr algn="r" fontAlgn="b"/>
                      <a:r>
                        <a:rPr lang="en-US" sz="1400" b="0" i="0" u="none" strike="noStrike">
                          <a:solidFill>
                            <a:srgbClr val="000000"/>
                          </a:solidFill>
                          <a:effectLst/>
                          <a:latin typeface="Arial" panose="020B0604020202020204" pitchFamily="34" charset="0"/>
                          <a:cs typeface="Arial" panose="020B0604020202020204" pitchFamily="34" charset="0"/>
                        </a:rPr>
                        <a:t>6.933012</a:t>
                      </a:r>
                    </a:p>
                  </a:txBody>
                  <a:tcPr marL="7620" marR="7620" marT="7620" marB="0" anchor="b"/>
                </a:tc>
                <a:tc>
                  <a:txBody>
                    <a:bodyPr/>
                    <a:lstStyle/>
                    <a:p>
                      <a:pPr algn="r" fontAlgn="b"/>
                      <a:r>
                        <a:rPr lang="en-US" sz="1400" b="0" i="0" u="none" strike="noStrike">
                          <a:solidFill>
                            <a:srgbClr val="000000"/>
                          </a:solidFill>
                          <a:effectLst/>
                          <a:latin typeface="Arial" panose="020B0604020202020204" pitchFamily="34" charset="0"/>
                          <a:cs typeface="Arial" panose="020B0604020202020204" pitchFamily="34" charset="0"/>
                        </a:rPr>
                        <a:t>42.57262</a:t>
                      </a:r>
                    </a:p>
                  </a:txBody>
                  <a:tcPr marL="7620" marR="7620" marT="7620" marB="0" anchor="b"/>
                </a:tc>
                <a:tc>
                  <a:txBody>
                    <a:bodyPr/>
                    <a:lstStyle/>
                    <a:p>
                      <a:pPr algn="r" fontAlgn="b"/>
                      <a:r>
                        <a:rPr lang="en-US" sz="1400" b="0" i="0" u="none" strike="noStrike">
                          <a:solidFill>
                            <a:srgbClr val="000000"/>
                          </a:solidFill>
                          <a:effectLst/>
                          <a:latin typeface="Arial" panose="020B0604020202020204" pitchFamily="34" charset="0"/>
                          <a:cs typeface="Arial" panose="020B0604020202020204" pitchFamily="34" charset="0"/>
                        </a:rPr>
                        <a:t>0.00707</a:t>
                      </a:r>
                    </a:p>
                  </a:txBody>
                  <a:tcPr marL="7620" marR="7620" marT="7620" marB="0" anchor="b"/>
                </a:tc>
                <a:extLst>
                  <a:ext uri="{0D108BD9-81ED-4DB2-BD59-A6C34878D82A}">
                    <a16:rowId xmlns="" xmlns:a16="http://schemas.microsoft.com/office/drawing/2014/main" val="738110117"/>
                  </a:ext>
                </a:extLst>
              </a:tr>
              <a:tr h="247202">
                <a:tc>
                  <a:txBody>
                    <a:bodyPr/>
                    <a:lstStyle/>
                    <a:p>
                      <a:pPr algn="l" fontAlgn="ctr"/>
                      <a:r>
                        <a:rPr lang="en-US" sz="1400" b="0" i="0" u="none" strike="noStrike">
                          <a:solidFill>
                            <a:srgbClr val="000000"/>
                          </a:solidFill>
                          <a:effectLst/>
                          <a:latin typeface="Arial" panose="020B0604020202020204" pitchFamily="34" charset="0"/>
                          <a:cs typeface="Arial" panose="020B0604020202020204" pitchFamily="34" charset="0"/>
                        </a:rPr>
                        <a:t>Mutated_position_change_of_Charged_feature</a:t>
                      </a:r>
                    </a:p>
                  </a:txBody>
                  <a:tcPr marL="7620" marR="7620" marT="7620" marB="0" anchor="ctr"/>
                </a:tc>
                <a:tc>
                  <a:txBody>
                    <a:bodyPr/>
                    <a:lstStyle/>
                    <a:p>
                      <a:pPr algn="r" fontAlgn="b"/>
                      <a:r>
                        <a:rPr lang="en-US" sz="1400" b="0" i="0" u="none" strike="noStrike">
                          <a:solidFill>
                            <a:srgbClr val="000000"/>
                          </a:solidFill>
                          <a:effectLst/>
                          <a:latin typeface="Arial" panose="020B0604020202020204" pitchFamily="34" charset="0"/>
                          <a:cs typeface="Arial" panose="020B0604020202020204" pitchFamily="34" charset="0"/>
                        </a:rPr>
                        <a:t>-55.393</a:t>
                      </a:r>
                    </a:p>
                  </a:txBody>
                  <a:tcPr marL="7620" marR="7620" marT="7620" marB="0" anchor="b"/>
                </a:tc>
                <a:tc>
                  <a:txBody>
                    <a:bodyPr/>
                    <a:lstStyle/>
                    <a:p>
                      <a:pPr algn="r" fontAlgn="b"/>
                      <a:r>
                        <a:rPr lang="en-US" sz="1400" b="0" i="0" u="none" strike="noStrike">
                          <a:solidFill>
                            <a:srgbClr val="000000"/>
                          </a:solidFill>
                          <a:effectLst/>
                          <a:latin typeface="Arial" panose="020B0604020202020204" pitchFamily="34" charset="0"/>
                          <a:cs typeface="Arial" panose="020B0604020202020204" pitchFamily="34" charset="0"/>
                        </a:rPr>
                        <a:t>-128.763</a:t>
                      </a:r>
                    </a:p>
                  </a:txBody>
                  <a:tcPr marL="7620" marR="7620" marT="7620" marB="0" anchor="b"/>
                </a:tc>
                <a:tc>
                  <a:txBody>
                    <a:bodyPr/>
                    <a:lstStyle/>
                    <a:p>
                      <a:pPr algn="r" fontAlgn="b"/>
                      <a:r>
                        <a:rPr lang="en-US" sz="1400" b="0" i="0" u="none" strike="noStrike">
                          <a:solidFill>
                            <a:srgbClr val="000000"/>
                          </a:solidFill>
                          <a:effectLst/>
                          <a:latin typeface="Arial" panose="020B0604020202020204" pitchFamily="34" charset="0"/>
                          <a:cs typeface="Arial" panose="020B0604020202020204" pitchFamily="34" charset="0"/>
                        </a:rPr>
                        <a:t>17.97778</a:t>
                      </a:r>
                    </a:p>
                  </a:txBody>
                  <a:tcPr marL="7620" marR="7620" marT="7620" marB="0" anchor="b"/>
                </a:tc>
                <a:tc>
                  <a:txBody>
                    <a:bodyPr/>
                    <a:lstStyle/>
                    <a:p>
                      <a:pPr algn="r" fontAlgn="b"/>
                      <a:r>
                        <a:rPr lang="en-US" sz="1400" b="0" i="0" u="none" strike="noStrike">
                          <a:solidFill>
                            <a:srgbClr val="000000"/>
                          </a:solidFill>
                          <a:effectLst/>
                          <a:latin typeface="Arial" panose="020B0604020202020204" pitchFamily="34" charset="0"/>
                          <a:cs typeface="Arial" panose="020B0604020202020204" pitchFamily="34" charset="0"/>
                        </a:rPr>
                        <a:t>0.14058</a:t>
                      </a:r>
                    </a:p>
                  </a:txBody>
                  <a:tcPr marL="7620" marR="7620" marT="7620" marB="0" anchor="b"/>
                </a:tc>
                <a:extLst>
                  <a:ext uri="{0D108BD9-81ED-4DB2-BD59-A6C34878D82A}">
                    <a16:rowId xmlns="" xmlns:a16="http://schemas.microsoft.com/office/drawing/2014/main" val="3171750247"/>
                  </a:ext>
                </a:extLst>
              </a:tr>
              <a:tr h="247202">
                <a:tc>
                  <a:txBody>
                    <a:bodyPr/>
                    <a:lstStyle/>
                    <a:p>
                      <a:pPr algn="l" fontAlgn="ctr"/>
                      <a:r>
                        <a:rPr lang="en-US" sz="1400" b="0" i="0" u="none" strike="noStrike">
                          <a:solidFill>
                            <a:srgbClr val="000000"/>
                          </a:solidFill>
                          <a:effectLst/>
                          <a:latin typeface="Arial" panose="020B0604020202020204" pitchFamily="34" charset="0"/>
                          <a:cs typeface="Arial" panose="020B0604020202020204" pitchFamily="34" charset="0"/>
                        </a:rPr>
                        <a:t>Mutated_position_change_of_Basic_feature</a:t>
                      </a:r>
                    </a:p>
                  </a:txBody>
                  <a:tcPr marL="7620" marR="7620" marT="7620" marB="0" anchor="ctr"/>
                </a:tc>
                <a:tc>
                  <a:txBody>
                    <a:bodyPr/>
                    <a:lstStyle/>
                    <a:p>
                      <a:pPr algn="r" fontAlgn="b"/>
                      <a:r>
                        <a:rPr lang="en-US" sz="1400" b="0" i="0" u="none" strike="noStrike">
                          <a:solidFill>
                            <a:srgbClr val="000000"/>
                          </a:solidFill>
                          <a:effectLst/>
                          <a:latin typeface="Arial" panose="020B0604020202020204" pitchFamily="34" charset="0"/>
                          <a:cs typeface="Arial" panose="020B0604020202020204" pitchFamily="34" charset="0"/>
                        </a:rPr>
                        <a:t>65.994</a:t>
                      </a:r>
                    </a:p>
                  </a:txBody>
                  <a:tcPr marL="7620" marR="7620" marT="7620" marB="0" anchor="b"/>
                </a:tc>
                <a:tc>
                  <a:txBody>
                    <a:bodyPr/>
                    <a:lstStyle/>
                    <a:p>
                      <a:pPr algn="r" fontAlgn="b"/>
                      <a:r>
                        <a:rPr lang="en-US" sz="1400" b="0" i="0" u="none" strike="noStrike">
                          <a:solidFill>
                            <a:srgbClr val="000000"/>
                          </a:solidFill>
                          <a:effectLst/>
                          <a:latin typeface="Arial" panose="020B0604020202020204" pitchFamily="34" charset="0"/>
                          <a:cs typeface="Arial" panose="020B0604020202020204" pitchFamily="34" charset="0"/>
                        </a:rPr>
                        <a:t>-12.6008</a:t>
                      </a:r>
                    </a:p>
                  </a:txBody>
                  <a:tcPr marL="7620" marR="7620" marT="7620" marB="0" anchor="b"/>
                </a:tc>
                <a:tc>
                  <a:txBody>
                    <a:bodyPr/>
                    <a:lstStyle/>
                    <a:p>
                      <a:pPr algn="r" fontAlgn="b"/>
                      <a:r>
                        <a:rPr lang="en-US" sz="1400" b="0" i="0" u="none" strike="noStrike">
                          <a:solidFill>
                            <a:srgbClr val="000000"/>
                          </a:solidFill>
                          <a:effectLst/>
                          <a:latin typeface="Arial" panose="020B0604020202020204" pitchFamily="34" charset="0"/>
                          <a:cs typeface="Arial" panose="020B0604020202020204" pitchFamily="34" charset="0"/>
                        </a:rPr>
                        <a:t>144.5882</a:t>
                      </a:r>
                    </a:p>
                  </a:txBody>
                  <a:tcPr marL="7620" marR="7620" marT="7620" marB="0" anchor="b"/>
                </a:tc>
                <a:tc>
                  <a:txBody>
                    <a:bodyPr/>
                    <a:lstStyle/>
                    <a:p>
                      <a:pPr algn="r" fontAlgn="b"/>
                      <a:r>
                        <a:rPr lang="en-US" sz="1400" b="0" i="0" u="none" strike="noStrike">
                          <a:solidFill>
                            <a:srgbClr val="000000"/>
                          </a:solidFill>
                          <a:effectLst/>
                          <a:latin typeface="Arial" panose="020B0604020202020204" pitchFamily="34" charset="0"/>
                          <a:cs typeface="Arial" panose="020B0604020202020204" pitchFamily="34" charset="0"/>
                        </a:rPr>
                        <a:t>0.10145</a:t>
                      </a:r>
                    </a:p>
                  </a:txBody>
                  <a:tcPr marL="7620" marR="7620" marT="7620" marB="0" anchor="b"/>
                </a:tc>
                <a:extLst>
                  <a:ext uri="{0D108BD9-81ED-4DB2-BD59-A6C34878D82A}">
                    <a16:rowId xmlns="" xmlns:a16="http://schemas.microsoft.com/office/drawing/2014/main" val="3188244931"/>
                  </a:ext>
                </a:extLst>
              </a:tr>
              <a:tr h="247202">
                <a:tc>
                  <a:txBody>
                    <a:bodyPr/>
                    <a:lstStyle/>
                    <a:p>
                      <a:pPr algn="l" fontAlgn="ctr"/>
                      <a:r>
                        <a:rPr lang="en-US" sz="1400" b="0" i="0" u="none" strike="noStrike">
                          <a:solidFill>
                            <a:srgbClr val="000000"/>
                          </a:solidFill>
                          <a:effectLst/>
                          <a:latin typeface="Arial" panose="020B0604020202020204" pitchFamily="34" charset="0"/>
                          <a:cs typeface="Arial" panose="020B0604020202020204" pitchFamily="34" charset="0"/>
                        </a:rPr>
                        <a:t>Relative_site_1_V</a:t>
                      </a:r>
                    </a:p>
                  </a:txBody>
                  <a:tcPr marL="7620" marR="7620" marT="7620" marB="0" anchor="ctr"/>
                </a:tc>
                <a:tc>
                  <a:txBody>
                    <a:bodyPr/>
                    <a:lstStyle/>
                    <a:p>
                      <a:pPr algn="r" fontAlgn="b"/>
                      <a:r>
                        <a:rPr lang="en-US" sz="1400" b="0" i="0" u="none" strike="noStrike">
                          <a:solidFill>
                            <a:srgbClr val="000000"/>
                          </a:solidFill>
                          <a:effectLst/>
                          <a:latin typeface="Arial" panose="020B0604020202020204" pitchFamily="34" charset="0"/>
                          <a:cs typeface="Arial" panose="020B0604020202020204" pitchFamily="34" charset="0"/>
                        </a:rPr>
                        <a:t>26.154</a:t>
                      </a:r>
                    </a:p>
                  </a:txBody>
                  <a:tcPr marL="7620" marR="7620" marT="7620" marB="0" anchor="b"/>
                </a:tc>
                <a:tc>
                  <a:txBody>
                    <a:bodyPr/>
                    <a:lstStyle/>
                    <a:p>
                      <a:pPr algn="r" fontAlgn="b"/>
                      <a:r>
                        <a:rPr lang="en-US" sz="1400" b="0" i="0" u="none" strike="noStrike">
                          <a:solidFill>
                            <a:srgbClr val="000000"/>
                          </a:solidFill>
                          <a:effectLst/>
                          <a:latin typeface="Arial" panose="020B0604020202020204" pitchFamily="34" charset="0"/>
                          <a:cs typeface="Arial" panose="020B0604020202020204" pitchFamily="34" charset="0"/>
                        </a:rPr>
                        <a:t>-4.82899</a:t>
                      </a:r>
                    </a:p>
                  </a:txBody>
                  <a:tcPr marL="7620" marR="7620" marT="7620" marB="0" anchor="b"/>
                </a:tc>
                <a:tc>
                  <a:txBody>
                    <a:bodyPr/>
                    <a:lstStyle/>
                    <a:p>
                      <a:pPr algn="r" fontAlgn="b"/>
                      <a:r>
                        <a:rPr lang="en-US" sz="1400" b="0" i="0" u="none" strike="noStrike">
                          <a:solidFill>
                            <a:srgbClr val="000000"/>
                          </a:solidFill>
                          <a:effectLst/>
                          <a:latin typeface="Arial" panose="020B0604020202020204" pitchFamily="34" charset="0"/>
                          <a:cs typeface="Arial" panose="020B0604020202020204" pitchFamily="34" charset="0"/>
                        </a:rPr>
                        <a:t>57.13679</a:t>
                      </a:r>
                    </a:p>
                  </a:txBody>
                  <a:tcPr marL="7620" marR="7620" marT="7620" marB="0" anchor="b"/>
                </a:tc>
                <a:tc>
                  <a:txBody>
                    <a:bodyPr/>
                    <a:lstStyle/>
                    <a:p>
                      <a:pPr algn="r" fontAlgn="b"/>
                      <a:r>
                        <a:rPr lang="en-US" sz="1400" b="0" i="0" u="none" strike="noStrike">
                          <a:solidFill>
                            <a:srgbClr val="000000"/>
                          </a:solidFill>
                          <a:effectLst/>
                          <a:latin typeface="Arial" panose="020B0604020202020204" pitchFamily="34" charset="0"/>
                          <a:cs typeface="Arial" panose="020B0604020202020204" pitchFamily="34" charset="0"/>
                        </a:rPr>
                        <a:t>0.09965</a:t>
                      </a:r>
                    </a:p>
                  </a:txBody>
                  <a:tcPr marL="7620" marR="7620" marT="7620" marB="0" anchor="b"/>
                </a:tc>
                <a:extLst>
                  <a:ext uri="{0D108BD9-81ED-4DB2-BD59-A6C34878D82A}">
                    <a16:rowId xmlns="" xmlns:a16="http://schemas.microsoft.com/office/drawing/2014/main" val="9875619"/>
                  </a:ext>
                </a:extLst>
              </a:tr>
              <a:tr h="247202">
                <a:tc>
                  <a:txBody>
                    <a:bodyPr/>
                    <a:lstStyle/>
                    <a:p>
                      <a:pPr algn="l" fontAlgn="ctr"/>
                      <a:r>
                        <a:rPr lang="en-US" sz="1400" b="0" i="0" u="none" strike="noStrike">
                          <a:solidFill>
                            <a:srgbClr val="000000"/>
                          </a:solidFill>
                          <a:effectLst/>
                          <a:latin typeface="Arial" panose="020B0604020202020204" pitchFamily="34" charset="0"/>
                          <a:cs typeface="Arial" panose="020B0604020202020204" pitchFamily="34" charset="0"/>
                        </a:rPr>
                        <a:t>Relative_site_2_V</a:t>
                      </a:r>
                    </a:p>
                  </a:txBody>
                  <a:tcPr marL="7620" marR="7620" marT="7620" marB="0" anchor="ctr"/>
                </a:tc>
                <a:tc>
                  <a:txBody>
                    <a:bodyPr/>
                    <a:lstStyle/>
                    <a:p>
                      <a:pPr algn="r" fontAlgn="b"/>
                      <a:r>
                        <a:rPr lang="en-US" sz="1400" b="0" i="0" u="none" strike="noStrike" dirty="0">
                          <a:solidFill>
                            <a:srgbClr val="000000"/>
                          </a:solidFill>
                          <a:effectLst/>
                          <a:latin typeface="Arial" panose="020B0604020202020204" pitchFamily="34" charset="0"/>
                          <a:cs typeface="Arial" panose="020B0604020202020204" pitchFamily="34" charset="0"/>
                        </a:rPr>
                        <a:t>38.781</a:t>
                      </a:r>
                    </a:p>
                  </a:txBody>
                  <a:tcPr marL="7620" marR="7620" marT="7620" marB="0" anchor="b"/>
                </a:tc>
                <a:tc>
                  <a:txBody>
                    <a:bodyPr/>
                    <a:lstStyle/>
                    <a:p>
                      <a:pPr algn="r" fontAlgn="b"/>
                      <a:r>
                        <a:rPr lang="en-US" sz="1400" b="0" i="0" u="none" strike="noStrike">
                          <a:solidFill>
                            <a:srgbClr val="000000"/>
                          </a:solidFill>
                          <a:effectLst/>
                          <a:latin typeface="Arial" panose="020B0604020202020204" pitchFamily="34" charset="0"/>
                          <a:cs typeface="Arial" panose="020B0604020202020204" pitchFamily="34" charset="0"/>
                        </a:rPr>
                        <a:t>1.877546</a:t>
                      </a:r>
                    </a:p>
                  </a:txBody>
                  <a:tcPr marL="7620" marR="7620" marT="7620" marB="0" anchor="b"/>
                </a:tc>
                <a:tc>
                  <a:txBody>
                    <a:bodyPr/>
                    <a:lstStyle/>
                    <a:p>
                      <a:pPr algn="r" fontAlgn="b"/>
                      <a:r>
                        <a:rPr lang="en-US" sz="1400" b="0" i="0" u="none" strike="noStrike">
                          <a:solidFill>
                            <a:srgbClr val="000000"/>
                          </a:solidFill>
                          <a:effectLst/>
                          <a:latin typeface="Arial" panose="020B0604020202020204" pitchFamily="34" charset="0"/>
                          <a:cs typeface="Arial" panose="020B0604020202020204" pitchFamily="34" charset="0"/>
                        </a:rPr>
                        <a:t>75.68512</a:t>
                      </a:r>
                    </a:p>
                  </a:txBody>
                  <a:tcPr marL="7620" marR="7620" marT="7620" marB="0" anchor="b"/>
                </a:tc>
                <a:tc>
                  <a:txBody>
                    <a:bodyPr/>
                    <a:lstStyle/>
                    <a:p>
                      <a:pPr algn="r" fontAlgn="b"/>
                      <a:r>
                        <a:rPr lang="en-US" sz="1400" b="0" i="0" u="none" strike="noStrike">
                          <a:solidFill>
                            <a:srgbClr val="000000"/>
                          </a:solidFill>
                          <a:effectLst/>
                          <a:latin typeface="Arial" panose="020B0604020202020204" pitchFamily="34" charset="0"/>
                          <a:cs typeface="Arial" panose="020B0604020202020204" pitchFamily="34" charset="0"/>
                        </a:rPr>
                        <a:t>0.04077</a:t>
                      </a:r>
                    </a:p>
                  </a:txBody>
                  <a:tcPr marL="7620" marR="7620" marT="7620" marB="0" anchor="b"/>
                </a:tc>
                <a:extLst>
                  <a:ext uri="{0D108BD9-81ED-4DB2-BD59-A6C34878D82A}">
                    <a16:rowId xmlns="" xmlns:a16="http://schemas.microsoft.com/office/drawing/2014/main" val="394255877"/>
                  </a:ext>
                </a:extLst>
              </a:tr>
              <a:tr h="247202">
                <a:tc>
                  <a:txBody>
                    <a:bodyPr/>
                    <a:lstStyle/>
                    <a:p>
                      <a:pPr algn="l" fontAlgn="ctr"/>
                      <a:r>
                        <a:rPr lang="en-US" sz="1400" b="0" i="0" u="none" strike="noStrike">
                          <a:solidFill>
                            <a:srgbClr val="000000"/>
                          </a:solidFill>
                          <a:effectLst/>
                          <a:latin typeface="Arial" panose="020B0604020202020204" pitchFamily="34" charset="0"/>
                          <a:cs typeface="Arial" panose="020B0604020202020204" pitchFamily="34" charset="0"/>
                        </a:rPr>
                        <a:t>Relative_site_4_C</a:t>
                      </a:r>
                    </a:p>
                  </a:txBody>
                  <a:tcPr marL="7620" marR="7620" marT="7620" marB="0" anchor="ctr"/>
                </a:tc>
                <a:tc>
                  <a:txBody>
                    <a:bodyPr/>
                    <a:lstStyle/>
                    <a:p>
                      <a:pPr algn="r" fontAlgn="b"/>
                      <a:r>
                        <a:rPr lang="en-US" sz="1400" b="0" i="0" u="none" strike="noStrike">
                          <a:solidFill>
                            <a:srgbClr val="000000"/>
                          </a:solidFill>
                          <a:effectLst/>
                          <a:latin typeface="Arial" panose="020B0604020202020204" pitchFamily="34" charset="0"/>
                          <a:cs typeface="Arial" panose="020B0604020202020204" pitchFamily="34" charset="0"/>
                        </a:rPr>
                        <a:t>46.931</a:t>
                      </a:r>
                    </a:p>
                  </a:txBody>
                  <a:tcPr marL="7620" marR="7620" marT="7620" marB="0" anchor="b"/>
                </a:tc>
                <a:tc>
                  <a:txBody>
                    <a:bodyPr/>
                    <a:lstStyle/>
                    <a:p>
                      <a:pPr algn="r" fontAlgn="b"/>
                      <a:r>
                        <a:rPr lang="en-US" sz="1400" b="0" i="0" u="none" strike="noStrike">
                          <a:solidFill>
                            <a:srgbClr val="000000"/>
                          </a:solidFill>
                          <a:effectLst/>
                          <a:latin typeface="Arial" panose="020B0604020202020204" pitchFamily="34" charset="0"/>
                          <a:cs typeface="Arial" panose="020B0604020202020204" pitchFamily="34" charset="0"/>
                        </a:rPr>
                        <a:t>10.78618</a:t>
                      </a:r>
                    </a:p>
                  </a:txBody>
                  <a:tcPr marL="7620" marR="7620" marT="7620" marB="0" anchor="b"/>
                </a:tc>
                <a:tc>
                  <a:txBody>
                    <a:bodyPr/>
                    <a:lstStyle/>
                    <a:p>
                      <a:pPr algn="r" fontAlgn="b"/>
                      <a:r>
                        <a:rPr lang="en-US" sz="1400" b="0" i="0" u="none" strike="noStrike">
                          <a:solidFill>
                            <a:srgbClr val="000000"/>
                          </a:solidFill>
                          <a:effectLst/>
                          <a:latin typeface="Arial" panose="020B0604020202020204" pitchFamily="34" charset="0"/>
                          <a:cs typeface="Arial" panose="020B0604020202020204" pitchFamily="34" charset="0"/>
                        </a:rPr>
                        <a:t>83.07598</a:t>
                      </a:r>
                    </a:p>
                  </a:txBody>
                  <a:tcPr marL="7620" marR="7620" marT="7620" marB="0" anchor="b"/>
                </a:tc>
                <a:tc>
                  <a:txBody>
                    <a:bodyPr/>
                    <a:lstStyle/>
                    <a:p>
                      <a:pPr algn="r" fontAlgn="b"/>
                      <a:r>
                        <a:rPr lang="en-US" sz="1400" b="0" i="0" u="none" strike="noStrike" dirty="0">
                          <a:solidFill>
                            <a:srgbClr val="000000"/>
                          </a:solidFill>
                          <a:effectLst/>
                          <a:latin typeface="Arial" panose="020B0604020202020204" pitchFamily="34" charset="0"/>
                          <a:cs typeface="Arial" panose="020B0604020202020204" pitchFamily="34" charset="0"/>
                        </a:rPr>
                        <a:t>0.01171</a:t>
                      </a:r>
                    </a:p>
                  </a:txBody>
                  <a:tcPr marL="7620" marR="7620" marT="7620" marB="0" anchor="b"/>
                </a:tc>
                <a:extLst>
                  <a:ext uri="{0D108BD9-81ED-4DB2-BD59-A6C34878D82A}">
                    <a16:rowId xmlns="" xmlns:a16="http://schemas.microsoft.com/office/drawing/2014/main" val="763635640"/>
                  </a:ext>
                </a:extLst>
              </a:tr>
              <a:tr h="247202">
                <a:tc>
                  <a:txBody>
                    <a:bodyPr/>
                    <a:lstStyle/>
                    <a:p>
                      <a:pPr algn="l" fontAlgn="ctr"/>
                      <a:r>
                        <a:rPr lang="en-US" sz="1400" b="0" i="0" u="none" strike="noStrike">
                          <a:solidFill>
                            <a:srgbClr val="000000"/>
                          </a:solidFill>
                          <a:effectLst/>
                          <a:latin typeface="Arial" panose="020B0604020202020204" pitchFamily="34" charset="0"/>
                          <a:cs typeface="Arial" panose="020B0604020202020204" pitchFamily="34" charset="0"/>
                        </a:rPr>
                        <a:t>Relative_site_4_V</a:t>
                      </a:r>
                    </a:p>
                  </a:txBody>
                  <a:tcPr marL="7620" marR="7620" marT="7620" marB="0" anchor="ctr"/>
                </a:tc>
                <a:tc>
                  <a:txBody>
                    <a:bodyPr/>
                    <a:lstStyle/>
                    <a:p>
                      <a:pPr algn="r" fontAlgn="b"/>
                      <a:r>
                        <a:rPr lang="en-US" sz="1400" b="0" i="0" u="none" strike="noStrike">
                          <a:solidFill>
                            <a:srgbClr val="000000"/>
                          </a:solidFill>
                          <a:effectLst/>
                          <a:latin typeface="Arial" panose="020B0604020202020204" pitchFamily="34" charset="0"/>
                          <a:cs typeface="Arial" panose="020B0604020202020204" pitchFamily="34" charset="0"/>
                        </a:rPr>
                        <a:t>25.768</a:t>
                      </a:r>
                    </a:p>
                  </a:txBody>
                  <a:tcPr marL="7620" marR="7620" marT="7620" marB="0" anchor="b"/>
                </a:tc>
                <a:tc>
                  <a:txBody>
                    <a:bodyPr/>
                    <a:lstStyle/>
                    <a:p>
                      <a:pPr algn="r" fontAlgn="b"/>
                      <a:r>
                        <a:rPr lang="en-US" sz="1400" b="0" i="0" u="none" strike="noStrike" dirty="0">
                          <a:solidFill>
                            <a:srgbClr val="000000"/>
                          </a:solidFill>
                          <a:effectLst/>
                          <a:latin typeface="Arial" panose="020B0604020202020204" pitchFamily="34" charset="0"/>
                          <a:cs typeface="Arial" panose="020B0604020202020204" pitchFamily="34" charset="0"/>
                        </a:rPr>
                        <a:t>-8.66018</a:t>
                      </a:r>
                    </a:p>
                  </a:txBody>
                  <a:tcPr marL="7620" marR="7620" marT="7620" marB="0" anchor="b"/>
                </a:tc>
                <a:tc>
                  <a:txBody>
                    <a:bodyPr/>
                    <a:lstStyle/>
                    <a:p>
                      <a:pPr algn="r" fontAlgn="b"/>
                      <a:r>
                        <a:rPr lang="en-US" sz="1400" b="0" i="0" u="none" strike="noStrike">
                          <a:solidFill>
                            <a:srgbClr val="000000"/>
                          </a:solidFill>
                          <a:effectLst/>
                          <a:latin typeface="Arial" panose="020B0604020202020204" pitchFamily="34" charset="0"/>
                          <a:cs typeface="Arial" panose="020B0604020202020204" pitchFamily="34" charset="0"/>
                        </a:rPr>
                        <a:t>60.19572</a:t>
                      </a:r>
                    </a:p>
                  </a:txBody>
                  <a:tcPr marL="7620" marR="7620" marT="7620" marB="0" anchor="b"/>
                </a:tc>
                <a:tc>
                  <a:txBody>
                    <a:bodyPr/>
                    <a:lstStyle/>
                    <a:p>
                      <a:pPr algn="r" fontAlgn="b"/>
                      <a:r>
                        <a:rPr lang="en-US" sz="1400" b="0" i="0" u="none" strike="noStrike">
                          <a:solidFill>
                            <a:srgbClr val="000000"/>
                          </a:solidFill>
                          <a:effectLst/>
                          <a:latin typeface="Arial" panose="020B0604020202020204" pitchFamily="34" charset="0"/>
                          <a:cs typeface="Arial" panose="020B0604020202020204" pitchFamily="34" charset="0"/>
                        </a:rPr>
                        <a:t>0.14402</a:t>
                      </a:r>
                    </a:p>
                  </a:txBody>
                  <a:tcPr marL="7620" marR="7620" marT="7620" marB="0" anchor="b"/>
                </a:tc>
                <a:extLst>
                  <a:ext uri="{0D108BD9-81ED-4DB2-BD59-A6C34878D82A}">
                    <a16:rowId xmlns="" xmlns:a16="http://schemas.microsoft.com/office/drawing/2014/main" val="3006065181"/>
                  </a:ext>
                </a:extLst>
              </a:tr>
              <a:tr h="247202">
                <a:tc>
                  <a:txBody>
                    <a:bodyPr/>
                    <a:lstStyle/>
                    <a:p>
                      <a:pPr algn="l" fontAlgn="ctr"/>
                      <a:r>
                        <a:rPr lang="en-US" sz="1400" b="0" i="0" u="none" strike="noStrike">
                          <a:solidFill>
                            <a:srgbClr val="000000"/>
                          </a:solidFill>
                          <a:effectLst/>
                          <a:latin typeface="Arial" panose="020B0604020202020204" pitchFamily="34" charset="0"/>
                          <a:cs typeface="Arial" panose="020B0604020202020204" pitchFamily="34" charset="0"/>
                        </a:rPr>
                        <a:t>Relative_site_5_A</a:t>
                      </a:r>
                    </a:p>
                  </a:txBody>
                  <a:tcPr marL="7620" marR="7620" marT="7620" marB="0" anchor="ctr"/>
                </a:tc>
                <a:tc>
                  <a:txBody>
                    <a:bodyPr/>
                    <a:lstStyle/>
                    <a:p>
                      <a:pPr algn="r" fontAlgn="b"/>
                      <a:r>
                        <a:rPr lang="en-US" sz="1400" b="0" i="0" u="none" strike="noStrike">
                          <a:solidFill>
                            <a:srgbClr val="000000"/>
                          </a:solidFill>
                          <a:effectLst/>
                          <a:latin typeface="Arial" panose="020B0604020202020204" pitchFamily="34" charset="0"/>
                          <a:cs typeface="Arial" panose="020B0604020202020204" pitchFamily="34" charset="0"/>
                        </a:rPr>
                        <a:t>-29.735</a:t>
                      </a:r>
                    </a:p>
                  </a:txBody>
                  <a:tcPr marL="7620" marR="7620" marT="7620" marB="0" anchor="b"/>
                </a:tc>
                <a:tc>
                  <a:txBody>
                    <a:bodyPr/>
                    <a:lstStyle/>
                    <a:p>
                      <a:pPr algn="r" fontAlgn="b"/>
                      <a:r>
                        <a:rPr lang="en-US" sz="1400" b="0" i="0" u="none" strike="noStrike" dirty="0">
                          <a:solidFill>
                            <a:srgbClr val="000000"/>
                          </a:solidFill>
                          <a:effectLst/>
                          <a:latin typeface="Arial" panose="020B0604020202020204" pitchFamily="34" charset="0"/>
                          <a:cs typeface="Arial" panose="020B0604020202020204" pitchFamily="34" charset="0"/>
                        </a:rPr>
                        <a:t>-59.5983</a:t>
                      </a:r>
                    </a:p>
                  </a:txBody>
                  <a:tcPr marL="7620" marR="7620" marT="7620" marB="0" anchor="b"/>
                </a:tc>
                <a:tc>
                  <a:txBody>
                    <a:bodyPr/>
                    <a:lstStyle/>
                    <a:p>
                      <a:pPr algn="r" fontAlgn="b"/>
                      <a:r>
                        <a:rPr lang="en-US" sz="1400" b="0" i="0" u="none" strike="noStrike" dirty="0">
                          <a:solidFill>
                            <a:srgbClr val="000000"/>
                          </a:solidFill>
                          <a:effectLst/>
                          <a:latin typeface="Arial" panose="020B0604020202020204" pitchFamily="34" charset="0"/>
                          <a:cs typeface="Arial" panose="020B0604020202020204" pitchFamily="34" charset="0"/>
                        </a:rPr>
                        <a:t>0.128096</a:t>
                      </a:r>
                    </a:p>
                  </a:txBody>
                  <a:tcPr marL="7620" marR="7620" marT="7620" marB="0" anchor="b"/>
                </a:tc>
                <a:tc>
                  <a:txBody>
                    <a:bodyPr/>
                    <a:lstStyle/>
                    <a:p>
                      <a:pPr algn="r" fontAlgn="b"/>
                      <a:r>
                        <a:rPr lang="en-US" sz="1400" b="0" i="0" u="none" strike="noStrike">
                          <a:solidFill>
                            <a:srgbClr val="000000"/>
                          </a:solidFill>
                          <a:effectLst/>
                          <a:latin typeface="Arial" panose="020B0604020202020204" pitchFamily="34" charset="0"/>
                          <a:cs typeface="Arial" panose="020B0604020202020204" pitchFamily="34" charset="0"/>
                        </a:rPr>
                        <a:t>0.05244</a:t>
                      </a:r>
                    </a:p>
                  </a:txBody>
                  <a:tcPr marL="7620" marR="7620" marT="7620" marB="0" anchor="b"/>
                </a:tc>
                <a:extLst>
                  <a:ext uri="{0D108BD9-81ED-4DB2-BD59-A6C34878D82A}">
                    <a16:rowId xmlns="" xmlns:a16="http://schemas.microsoft.com/office/drawing/2014/main" val="1967382225"/>
                  </a:ext>
                </a:extLst>
              </a:tr>
              <a:tr h="247202">
                <a:tc>
                  <a:txBody>
                    <a:bodyPr/>
                    <a:lstStyle/>
                    <a:p>
                      <a:pPr algn="l" fontAlgn="ctr"/>
                      <a:r>
                        <a:rPr lang="en-US" sz="1400" b="0" i="0" u="none" strike="noStrike">
                          <a:solidFill>
                            <a:srgbClr val="000000"/>
                          </a:solidFill>
                          <a:effectLst/>
                          <a:latin typeface="Arial" panose="020B0604020202020204" pitchFamily="34" charset="0"/>
                          <a:cs typeface="Arial" panose="020B0604020202020204" pitchFamily="34" charset="0"/>
                        </a:rPr>
                        <a:t>Relative_site_5_K</a:t>
                      </a:r>
                    </a:p>
                  </a:txBody>
                  <a:tcPr marL="7620" marR="7620" marT="7620" marB="0" anchor="ctr"/>
                </a:tc>
                <a:tc>
                  <a:txBody>
                    <a:bodyPr/>
                    <a:lstStyle/>
                    <a:p>
                      <a:pPr algn="r" fontAlgn="b"/>
                      <a:r>
                        <a:rPr lang="en-US" sz="1400" b="0" i="0" u="none" strike="noStrike">
                          <a:solidFill>
                            <a:srgbClr val="000000"/>
                          </a:solidFill>
                          <a:effectLst/>
                          <a:latin typeface="Arial" panose="020B0604020202020204" pitchFamily="34" charset="0"/>
                          <a:cs typeface="Arial" panose="020B0604020202020204" pitchFamily="34" charset="0"/>
                        </a:rPr>
                        <a:t>54.54</a:t>
                      </a:r>
                    </a:p>
                  </a:txBody>
                  <a:tcPr marL="7620" marR="7620" marT="7620" marB="0" anchor="b"/>
                </a:tc>
                <a:tc>
                  <a:txBody>
                    <a:bodyPr/>
                    <a:lstStyle/>
                    <a:p>
                      <a:pPr algn="r" fontAlgn="b"/>
                      <a:r>
                        <a:rPr lang="en-US" sz="1400" b="0" i="0" u="none" strike="noStrike">
                          <a:solidFill>
                            <a:srgbClr val="000000"/>
                          </a:solidFill>
                          <a:effectLst/>
                          <a:latin typeface="Arial" panose="020B0604020202020204" pitchFamily="34" charset="0"/>
                          <a:cs typeface="Arial" panose="020B0604020202020204" pitchFamily="34" charset="0"/>
                        </a:rPr>
                        <a:t>11.20328</a:t>
                      </a:r>
                    </a:p>
                  </a:txBody>
                  <a:tcPr marL="7620" marR="7620" marT="7620" marB="0" anchor="b"/>
                </a:tc>
                <a:tc>
                  <a:txBody>
                    <a:bodyPr/>
                    <a:lstStyle/>
                    <a:p>
                      <a:pPr algn="r" fontAlgn="b"/>
                      <a:r>
                        <a:rPr lang="en-US" sz="1400" b="0" i="0" u="none" strike="noStrike" dirty="0">
                          <a:solidFill>
                            <a:srgbClr val="000000"/>
                          </a:solidFill>
                          <a:effectLst/>
                          <a:latin typeface="Arial" panose="020B0604020202020204" pitchFamily="34" charset="0"/>
                          <a:cs typeface="Arial" panose="020B0604020202020204" pitchFamily="34" charset="0"/>
                        </a:rPr>
                        <a:t>97.87758</a:t>
                      </a:r>
                    </a:p>
                  </a:txBody>
                  <a:tcPr marL="7620" marR="7620" marT="7620" marB="0" anchor="b"/>
                </a:tc>
                <a:tc>
                  <a:txBody>
                    <a:bodyPr/>
                    <a:lstStyle/>
                    <a:p>
                      <a:pPr algn="r" fontAlgn="b"/>
                      <a:r>
                        <a:rPr lang="en-US" sz="1400" b="0" i="0" u="none" strike="noStrike">
                          <a:solidFill>
                            <a:srgbClr val="000000"/>
                          </a:solidFill>
                          <a:effectLst/>
                          <a:latin typeface="Arial" panose="020B0604020202020204" pitchFamily="34" charset="0"/>
                          <a:cs typeface="Arial" panose="020B0604020202020204" pitchFamily="34" charset="0"/>
                        </a:rPr>
                        <a:t>0.01451</a:t>
                      </a:r>
                    </a:p>
                  </a:txBody>
                  <a:tcPr marL="7620" marR="7620" marT="7620" marB="0" anchor="b"/>
                </a:tc>
                <a:extLst>
                  <a:ext uri="{0D108BD9-81ED-4DB2-BD59-A6C34878D82A}">
                    <a16:rowId xmlns="" xmlns:a16="http://schemas.microsoft.com/office/drawing/2014/main" val="4114275510"/>
                  </a:ext>
                </a:extLst>
              </a:tr>
              <a:tr h="247202">
                <a:tc>
                  <a:txBody>
                    <a:bodyPr/>
                    <a:lstStyle/>
                    <a:p>
                      <a:pPr algn="l" fontAlgn="ctr"/>
                      <a:r>
                        <a:rPr lang="en-US" sz="1400" b="0" i="0" u="none" strike="noStrike" dirty="0">
                          <a:solidFill>
                            <a:srgbClr val="000000"/>
                          </a:solidFill>
                          <a:effectLst/>
                          <a:latin typeface="Arial" panose="020B0604020202020204" pitchFamily="34" charset="0"/>
                          <a:cs typeface="Arial" panose="020B0604020202020204" pitchFamily="34" charset="0"/>
                        </a:rPr>
                        <a:t>Relative_site_6_Tiny</a:t>
                      </a:r>
                    </a:p>
                  </a:txBody>
                  <a:tcPr marL="7620" marR="7620" marT="7620" marB="0" anchor="ctr"/>
                </a:tc>
                <a:tc>
                  <a:txBody>
                    <a:bodyPr/>
                    <a:lstStyle/>
                    <a:p>
                      <a:pPr algn="r" fontAlgn="b"/>
                      <a:r>
                        <a:rPr lang="en-US" sz="1400" b="0" i="0" u="none" strike="noStrike" dirty="0">
                          <a:solidFill>
                            <a:srgbClr val="000000"/>
                          </a:solidFill>
                          <a:effectLst/>
                          <a:latin typeface="Arial" panose="020B0604020202020204" pitchFamily="34" charset="0"/>
                          <a:cs typeface="Arial" panose="020B0604020202020204" pitchFamily="34" charset="0"/>
                        </a:rPr>
                        <a:t>-26.267</a:t>
                      </a:r>
                    </a:p>
                  </a:txBody>
                  <a:tcPr marL="7620" marR="7620" marT="7620" marB="0" anchor="b"/>
                </a:tc>
                <a:tc>
                  <a:txBody>
                    <a:bodyPr/>
                    <a:lstStyle/>
                    <a:p>
                      <a:pPr algn="r" fontAlgn="b"/>
                      <a:r>
                        <a:rPr lang="en-US" sz="1400" b="0" i="0" u="none" strike="noStrike" dirty="0">
                          <a:solidFill>
                            <a:srgbClr val="000000"/>
                          </a:solidFill>
                          <a:effectLst/>
                          <a:latin typeface="Arial" panose="020B0604020202020204" pitchFamily="34" charset="0"/>
                          <a:cs typeface="Arial" panose="020B0604020202020204" pitchFamily="34" charset="0"/>
                        </a:rPr>
                        <a:t>-47.4018</a:t>
                      </a:r>
                    </a:p>
                  </a:txBody>
                  <a:tcPr marL="7620" marR="7620" marT="7620" marB="0" anchor="b"/>
                </a:tc>
                <a:tc>
                  <a:txBody>
                    <a:bodyPr/>
                    <a:lstStyle/>
                    <a:p>
                      <a:pPr algn="r" fontAlgn="b"/>
                      <a:r>
                        <a:rPr lang="en-US" sz="1400" b="0" i="0" u="none" strike="noStrike" dirty="0">
                          <a:solidFill>
                            <a:srgbClr val="000000"/>
                          </a:solidFill>
                          <a:effectLst/>
                          <a:latin typeface="Arial" panose="020B0604020202020204" pitchFamily="34" charset="0"/>
                          <a:cs typeface="Arial" panose="020B0604020202020204" pitchFamily="34" charset="0"/>
                        </a:rPr>
                        <a:t>-5.13253</a:t>
                      </a:r>
                    </a:p>
                  </a:txBody>
                  <a:tcPr marL="7620" marR="7620" marT="7620" marB="0" anchor="b"/>
                </a:tc>
                <a:tc>
                  <a:txBody>
                    <a:bodyPr/>
                    <a:lstStyle/>
                    <a:p>
                      <a:pPr algn="r" fontAlgn="b"/>
                      <a:r>
                        <a:rPr lang="en-US" sz="1400" b="0" i="0" u="none" strike="noStrike" dirty="0">
                          <a:solidFill>
                            <a:srgbClr val="000000"/>
                          </a:solidFill>
                          <a:effectLst/>
                          <a:latin typeface="Arial" panose="020B0604020202020204" pitchFamily="34" charset="0"/>
                          <a:cs typeface="Arial" panose="020B0604020202020204" pitchFamily="34" charset="0"/>
                        </a:rPr>
                        <a:t>0.01576</a:t>
                      </a:r>
                    </a:p>
                  </a:txBody>
                  <a:tcPr marL="7620" marR="7620" marT="7620" marB="0" anchor="b"/>
                </a:tc>
                <a:extLst>
                  <a:ext uri="{0D108BD9-81ED-4DB2-BD59-A6C34878D82A}">
                    <a16:rowId xmlns="" xmlns:a16="http://schemas.microsoft.com/office/drawing/2014/main" val="2100727370"/>
                  </a:ext>
                </a:extLst>
              </a:tr>
            </a:tbl>
          </a:graphicData>
        </a:graphic>
      </p:graphicFrame>
      <p:sp>
        <p:nvSpPr>
          <p:cNvPr id="7" name="TextBox 6"/>
          <p:cNvSpPr txBox="1"/>
          <p:nvPr/>
        </p:nvSpPr>
        <p:spPr>
          <a:xfrm>
            <a:off x="-1280160" y="0"/>
            <a:ext cx="688009" cy="268984"/>
          </a:xfrm>
          <a:prstGeom prst="rect">
            <a:avLst/>
          </a:prstGeom>
          <a:noFill/>
        </p:spPr>
        <p:txBody>
          <a:bodyPr wrap="none" rtlCol="0">
            <a:spAutoFit/>
          </a:bodyPr>
          <a:lstStyle/>
          <a:p>
            <a:r>
              <a:rPr lang="en-US" sz="1148" dirty="0"/>
              <a:t>Table S1</a:t>
            </a:r>
          </a:p>
        </p:txBody>
      </p:sp>
      <p:sp>
        <p:nvSpPr>
          <p:cNvPr id="2" name="Rectangle 1"/>
          <p:cNvSpPr/>
          <p:nvPr/>
        </p:nvSpPr>
        <p:spPr>
          <a:xfrm>
            <a:off x="1021080" y="4587239"/>
            <a:ext cx="7086600" cy="307777"/>
          </a:xfrm>
          <a:prstGeom prst="rect">
            <a:avLst/>
          </a:prstGeom>
        </p:spPr>
        <p:txBody>
          <a:bodyPr wrap="square">
            <a:spAutoFit/>
          </a:bodyPr>
          <a:lstStyle/>
          <a:p>
            <a:r>
              <a:rPr lang="en-US" sz="1400" b="1" dirty="0" smtClean="0"/>
              <a:t>Table S1: </a:t>
            </a:r>
            <a:r>
              <a:rPr lang="en-US" sz="1400" dirty="0" smtClean="0"/>
              <a:t>Features included in final class I GLM model of immunogenicity.</a:t>
            </a:r>
            <a:endParaRPr lang="en-US" sz="1400" dirty="0"/>
          </a:p>
        </p:txBody>
      </p:sp>
    </p:spTree>
    <p:extLst>
      <p:ext uri="{BB962C8B-B14F-4D97-AF65-F5344CB8AC3E}">
        <p14:creationId xmlns:p14="http://schemas.microsoft.com/office/powerpoint/2010/main" val="7871739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66180" y="4838896"/>
            <a:ext cx="266712" cy="266714"/>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732895" y="4787587"/>
            <a:ext cx="931665" cy="338554"/>
          </a:xfrm>
          <a:prstGeom prst="rect">
            <a:avLst/>
          </a:prstGeom>
          <a:noFill/>
        </p:spPr>
        <p:txBody>
          <a:bodyPr wrap="none" rtlCol="0">
            <a:spAutoFit/>
          </a:bodyPr>
          <a:lstStyle/>
          <a:p>
            <a:r>
              <a:rPr lang="en-US" sz="1600" dirty="0">
                <a:latin typeface="Arial" panose="020B0604020202020204" pitchFamily="34" charset="0"/>
                <a:cs typeface="Arial" panose="020B0604020202020204" pitchFamily="34" charset="0"/>
              </a:rPr>
              <a:t>H2-D/K</a:t>
            </a:r>
            <a:r>
              <a:rPr lang="en-US" sz="1600" baseline="30000" dirty="0">
                <a:latin typeface="Arial" panose="020B0604020202020204" pitchFamily="34" charset="0"/>
                <a:cs typeface="Arial" panose="020B0604020202020204" pitchFamily="34" charset="0"/>
              </a:rPr>
              <a:t>b</a:t>
            </a:r>
          </a:p>
        </p:txBody>
      </p:sp>
      <p:sp>
        <p:nvSpPr>
          <p:cNvPr id="13" name="TextBox 12"/>
          <p:cNvSpPr txBox="1"/>
          <p:nvPr/>
        </p:nvSpPr>
        <p:spPr>
          <a:xfrm>
            <a:off x="732893" y="5096967"/>
            <a:ext cx="931665" cy="338554"/>
          </a:xfrm>
          <a:prstGeom prst="rect">
            <a:avLst/>
          </a:prstGeom>
          <a:noFill/>
        </p:spPr>
        <p:txBody>
          <a:bodyPr wrap="none" rtlCol="0">
            <a:spAutoFit/>
          </a:bodyPr>
          <a:lstStyle/>
          <a:p>
            <a:r>
              <a:rPr lang="en-US" sz="1600" dirty="0">
                <a:latin typeface="Arial" panose="020B0604020202020204" pitchFamily="34" charset="0"/>
                <a:cs typeface="Arial" panose="020B0604020202020204" pitchFamily="34" charset="0"/>
              </a:rPr>
              <a:t>H2-D/</a:t>
            </a:r>
            <a:r>
              <a:rPr lang="en-US" sz="1600" dirty="0" err="1">
                <a:latin typeface="Arial" panose="020B0604020202020204" pitchFamily="34" charset="0"/>
                <a:cs typeface="Arial" panose="020B0604020202020204" pitchFamily="34" charset="0"/>
              </a:rPr>
              <a:t>K</a:t>
            </a:r>
            <a:r>
              <a:rPr lang="en-US" sz="1600" baseline="30000" dirty="0" err="1">
                <a:latin typeface="Arial" panose="020B0604020202020204" pitchFamily="34" charset="0"/>
                <a:cs typeface="Arial" panose="020B0604020202020204" pitchFamily="34" charset="0"/>
              </a:rPr>
              <a:t>d</a:t>
            </a:r>
            <a:endParaRPr lang="en-US" sz="1600" baseline="30000" dirty="0">
              <a:latin typeface="Arial" panose="020B0604020202020204" pitchFamily="34" charset="0"/>
              <a:cs typeface="Arial" panose="020B0604020202020204" pitchFamily="34" charset="0"/>
            </a:endParaRPr>
          </a:p>
        </p:txBody>
      </p:sp>
      <p:sp>
        <p:nvSpPr>
          <p:cNvPr id="8" name="TextBox 7"/>
          <p:cNvSpPr txBox="1"/>
          <p:nvPr/>
        </p:nvSpPr>
        <p:spPr>
          <a:xfrm>
            <a:off x="-960120" y="0"/>
            <a:ext cx="732893" cy="268984"/>
          </a:xfrm>
          <a:prstGeom prst="rect">
            <a:avLst/>
          </a:prstGeom>
          <a:noFill/>
        </p:spPr>
        <p:txBody>
          <a:bodyPr wrap="none" rtlCol="0">
            <a:spAutoFit/>
          </a:bodyPr>
          <a:lstStyle/>
          <a:p>
            <a:r>
              <a:rPr lang="en-US" sz="1148" dirty="0"/>
              <a:t>Figure </a:t>
            </a:r>
            <a:r>
              <a:rPr lang="en-US" sz="1148" dirty="0" smtClean="0"/>
              <a:t>S3</a:t>
            </a:r>
            <a:endParaRPr lang="en-US" sz="1148" dirty="0"/>
          </a:p>
        </p:txBody>
      </p:sp>
      <p:sp>
        <p:nvSpPr>
          <p:cNvPr id="9" name="Rectangle 8"/>
          <p:cNvSpPr/>
          <p:nvPr/>
        </p:nvSpPr>
        <p:spPr>
          <a:xfrm>
            <a:off x="466180" y="5178252"/>
            <a:ext cx="266712" cy="266714"/>
          </a:xfrm>
          <a:prstGeom prst="rect">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a:extLst>
              <a:ext uri="{FF2B5EF4-FFF2-40B4-BE49-F238E27FC236}">
                <a16:creationId xmlns="" xmlns:a16="http://schemas.microsoft.com/office/drawing/2014/main" id="{C586461D-E636-4E55-995D-03985394BDAA}"/>
              </a:ext>
            </a:extLst>
          </p:cNvPr>
          <p:cNvGrpSpPr/>
          <p:nvPr/>
        </p:nvGrpSpPr>
        <p:grpSpPr>
          <a:xfrm>
            <a:off x="264609" y="220585"/>
            <a:ext cx="7128059" cy="4257887"/>
            <a:chOff x="-4555247" y="527055"/>
            <a:chExt cx="12623535" cy="7540564"/>
          </a:xfrm>
        </p:grpSpPr>
        <p:pic>
          <p:nvPicPr>
            <p:cNvPr id="3" name="Picture 2">
              <a:extLst>
                <a:ext uri="{FF2B5EF4-FFF2-40B4-BE49-F238E27FC236}">
                  <a16:creationId xmlns="" xmlns:a16="http://schemas.microsoft.com/office/drawing/2014/main" id="{5D5119B4-D1B2-4820-9746-57932CEFA5DB}"/>
                </a:ext>
              </a:extLst>
            </p:cNvPr>
            <p:cNvPicPr>
              <a:picLocks noChangeAspect="1"/>
            </p:cNvPicPr>
            <p:nvPr/>
          </p:nvPicPr>
          <p:blipFill>
            <a:blip r:embed="rId3"/>
            <a:stretch>
              <a:fillRect/>
            </a:stretch>
          </p:blipFill>
          <p:spPr>
            <a:xfrm>
              <a:off x="1758381" y="527055"/>
              <a:ext cx="6309907" cy="7475868"/>
            </a:xfrm>
            <a:prstGeom prst="rect">
              <a:avLst/>
            </a:prstGeom>
          </p:spPr>
        </p:pic>
        <p:pic>
          <p:nvPicPr>
            <p:cNvPr id="4" name="Picture 3">
              <a:extLst>
                <a:ext uri="{FF2B5EF4-FFF2-40B4-BE49-F238E27FC236}">
                  <a16:creationId xmlns="" xmlns:a16="http://schemas.microsoft.com/office/drawing/2014/main" id="{F4840310-52C5-47B9-BC40-DF9C625C3FC5}"/>
                </a:ext>
              </a:extLst>
            </p:cNvPr>
            <p:cNvPicPr>
              <a:picLocks noChangeAspect="1"/>
            </p:cNvPicPr>
            <p:nvPr/>
          </p:nvPicPr>
          <p:blipFill>
            <a:blip r:embed="rId4"/>
            <a:stretch>
              <a:fillRect/>
            </a:stretch>
          </p:blipFill>
          <p:spPr>
            <a:xfrm>
              <a:off x="-4555247" y="591751"/>
              <a:ext cx="6309907" cy="7475868"/>
            </a:xfrm>
            <a:prstGeom prst="rect">
              <a:avLst/>
            </a:prstGeom>
          </p:spPr>
        </p:pic>
      </p:grpSp>
      <p:sp>
        <p:nvSpPr>
          <p:cNvPr id="11" name="TextBox 10">
            <a:extLst>
              <a:ext uri="{FF2B5EF4-FFF2-40B4-BE49-F238E27FC236}">
                <a16:creationId xmlns="" xmlns:a16="http://schemas.microsoft.com/office/drawing/2014/main" id="{C3AAAD13-6FE1-499D-AEAB-2FC845EEC286}"/>
              </a:ext>
            </a:extLst>
          </p:cNvPr>
          <p:cNvSpPr txBox="1"/>
          <p:nvPr/>
        </p:nvSpPr>
        <p:spPr>
          <a:xfrm>
            <a:off x="351083" y="4520777"/>
            <a:ext cx="1106393" cy="338554"/>
          </a:xfrm>
          <a:prstGeom prst="rect">
            <a:avLst/>
          </a:prstGeom>
          <a:noFill/>
        </p:spPr>
        <p:txBody>
          <a:bodyPr wrap="none" rtlCol="0">
            <a:spAutoFit/>
          </a:bodyPr>
          <a:lstStyle/>
          <a:p>
            <a:r>
              <a:rPr lang="en-US" sz="1600" dirty="0" smtClean="0">
                <a:latin typeface="Arial" panose="020B0604020202020204" pitchFamily="34" charset="0"/>
                <a:cs typeface="Arial" panose="020B0604020202020204" pitchFamily="34" charset="0"/>
              </a:rPr>
              <a:t>Haplotype</a:t>
            </a:r>
            <a:endParaRPr lang="en-US" sz="1400" dirty="0">
              <a:latin typeface="Arial" panose="020B0604020202020204" pitchFamily="34" charset="0"/>
              <a:cs typeface="Arial" panose="020B0604020202020204" pitchFamily="34" charset="0"/>
            </a:endParaRPr>
          </a:p>
        </p:txBody>
      </p:sp>
      <p:sp>
        <p:nvSpPr>
          <p:cNvPr id="2" name="Rectangle 1"/>
          <p:cNvSpPr/>
          <p:nvPr/>
        </p:nvSpPr>
        <p:spPr>
          <a:xfrm>
            <a:off x="0" y="5587276"/>
            <a:ext cx="7772400" cy="523220"/>
          </a:xfrm>
          <a:prstGeom prst="rect">
            <a:avLst/>
          </a:prstGeom>
        </p:spPr>
        <p:txBody>
          <a:bodyPr wrap="square">
            <a:spAutoFit/>
          </a:bodyPr>
          <a:lstStyle/>
          <a:p>
            <a:r>
              <a:rPr lang="en-US" sz="1400" b="1" dirty="0"/>
              <a:t>Figure </a:t>
            </a:r>
            <a:r>
              <a:rPr lang="en-US" sz="1400" b="1" dirty="0" smtClean="0"/>
              <a:t>S3: </a:t>
            </a:r>
            <a:r>
              <a:rPr lang="en-US" sz="1400" dirty="0"/>
              <a:t>Immunogenicity scores for class I H2-D/K</a:t>
            </a:r>
            <a:r>
              <a:rPr lang="en-US" sz="1400" baseline="30000" dirty="0"/>
              <a:t>b </a:t>
            </a:r>
            <a:r>
              <a:rPr lang="en-US" sz="1400" dirty="0"/>
              <a:t>(red) and H2-D/</a:t>
            </a:r>
            <a:r>
              <a:rPr lang="en-US" sz="1400" dirty="0" err="1"/>
              <a:t>K</a:t>
            </a:r>
            <a:r>
              <a:rPr lang="en-US" sz="1400" baseline="30000" dirty="0" err="1"/>
              <a:t>d</a:t>
            </a:r>
            <a:r>
              <a:rPr lang="en-US" sz="1400" dirty="0"/>
              <a:t> (blue) epitopes, split by each significant predictor in final class I GLM model. </a:t>
            </a:r>
          </a:p>
        </p:txBody>
      </p:sp>
    </p:spTree>
    <p:extLst>
      <p:ext uri="{BB962C8B-B14F-4D97-AF65-F5344CB8AC3E}">
        <p14:creationId xmlns:p14="http://schemas.microsoft.com/office/powerpoint/2010/main" val="30231272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990600" y="0"/>
            <a:ext cx="732893" cy="268984"/>
          </a:xfrm>
          <a:prstGeom prst="rect">
            <a:avLst/>
          </a:prstGeom>
          <a:noFill/>
        </p:spPr>
        <p:txBody>
          <a:bodyPr wrap="none" rtlCol="0">
            <a:spAutoFit/>
          </a:bodyPr>
          <a:lstStyle/>
          <a:p>
            <a:r>
              <a:rPr lang="en-US" sz="1148" dirty="0"/>
              <a:t>Figure </a:t>
            </a:r>
            <a:r>
              <a:rPr lang="en-US" sz="1148" dirty="0" smtClean="0"/>
              <a:t>S4</a:t>
            </a:r>
            <a:endParaRPr lang="en-US" sz="1148" dirty="0"/>
          </a:p>
        </p:txBody>
      </p:sp>
      <p:graphicFrame>
        <p:nvGraphicFramePr>
          <p:cNvPr id="8" name="Object 7"/>
          <p:cNvGraphicFramePr>
            <a:graphicFrameLocks noChangeAspect="1"/>
          </p:cNvGraphicFramePr>
          <p:nvPr>
            <p:extLst>
              <p:ext uri="{D42A27DB-BD31-4B8C-83A1-F6EECF244321}">
                <p14:modId xmlns:p14="http://schemas.microsoft.com/office/powerpoint/2010/main" val="3019720112"/>
              </p:ext>
            </p:extLst>
          </p:nvPr>
        </p:nvGraphicFramePr>
        <p:xfrm>
          <a:off x="94807" y="158425"/>
          <a:ext cx="7487093" cy="3601329"/>
        </p:xfrm>
        <a:graphic>
          <a:graphicData uri="http://schemas.openxmlformats.org/presentationml/2006/ole">
            <mc:AlternateContent xmlns:mc="http://schemas.openxmlformats.org/markup-compatibility/2006">
              <mc:Choice xmlns:v="urn:schemas-microsoft-com:vml" Requires="v">
                <p:oleObj spid="_x0000_s10311" name="Prism 7" r:id="rId4" imgW="8999431" imgH="4328331" progId="Prism7.Document">
                  <p:embed/>
                </p:oleObj>
              </mc:Choice>
              <mc:Fallback>
                <p:oleObj name="Prism 7" r:id="rId4" imgW="8999431" imgH="4328331" progId="Prism7.Document">
                  <p:embed/>
                  <p:pic>
                    <p:nvPicPr>
                      <p:cNvPr id="0" name=""/>
                      <p:cNvPicPr/>
                      <p:nvPr/>
                    </p:nvPicPr>
                    <p:blipFill>
                      <a:blip r:embed="rId5"/>
                      <a:stretch>
                        <a:fillRect/>
                      </a:stretch>
                    </p:blipFill>
                    <p:spPr>
                      <a:xfrm>
                        <a:off x="94807" y="158425"/>
                        <a:ext cx="7487093" cy="3601329"/>
                      </a:xfrm>
                      <a:prstGeom prst="rect">
                        <a:avLst/>
                      </a:prstGeom>
                    </p:spPr>
                  </p:pic>
                </p:oleObj>
              </mc:Fallback>
            </mc:AlternateContent>
          </a:graphicData>
        </a:graphic>
      </p:graphicFrame>
      <p:sp>
        <p:nvSpPr>
          <p:cNvPr id="2" name="Rectangle 1"/>
          <p:cNvSpPr/>
          <p:nvPr/>
        </p:nvSpPr>
        <p:spPr>
          <a:xfrm>
            <a:off x="441960" y="3714095"/>
            <a:ext cx="7726680" cy="307777"/>
          </a:xfrm>
          <a:prstGeom prst="rect">
            <a:avLst/>
          </a:prstGeom>
        </p:spPr>
        <p:txBody>
          <a:bodyPr wrap="square">
            <a:spAutoFit/>
          </a:bodyPr>
          <a:lstStyle/>
          <a:p>
            <a:r>
              <a:rPr lang="en-US" sz="1400" b="1" dirty="0"/>
              <a:t>Figure </a:t>
            </a:r>
            <a:r>
              <a:rPr lang="en-US" sz="1400" b="1" dirty="0" smtClean="0"/>
              <a:t>S4:</a:t>
            </a:r>
            <a:r>
              <a:rPr lang="en-US" sz="1400" dirty="0" smtClean="0"/>
              <a:t> </a:t>
            </a:r>
            <a:r>
              <a:rPr lang="en-US" sz="1400" dirty="0"/>
              <a:t>Immunogenicity scores for in-frame and out-of-frame, class I and class II epitopes.</a:t>
            </a:r>
          </a:p>
        </p:txBody>
      </p:sp>
    </p:spTree>
    <p:extLst>
      <p:ext uri="{BB962C8B-B14F-4D97-AF65-F5344CB8AC3E}">
        <p14:creationId xmlns:p14="http://schemas.microsoft.com/office/powerpoint/2010/main" val="23239545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1291591" y="342900"/>
            <a:ext cx="5039431" cy="3087508"/>
            <a:chOff x="1291591" y="160020"/>
            <a:chExt cx="5039431" cy="3087508"/>
          </a:xfrm>
        </p:grpSpPr>
        <p:pic>
          <p:nvPicPr>
            <p:cNvPr id="4"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7529" b="10455"/>
            <a:stretch/>
          </p:blipFill>
          <p:spPr bwMode="auto">
            <a:xfrm>
              <a:off x="1847850" y="160020"/>
              <a:ext cx="3810000" cy="25419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rot="16200000">
              <a:off x="684117" y="1124771"/>
              <a:ext cx="1531663" cy="316716"/>
            </a:xfrm>
            <a:prstGeom prst="rect">
              <a:avLst/>
            </a:prstGeom>
            <a:solidFill>
              <a:schemeClr val="bg1"/>
            </a:solidFill>
          </p:spPr>
          <p:txBody>
            <a:bodyPr wrap="none" rtlCol="0">
              <a:spAutoFit/>
            </a:bodyPr>
            <a:lstStyle/>
            <a:p>
              <a:r>
                <a:rPr lang="en-US" sz="1100" dirty="0">
                  <a:latin typeface="Arial" panose="020B0604020202020204" pitchFamily="34" charset="0"/>
                  <a:cs typeface="Arial" panose="020B0604020202020204" pitchFamily="34" charset="0"/>
                </a:rPr>
                <a:t>-log10(q-value)</a:t>
              </a:r>
            </a:p>
          </p:txBody>
        </p:sp>
        <p:sp>
          <p:nvSpPr>
            <p:cNvPr id="6" name="TextBox 5"/>
            <p:cNvSpPr txBox="1"/>
            <p:nvPr/>
          </p:nvSpPr>
          <p:spPr>
            <a:xfrm rot="16200000">
              <a:off x="1617104" y="2453081"/>
              <a:ext cx="321280" cy="286126"/>
            </a:xfrm>
            <a:prstGeom prst="rect">
              <a:avLst/>
            </a:prstGeom>
            <a:noFill/>
          </p:spPr>
          <p:txBody>
            <a:bodyPr wrap="none" rtlCol="0">
              <a:spAutoFit/>
            </a:bodyPr>
            <a:lstStyle/>
            <a:p>
              <a:r>
                <a:rPr lang="en-US" sz="1100" dirty="0">
                  <a:latin typeface="Arial" panose="020B0604020202020204" pitchFamily="34" charset="0"/>
                  <a:cs typeface="Arial" panose="020B0604020202020204" pitchFamily="34" charset="0"/>
                </a:rPr>
                <a:t>0</a:t>
              </a:r>
            </a:p>
          </p:txBody>
        </p:sp>
        <p:sp>
          <p:nvSpPr>
            <p:cNvPr id="7" name="TextBox 6"/>
            <p:cNvSpPr txBox="1"/>
            <p:nvPr/>
          </p:nvSpPr>
          <p:spPr>
            <a:xfrm rot="16200000">
              <a:off x="1575370" y="1822866"/>
              <a:ext cx="380232" cy="261609"/>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1.0</a:t>
              </a:r>
              <a:endParaRPr lang="en-US" sz="1100" dirty="0">
                <a:latin typeface="Arial" panose="020B0604020202020204" pitchFamily="34" charset="0"/>
                <a:cs typeface="Arial" panose="020B0604020202020204" pitchFamily="34" charset="0"/>
              </a:endParaRPr>
            </a:p>
          </p:txBody>
        </p:sp>
        <p:sp>
          <p:nvSpPr>
            <p:cNvPr id="8" name="TextBox 7"/>
            <p:cNvSpPr txBox="1"/>
            <p:nvPr/>
          </p:nvSpPr>
          <p:spPr>
            <a:xfrm rot="16200000">
              <a:off x="1575370" y="1096570"/>
              <a:ext cx="380232" cy="261609"/>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2.0</a:t>
              </a:r>
              <a:endParaRPr lang="en-US" sz="1100" dirty="0">
                <a:latin typeface="Arial" panose="020B0604020202020204" pitchFamily="34" charset="0"/>
                <a:cs typeface="Arial" panose="020B0604020202020204" pitchFamily="34" charset="0"/>
              </a:endParaRPr>
            </a:p>
          </p:txBody>
        </p:sp>
        <p:sp>
          <p:nvSpPr>
            <p:cNvPr id="9" name="TextBox 8"/>
            <p:cNvSpPr txBox="1"/>
            <p:nvPr/>
          </p:nvSpPr>
          <p:spPr>
            <a:xfrm rot="16200000">
              <a:off x="1575370" y="736033"/>
              <a:ext cx="380232" cy="261609"/>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2.5</a:t>
              </a:r>
              <a:endParaRPr lang="en-US" sz="1100" dirty="0">
                <a:latin typeface="Arial" panose="020B0604020202020204" pitchFamily="34" charset="0"/>
                <a:cs typeface="Arial" panose="020B0604020202020204" pitchFamily="34" charset="0"/>
              </a:endParaRPr>
            </a:p>
          </p:txBody>
        </p:sp>
        <p:sp>
          <p:nvSpPr>
            <p:cNvPr id="10" name="TextBox 9"/>
            <p:cNvSpPr txBox="1"/>
            <p:nvPr/>
          </p:nvSpPr>
          <p:spPr>
            <a:xfrm rot="16200000">
              <a:off x="1575370" y="352642"/>
              <a:ext cx="380232" cy="261609"/>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3.0</a:t>
              </a:r>
              <a:endParaRPr lang="en-US" sz="1100" dirty="0">
                <a:latin typeface="Arial" panose="020B0604020202020204" pitchFamily="34" charset="0"/>
                <a:cs typeface="Arial" panose="020B0604020202020204" pitchFamily="34" charset="0"/>
              </a:endParaRPr>
            </a:p>
          </p:txBody>
        </p:sp>
        <p:grpSp>
          <p:nvGrpSpPr>
            <p:cNvPr id="11" name="Group 10"/>
            <p:cNvGrpSpPr/>
            <p:nvPr/>
          </p:nvGrpSpPr>
          <p:grpSpPr>
            <a:xfrm>
              <a:off x="1888089" y="2706362"/>
              <a:ext cx="3701182" cy="319323"/>
              <a:chOff x="-2428852" y="2270494"/>
              <a:chExt cx="4164513" cy="240465"/>
            </a:xfrm>
            <a:noFill/>
          </p:grpSpPr>
          <p:sp>
            <p:nvSpPr>
              <p:cNvPr id="12" name="TextBox 11"/>
              <p:cNvSpPr txBox="1"/>
              <p:nvPr/>
            </p:nvSpPr>
            <p:spPr>
              <a:xfrm>
                <a:off x="-2428852" y="2270494"/>
                <a:ext cx="361714" cy="197004"/>
              </a:xfrm>
              <a:prstGeom prst="rect">
                <a:avLst/>
              </a:prstGeom>
              <a:grpFill/>
            </p:spPr>
            <p:txBody>
              <a:bodyPr wrap="none" rtlCol="0">
                <a:spAutoFit/>
              </a:bodyPr>
              <a:lstStyle/>
              <a:p>
                <a:r>
                  <a:rPr lang="en-US" sz="1100" dirty="0" smtClean="0">
                    <a:latin typeface="Arial" panose="020B0604020202020204" pitchFamily="34" charset="0"/>
                    <a:cs typeface="Arial" panose="020B0604020202020204" pitchFamily="34" charset="0"/>
                  </a:rPr>
                  <a:t>-1</a:t>
                </a:r>
                <a:endParaRPr lang="en-US" sz="1100" dirty="0">
                  <a:latin typeface="Arial" panose="020B0604020202020204" pitchFamily="34" charset="0"/>
                  <a:cs typeface="Arial" panose="020B0604020202020204" pitchFamily="34" charset="0"/>
                </a:endParaRPr>
              </a:p>
            </p:txBody>
          </p:sp>
          <p:sp>
            <p:nvSpPr>
              <p:cNvPr id="13" name="TextBox 12"/>
              <p:cNvSpPr txBox="1"/>
              <p:nvPr/>
            </p:nvSpPr>
            <p:spPr>
              <a:xfrm>
                <a:off x="-1644090" y="2270494"/>
                <a:ext cx="498388" cy="197004"/>
              </a:xfrm>
              <a:prstGeom prst="rect">
                <a:avLst/>
              </a:prstGeom>
              <a:grpFill/>
            </p:spPr>
            <p:txBody>
              <a:bodyPr wrap="none" rtlCol="0">
                <a:spAutoFit/>
              </a:bodyPr>
              <a:lstStyle/>
              <a:p>
                <a:r>
                  <a:rPr lang="en-US" sz="1100" dirty="0" smtClean="0">
                    <a:latin typeface="Arial" panose="020B0604020202020204" pitchFamily="34" charset="0"/>
                    <a:cs typeface="Arial" panose="020B0604020202020204" pitchFamily="34" charset="0"/>
                  </a:rPr>
                  <a:t>-0.5</a:t>
                </a:r>
                <a:endParaRPr lang="en-US" sz="1100" dirty="0">
                  <a:latin typeface="Arial" panose="020B0604020202020204" pitchFamily="34" charset="0"/>
                  <a:cs typeface="Arial" panose="020B0604020202020204" pitchFamily="34" charset="0"/>
                </a:endParaRPr>
              </a:p>
            </p:txBody>
          </p:sp>
          <p:sp>
            <p:nvSpPr>
              <p:cNvPr id="14" name="TextBox 13"/>
              <p:cNvSpPr txBox="1"/>
              <p:nvPr/>
            </p:nvSpPr>
            <p:spPr>
              <a:xfrm>
                <a:off x="-495579" y="2270494"/>
                <a:ext cx="336231" cy="240465"/>
              </a:xfrm>
              <a:prstGeom prst="rect">
                <a:avLst/>
              </a:prstGeom>
              <a:grpFill/>
            </p:spPr>
            <p:txBody>
              <a:bodyPr wrap="none" rtlCol="0">
                <a:spAutoFit/>
              </a:bodyPr>
              <a:lstStyle/>
              <a:p>
                <a:r>
                  <a:rPr lang="en-US" sz="1100" dirty="0">
                    <a:latin typeface="Arial" panose="020B0604020202020204" pitchFamily="34" charset="0"/>
                    <a:cs typeface="Arial" panose="020B0604020202020204" pitchFamily="34" charset="0"/>
                  </a:rPr>
                  <a:t>0</a:t>
                </a:r>
              </a:p>
            </p:txBody>
          </p:sp>
          <p:sp>
            <p:nvSpPr>
              <p:cNvPr id="15" name="TextBox 14"/>
              <p:cNvSpPr txBox="1"/>
              <p:nvPr/>
            </p:nvSpPr>
            <p:spPr>
              <a:xfrm>
                <a:off x="464093" y="2270494"/>
                <a:ext cx="444092" cy="197004"/>
              </a:xfrm>
              <a:prstGeom prst="rect">
                <a:avLst/>
              </a:prstGeom>
              <a:grpFill/>
            </p:spPr>
            <p:txBody>
              <a:bodyPr wrap="none" rtlCol="0">
                <a:spAutoFit/>
              </a:bodyPr>
              <a:lstStyle/>
              <a:p>
                <a:r>
                  <a:rPr lang="en-US" sz="1100" dirty="0" smtClean="0">
                    <a:latin typeface="Arial" panose="020B0604020202020204" pitchFamily="34" charset="0"/>
                    <a:cs typeface="Arial" panose="020B0604020202020204" pitchFamily="34" charset="0"/>
                  </a:rPr>
                  <a:t>0.5</a:t>
                </a:r>
                <a:endParaRPr lang="en-US" sz="1100" dirty="0">
                  <a:latin typeface="Arial" panose="020B0604020202020204" pitchFamily="34" charset="0"/>
                  <a:cs typeface="Arial" panose="020B0604020202020204" pitchFamily="34" charset="0"/>
                </a:endParaRPr>
              </a:p>
            </p:txBody>
          </p:sp>
          <p:sp>
            <p:nvSpPr>
              <p:cNvPr id="16" name="TextBox 15"/>
              <p:cNvSpPr txBox="1"/>
              <p:nvPr/>
            </p:nvSpPr>
            <p:spPr>
              <a:xfrm>
                <a:off x="1428240" y="2270494"/>
                <a:ext cx="307421" cy="197004"/>
              </a:xfrm>
              <a:prstGeom prst="rect">
                <a:avLst/>
              </a:prstGeom>
              <a:grpFill/>
            </p:spPr>
            <p:txBody>
              <a:bodyPr wrap="none" rtlCol="0">
                <a:spAutoFit/>
              </a:bodyPr>
              <a:lstStyle/>
              <a:p>
                <a:r>
                  <a:rPr lang="en-US" sz="1100" dirty="0" smtClean="0">
                    <a:latin typeface="Arial" panose="020B0604020202020204" pitchFamily="34" charset="0"/>
                    <a:cs typeface="Arial" panose="020B0604020202020204" pitchFamily="34" charset="0"/>
                  </a:rPr>
                  <a:t>1</a:t>
                </a:r>
                <a:endParaRPr lang="en-US" sz="1100" dirty="0">
                  <a:latin typeface="Arial" panose="020B0604020202020204" pitchFamily="34" charset="0"/>
                  <a:cs typeface="Arial" panose="020B0604020202020204" pitchFamily="34" charset="0"/>
                </a:endParaRPr>
              </a:p>
            </p:txBody>
          </p:sp>
        </p:grpSp>
        <p:sp>
          <p:nvSpPr>
            <p:cNvPr id="17" name="TextBox 16"/>
            <p:cNvSpPr txBox="1"/>
            <p:nvPr/>
          </p:nvSpPr>
          <p:spPr>
            <a:xfrm>
              <a:off x="3344204" y="2928205"/>
              <a:ext cx="931313" cy="319323"/>
            </a:xfrm>
            <a:prstGeom prst="rect">
              <a:avLst/>
            </a:prstGeom>
            <a:noFill/>
          </p:spPr>
          <p:txBody>
            <a:bodyPr wrap="none" rtlCol="0">
              <a:spAutoFit/>
            </a:bodyPr>
            <a:lstStyle/>
            <a:p>
              <a:r>
                <a:rPr lang="en-US" sz="1100" dirty="0">
                  <a:latin typeface="Arial" panose="020B0604020202020204" pitchFamily="34" charset="0"/>
                  <a:cs typeface="Arial" panose="020B0604020202020204" pitchFamily="34" charset="0"/>
                </a:rPr>
                <a:t>Coefficient</a:t>
              </a:r>
            </a:p>
          </p:txBody>
        </p:sp>
        <p:grpSp>
          <p:nvGrpSpPr>
            <p:cNvPr id="18" name="Group 17"/>
            <p:cNvGrpSpPr/>
            <p:nvPr/>
          </p:nvGrpSpPr>
          <p:grpSpPr>
            <a:xfrm>
              <a:off x="5886433" y="388620"/>
              <a:ext cx="444589" cy="836237"/>
              <a:chOff x="6527783" y="430292"/>
              <a:chExt cx="489734" cy="921149"/>
            </a:xfrm>
            <a:solidFill>
              <a:schemeClr val="bg1"/>
            </a:solidFill>
          </p:grpSpPr>
          <p:sp>
            <p:nvSpPr>
              <p:cNvPr id="19" name="TextBox 18"/>
              <p:cNvSpPr txBox="1"/>
              <p:nvPr/>
            </p:nvSpPr>
            <p:spPr>
              <a:xfrm>
                <a:off x="6598676" y="1089831"/>
                <a:ext cx="263214" cy="261610"/>
              </a:xfrm>
              <a:prstGeom prst="rect">
                <a:avLst/>
              </a:prstGeom>
              <a:grpFill/>
              <a:ln>
                <a:solidFill>
                  <a:schemeClr val="bg1"/>
                </a:solidFill>
              </a:ln>
            </p:spPr>
            <p:txBody>
              <a:bodyPr wrap="none" rtlCol="0">
                <a:spAutoFit/>
              </a:bodyPr>
              <a:lstStyle/>
              <a:p>
                <a:r>
                  <a:rPr lang="en-US" sz="1100" dirty="0">
                    <a:latin typeface="Arial" panose="020B0604020202020204" pitchFamily="34" charset="0"/>
                    <a:cs typeface="Arial" panose="020B0604020202020204" pitchFamily="34" charset="0"/>
                  </a:rPr>
                  <a:t>0</a:t>
                </a:r>
              </a:p>
            </p:txBody>
          </p:sp>
          <p:sp>
            <p:nvSpPr>
              <p:cNvPr id="20" name="TextBox 19"/>
              <p:cNvSpPr txBox="1"/>
              <p:nvPr/>
            </p:nvSpPr>
            <p:spPr>
              <a:xfrm>
                <a:off x="6598675" y="760061"/>
                <a:ext cx="418842" cy="288174"/>
              </a:xfrm>
              <a:prstGeom prst="rect">
                <a:avLst/>
              </a:prstGeom>
              <a:grpFill/>
              <a:ln>
                <a:solidFill>
                  <a:schemeClr val="bg1"/>
                </a:solidFill>
              </a:ln>
            </p:spPr>
            <p:txBody>
              <a:bodyPr wrap="none" rtlCol="0">
                <a:spAutoFit/>
              </a:bodyPr>
              <a:lstStyle/>
              <a:p>
                <a:r>
                  <a:rPr lang="en-US" sz="1100" dirty="0" smtClean="0">
                    <a:latin typeface="Arial" panose="020B0604020202020204" pitchFamily="34" charset="0"/>
                    <a:cs typeface="Arial" panose="020B0604020202020204" pitchFamily="34" charset="0"/>
                  </a:rPr>
                  <a:t>1.5</a:t>
                </a:r>
                <a:endParaRPr lang="en-US" sz="1100" dirty="0">
                  <a:latin typeface="Arial" panose="020B0604020202020204" pitchFamily="34" charset="0"/>
                  <a:cs typeface="Arial" panose="020B0604020202020204" pitchFamily="34" charset="0"/>
                </a:endParaRPr>
              </a:p>
            </p:txBody>
          </p:sp>
          <p:sp>
            <p:nvSpPr>
              <p:cNvPr id="21" name="TextBox 20"/>
              <p:cNvSpPr txBox="1"/>
              <p:nvPr/>
            </p:nvSpPr>
            <p:spPr>
              <a:xfrm>
                <a:off x="6598675" y="430292"/>
                <a:ext cx="289941" cy="288174"/>
              </a:xfrm>
              <a:prstGeom prst="rect">
                <a:avLst/>
              </a:prstGeom>
              <a:grpFill/>
              <a:ln>
                <a:solidFill>
                  <a:schemeClr val="bg1"/>
                </a:solidFill>
              </a:ln>
            </p:spPr>
            <p:txBody>
              <a:bodyPr wrap="none" rtlCol="0">
                <a:spAutoFit/>
              </a:bodyPr>
              <a:lstStyle/>
              <a:p>
                <a:r>
                  <a:rPr lang="en-US" sz="1100" dirty="0" smtClean="0">
                    <a:latin typeface="Arial" panose="020B0604020202020204" pitchFamily="34" charset="0"/>
                    <a:cs typeface="Arial" panose="020B0604020202020204" pitchFamily="34" charset="0"/>
                  </a:rPr>
                  <a:t>3</a:t>
                </a:r>
                <a:endParaRPr lang="en-US" sz="1100" dirty="0">
                  <a:latin typeface="Arial" panose="020B0604020202020204" pitchFamily="34" charset="0"/>
                  <a:cs typeface="Arial" panose="020B0604020202020204" pitchFamily="34" charset="0"/>
                </a:endParaRPr>
              </a:p>
            </p:txBody>
          </p:sp>
          <p:pic>
            <p:nvPicPr>
              <p:cNvPr id="22" name="Picture 21"/>
              <p:cNvPicPr>
                <a:picLocks noChangeAspect="1"/>
              </p:cNvPicPr>
              <p:nvPr/>
            </p:nvPicPr>
            <p:blipFill>
              <a:blip r:embed="rId4"/>
              <a:stretch>
                <a:fillRect/>
              </a:stretch>
            </p:blipFill>
            <p:spPr>
              <a:xfrm rot="5400000">
                <a:off x="6212184" y="829149"/>
                <a:ext cx="753446" cy="122247"/>
              </a:xfrm>
              <a:prstGeom prst="rect">
                <a:avLst/>
              </a:prstGeom>
              <a:grpFill/>
              <a:ln>
                <a:solidFill>
                  <a:schemeClr val="bg1"/>
                </a:solidFill>
              </a:ln>
            </p:spPr>
          </p:pic>
        </p:grpSp>
        <p:sp>
          <p:nvSpPr>
            <p:cNvPr id="23" name="TextBox 22"/>
            <p:cNvSpPr txBox="1"/>
            <p:nvPr/>
          </p:nvSpPr>
          <p:spPr>
            <a:xfrm rot="16200000">
              <a:off x="5191860" y="694841"/>
              <a:ext cx="1133644" cy="261610"/>
            </a:xfrm>
            <a:prstGeom prst="rect">
              <a:avLst/>
            </a:prstGeom>
            <a:noFill/>
            <a:ln>
              <a:noFill/>
            </a:ln>
          </p:spPr>
          <p:txBody>
            <a:bodyPr wrap="none" rtlCol="0">
              <a:spAutoFit/>
            </a:bodyPr>
            <a:lstStyle/>
            <a:p>
              <a:r>
                <a:rPr lang="en-US" sz="1100" dirty="0">
                  <a:latin typeface="Arial" panose="020B0604020202020204" pitchFamily="34" charset="0"/>
                  <a:cs typeface="Arial" panose="020B0604020202020204" pitchFamily="34" charset="0"/>
                </a:rPr>
                <a:t>-log10(q-value)</a:t>
              </a:r>
            </a:p>
          </p:txBody>
        </p:sp>
        <p:sp>
          <p:nvSpPr>
            <p:cNvPr id="24" name="TextBox 23"/>
            <p:cNvSpPr txBox="1"/>
            <p:nvPr/>
          </p:nvSpPr>
          <p:spPr>
            <a:xfrm>
              <a:off x="4609909" y="236220"/>
              <a:ext cx="895541" cy="230832"/>
            </a:xfrm>
            <a:prstGeom prst="rect">
              <a:avLst/>
            </a:prstGeom>
            <a:solidFill>
              <a:schemeClr val="bg1"/>
            </a:solidFill>
          </p:spPr>
          <p:txBody>
            <a:bodyPr wrap="square" rtlCol="0">
              <a:spAutoFit/>
            </a:bodyPr>
            <a:lstStyle/>
            <a:p>
              <a:r>
                <a:rPr lang="en-US" sz="900" dirty="0" smtClean="0">
                  <a:latin typeface="Arial" panose="020B0604020202020204" pitchFamily="34" charset="0"/>
                  <a:cs typeface="Arial" panose="020B0604020202020204" pitchFamily="34" charset="0"/>
                </a:rPr>
                <a:t>MB49 vs Sig2</a:t>
              </a:r>
              <a:endParaRPr lang="en-US" sz="900" dirty="0">
                <a:latin typeface="Arial" panose="020B0604020202020204" pitchFamily="34" charset="0"/>
                <a:cs typeface="Arial" panose="020B0604020202020204" pitchFamily="34" charset="0"/>
              </a:endParaRPr>
            </a:p>
          </p:txBody>
        </p:sp>
        <p:sp>
          <p:nvSpPr>
            <p:cNvPr id="25" name="TextBox 24"/>
            <p:cNvSpPr txBox="1"/>
            <p:nvPr/>
          </p:nvSpPr>
          <p:spPr>
            <a:xfrm>
              <a:off x="4329113" y="1376839"/>
              <a:ext cx="1066800" cy="230832"/>
            </a:xfrm>
            <a:prstGeom prst="rect">
              <a:avLst/>
            </a:prstGeom>
            <a:solidFill>
              <a:schemeClr val="bg1"/>
            </a:solidFill>
          </p:spPr>
          <p:txBody>
            <a:bodyPr wrap="square" rtlCol="0">
              <a:spAutoFit/>
            </a:bodyPr>
            <a:lstStyle/>
            <a:p>
              <a:r>
                <a:rPr lang="en-US" sz="900" dirty="0" smtClean="0">
                  <a:latin typeface="Arial" panose="020B0604020202020204" pitchFamily="34" charset="0"/>
                  <a:cs typeface="Arial" panose="020B0604020202020204" pitchFamily="34" charset="0"/>
                </a:rPr>
                <a:t>B16F10 vs Sig1</a:t>
              </a:r>
              <a:endParaRPr lang="en-US" sz="900" dirty="0">
                <a:latin typeface="Arial" panose="020B0604020202020204" pitchFamily="34" charset="0"/>
                <a:cs typeface="Arial" panose="020B0604020202020204" pitchFamily="34" charset="0"/>
              </a:endParaRPr>
            </a:p>
          </p:txBody>
        </p:sp>
        <p:sp>
          <p:nvSpPr>
            <p:cNvPr id="26" name="TextBox 25"/>
            <p:cNvSpPr txBox="1"/>
            <p:nvPr/>
          </p:nvSpPr>
          <p:spPr>
            <a:xfrm>
              <a:off x="2174082" y="1205389"/>
              <a:ext cx="902493" cy="230832"/>
            </a:xfrm>
            <a:prstGeom prst="rect">
              <a:avLst/>
            </a:prstGeom>
            <a:solidFill>
              <a:schemeClr val="bg1"/>
            </a:solidFill>
          </p:spPr>
          <p:txBody>
            <a:bodyPr wrap="square" rtlCol="0">
              <a:spAutoFit/>
            </a:bodyPr>
            <a:lstStyle/>
            <a:p>
              <a:r>
                <a:rPr lang="en-US" sz="900" dirty="0" smtClean="0">
                  <a:latin typeface="Arial" panose="020B0604020202020204" pitchFamily="34" charset="0"/>
                  <a:cs typeface="Arial" panose="020B0604020202020204" pitchFamily="34" charset="0"/>
                </a:rPr>
                <a:t>MB49 vs Sig1</a:t>
              </a:r>
              <a:endParaRPr lang="en-US" sz="900" dirty="0">
                <a:latin typeface="Arial" panose="020B0604020202020204" pitchFamily="34" charset="0"/>
                <a:cs typeface="Arial" panose="020B0604020202020204" pitchFamily="34" charset="0"/>
              </a:endParaRPr>
            </a:p>
          </p:txBody>
        </p:sp>
        <p:sp>
          <p:nvSpPr>
            <p:cNvPr id="27" name="TextBox 26"/>
            <p:cNvSpPr txBox="1"/>
            <p:nvPr/>
          </p:nvSpPr>
          <p:spPr>
            <a:xfrm rot="16200000">
              <a:off x="1575370" y="1449486"/>
              <a:ext cx="380232"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1.5</a:t>
              </a:r>
              <a:endParaRPr lang="en-US" sz="1100" dirty="0">
                <a:latin typeface="Arial" panose="020B0604020202020204" pitchFamily="34" charset="0"/>
                <a:cs typeface="Arial" panose="020B0604020202020204" pitchFamily="34" charset="0"/>
              </a:endParaRPr>
            </a:p>
          </p:txBody>
        </p:sp>
        <p:sp>
          <p:nvSpPr>
            <p:cNvPr id="28" name="TextBox 27"/>
            <p:cNvSpPr txBox="1"/>
            <p:nvPr/>
          </p:nvSpPr>
          <p:spPr>
            <a:xfrm rot="16200000">
              <a:off x="1575370" y="2158146"/>
              <a:ext cx="380232"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0.5</a:t>
              </a:r>
              <a:endParaRPr lang="en-US" sz="1100" dirty="0">
                <a:latin typeface="Arial" panose="020B0604020202020204" pitchFamily="34" charset="0"/>
                <a:cs typeface="Arial" panose="020B0604020202020204" pitchFamily="34" charset="0"/>
              </a:endParaRPr>
            </a:p>
          </p:txBody>
        </p:sp>
      </p:grpSp>
      <p:sp>
        <p:nvSpPr>
          <p:cNvPr id="29" name="TextBox 28"/>
          <p:cNvSpPr txBox="1"/>
          <p:nvPr/>
        </p:nvSpPr>
        <p:spPr>
          <a:xfrm>
            <a:off x="-1280160" y="0"/>
            <a:ext cx="732893" cy="268984"/>
          </a:xfrm>
          <a:prstGeom prst="rect">
            <a:avLst/>
          </a:prstGeom>
          <a:noFill/>
        </p:spPr>
        <p:txBody>
          <a:bodyPr wrap="none" rtlCol="0">
            <a:spAutoFit/>
          </a:bodyPr>
          <a:lstStyle/>
          <a:p>
            <a:r>
              <a:rPr lang="en-US" sz="1148" dirty="0"/>
              <a:t>Figure </a:t>
            </a:r>
            <a:r>
              <a:rPr lang="en-US" sz="1148" dirty="0" smtClean="0"/>
              <a:t>S5</a:t>
            </a:r>
            <a:endParaRPr lang="en-US" sz="1148" dirty="0"/>
          </a:p>
        </p:txBody>
      </p:sp>
      <p:sp>
        <p:nvSpPr>
          <p:cNvPr id="2" name="Rectangle 1"/>
          <p:cNvSpPr/>
          <p:nvPr/>
        </p:nvSpPr>
        <p:spPr>
          <a:xfrm>
            <a:off x="0" y="3533061"/>
            <a:ext cx="7772400" cy="1169551"/>
          </a:xfrm>
          <a:prstGeom prst="rect">
            <a:avLst/>
          </a:prstGeom>
        </p:spPr>
        <p:txBody>
          <a:bodyPr wrap="square">
            <a:spAutoFit/>
          </a:bodyPr>
          <a:lstStyle/>
          <a:p>
            <a:r>
              <a:rPr lang="en-US" sz="1400" b="1" dirty="0"/>
              <a:t>Figure S5:</a:t>
            </a:r>
            <a:r>
              <a:rPr lang="en-US" sz="1400" dirty="0"/>
              <a:t> Volcano plot representing Spearman coefficient (x-axis) and –log10(q-value) (y-axis) for tumor model as a predictor for mean of features grouped by hierarchical clustering in Figure 2d (Sig1: 7 features on right-hand side of dendrogram; Sig2: 8 features on left-hand side of dendrogram). Dashed line represents q-value = 0.05. Spot color represents –log10(q-value) magnitude and size represents magnitude of the coefficient.</a:t>
            </a:r>
          </a:p>
        </p:txBody>
      </p:sp>
    </p:spTree>
    <p:extLst>
      <p:ext uri="{BB962C8B-B14F-4D97-AF65-F5344CB8AC3E}">
        <p14:creationId xmlns:p14="http://schemas.microsoft.com/office/powerpoint/2010/main" val="25052414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89591" y="211213"/>
            <a:ext cx="295274" cy="369460"/>
          </a:xfrm>
          <a:prstGeom prst="rect">
            <a:avLst/>
          </a:prstGeom>
          <a:noFill/>
        </p:spPr>
        <p:txBody>
          <a:bodyPr wrap="none" rtlCol="0">
            <a:spAutoFit/>
          </a:bodyPr>
          <a:lstStyle/>
          <a:p>
            <a:r>
              <a:rPr lang="en-US" sz="1801" dirty="0"/>
              <a:t>a</a:t>
            </a:r>
          </a:p>
        </p:txBody>
      </p:sp>
      <p:sp>
        <p:nvSpPr>
          <p:cNvPr id="5" name="TextBox 4"/>
          <p:cNvSpPr txBox="1"/>
          <p:nvPr/>
        </p:nvSpPr>
        <p:spPr>
          <a:xfrm>
            <a:off x="1389591" y="3442217"/>
            <a:ext cx="306494" cy="369460"/>
          </a:xfrm>
          <a:prstGeom prst="rect">
            <a:avLst/>
          </a:prstGeom>
          <a:noFill/>
        </p:spPr>
        <p:txBody>
          <a:bodyPr wrap="none" rtlCol="0">
            <a:spAutoFit/>
          </a:bodyPr>
          <a:lstStyle/>
          <a:p>
            <a:r>
              <a:rPr lang="en-US" sz="1801" dirty="0"/>
              <a:t>b</a:t>
            </a:r>
          </a:p>
        </p:txBody>
      </p:sp>
      <p:graphicFrame>
        <p:nvGraphicFramePr>
          <p:cNvPr id="6" name="Object 5"/>
          <p:cNvGraphicFramePr>
            <a:graphicFrameLocks noChangeAspect="1"/>
          </p:cNvGraphicFramePr>
          <p:nvPr>
            <p:extLst>
              <p:ext uri="{D42A27DB-BD31-4B8C-83A1-F6EECF244321}">
                <p14:modId xmlns:p14="http://schemas.microsoft.com/office/powerpoint/2010/main" val="2664065722"/>
              </p:ext>
            </p:extLst>
          </p:nvPr>
        </p:nvGraphicFramePr>
        <p:xfrm>
          <a:off x="677863" y="3812858"/>
          <a:ext cx="6151562" cy="2516187"/>
        </p:xfrm>
        <a:graphic>
          <a:graphicData uri="http://schemas.openxmlformats.org/presentationml/2006/ole">
            <mc:AlternateContent xmlns:mc="http://schemas.openxmlformats.org/markup-compatibility/2006">
              <mc:Choice xmlns:v="urn:schemas-microsoft-com:vml" Requires="v">
                <p:oleObj spid="_x0000_s14371" name="Prism 7" r:id="rId4" imgW="6688440" imgH="2735370" progId="Prism7.Document">
                  <p:embed/>
                </p:oleObj>
              </mc:Choice>
              <mc:Fallback>
                <p:oleObj name="Prism 7" r:id="rId4" imgW="6688440" imgH="2735370" progId="Prism7.Document">
                  <p:embed/>
                  <p:pic>
                    <p:nvPicPr>
                      <p:cNvPr id="6" name="Object 5"/>
                      <p:cNvPicPr/>
                      <p:nvPr/>
                    </p:nvPicPr>
                    <p:blipFill>
                      <a:blip r:embed="rId5"/>
                      <a:stretch>
                        <a:fillRect/>
                      </a:stretch>
                    </p:blipFill>
                    <p:spPr>
                      <a:xfrm>
                        <a:off x="677863" y="3812858"/>
                        <a:ext cx="6151562" cy="2516187"/>
                      </a:xfrm>
                      <a:prstGeom prst="rect">
                        <a:avLst/>
                      </a:prstGeom>
                    </p:spPr>
                  </p:pic>
                </p:oleObj>
              </mc:Fallback>
            </mc:AlternateContent>
          </a:graphicData>
        </a:graphic>
      </p:graphicFrame>
      <p:grpSp>
        <p:nvGrpSpPr>
          <p:cNvPr id="7" name="Group 6"/>
          <p:cNvGrpSpPr/>
          <p:nvPr/>
        </p:nvGrpSpPr>
        <p:grpSpPr>
          <a:xfrm>
            <a:off x="1597029" y="247654"/>
            <a:ext cx="4182768" cy="2815709"/>
            <a:chOff x="2396734" y="3373452"/>
            <a:chExt cx="4182768" cy="2815709"/>
          </a:xfrm>
        </p:grpSpPr>
        <p:sp>
          <p:nvSpPr>
            <p:cNvPr id="8" name="TextBox 7"/>
            <p:cNvSpPr txBox="1"/>
            <p:nvPr/>
          </p:nvSpPr>
          <p:spPr>
            <a:xfrm rot="16200000">
              <a:off x="2137047" y="4471226"/>
              <a:ext cx="780983" cy="261610"/>
            </a:xfrm>
            <a:prstGeom prst="rect">
              <a:avLst/>
            </a:prstGeom>
            <a:solidFill>
              <a:schemeClr val="bg1"/>
            </a:solidFill>
          </p:spPr>
          <p:txBody>
            <a:bodyPr wrap="none" rtlCol="0">
              <a:spAutoFit/>
            </a:bodyPr>
            <a:lstStyle/>
            <a:p>
              <a:r>
                <a:rPr lang="en-US" sz="1100" dirty="0">
                  <a:latin typeface="Arial" panose="020B0604020202020204" pitchFamily="34" charset="0"/>
                  <a:cs typeface="Arial" panose="020B0604020202020204" pitchFamily="34" charset="0"/>
                </a:rPr>
                <a:t>Predicted</a:t>
              </a:r>
            </a:p>
          </p:txBody>
        </p:sp>
        <p:grpSp>
          <p:nvGrpSpPr>
            <p:cNvPr id="9" name="Group 8"/>
            <p:cNvGrpSpPr/>
            <p:nvPr/>
          </p:nvGrpSpPr>
          <p:grpSpPr>
            <a:xfrm>
              <a:off x="3173591" y="5665940"/>
              <a:ext cx="3405911" cy="261610"/>
              <a:chOff x="-915945" y="5548764"/>
              <a:chExt cx="2749269" cy="261610"/>
            </a:xfrm>
          </p:grpSpPr>
          <p:sp>
            <p:nvSpPr>
              <p:cNvPr id="17" name="TextBox 16"/>
              <p:cNvSpPr txBox="1"/>
              <p:nvPr/>
            </p:nvSpPr>
            <p:spPr>
              <a:xfrm>
                <a:off x="-915945" y="5548764"/>
                <a:ext cx="212468" cy="261610"/>
              </a:xfrm>
              <a:prstGeom prst="rect">
                <a:avLst/>
              </a:prstGeom>
              <a:noFill/>
            </p:spPr>
            <p:txBody>
              <a:bodyPr wrap="none" rtlCol="0">
                <a:spAutoFit/>
              </a:bodyPr>
              <a:lstStyle/>
              <a:p>
                <a:r>
                  <a:rPr lang="en-US" sz="1100" dirty="0">
                    <a:latin typeface="Arial" panose="020B0604020202020204" pitchFamily="34" charset="0"/>
                    <a:cs typeface="Arial" panose="020B0604020202020204" pitchFamily="34" charset="0"/>
                  </a:rPr>
                  <a:t>0</a:t>
                </a:r>
              </a:p>
            </p:txBody>
          </p:sp>
          <p:sp>
            <p:nvSpPr>
              <p:cNvPr id="18" name="TextBox 17"/>
              <p:cNvSpPr txBox="1"/>
              <p:nvPr/>
            </p:nvSpPr>
            <p:spPr>
              <a:xfrm>
                <a:off x="-140313" y="5548764"/>
                <a:ext cx="339275" cy="261610"/>
              </a:xfrm>
              <a:prstGeom prst="rect">
                <a:avLst/>
              </a:prstGeom>
              <a:noFill/>
            </p:spPr>
            <p:txBody>
              <a:bodyPr wrap="none" rtlCol="0">
                <a:spAutoFit/>
              </a:bodyPr>
              <a:lstStyle/>
              <a:p>
                <a:r>
                  <a:rPr lang="en-US" sz="1100" dirty="0">
                    <a:latin typeface="Arial" panose="020B0604020202020204" pitchFamily="34" charset="0"/>
                    <a:cs typeface="Arial" panose="020B0604020202020204" pitchFamily="34" charset="0"/>
                  </a:rPr>
                  <a:t>200</a:t>
                </a:r>
              </a:p>
            </p:txBody>
          </p:sp>
          <p:sp>
            <p:nvSpPr>
              <p:cNvPr id="19" name="TextBox 18"/>
              <p:cNvSpPr txBox="1"/>
              <p:nvPr/>
            </p:nvSpPr>
            <p:spPr>
              <a:xfrm>
                <a:off x="687846" y="5548764"/>
                <a:ext cx="339275" cy="261610"/>
              </a:xfrm>
              <a:prstGeom prst="rect">
                <a:avLst/>
              </a:prstGeom>
              <a:noFill/>
            </p:spPr>
            <p:txBody>
              <a:bodyPr wrap="none" rtlCol="0">
                <a:spAutoFit/>
              </a:bodyPr>
              <a:lstStyle/>
              <a:p>
                <a:r>
                  <a:rPr lang="en-US" sz="1100" dirty="0">
                    <a:latin typeface="Arial" panose="020B0604020202020204" pitchFamily="34" charset="0"/>
                    <a:cs typeface="Arial" panose="020B0604020202020204" pitchFamily="34" charset="0"/>
                  </a:rPr>
                  <a:t>400</a:t>
                </a:r>
              </a:p>
            </p:txBody>
          </p:sp>
          <p:sp>
            <p:nvSpPr>
              <p:cNvPr id="20" name="TextBox 19"/>
              <p:cNvSpPr txBox="1"/>
              <p:nvPr/>
            </p:nvSpPr>
            <p:spPr>
              <a:xfrm>
                <a:off x="1494049" y="5548764"/>
                <a:ext cx="339275" cy="261610"/>
              </a:xfrm>
              <a:prstGeom prst="rect">
                <a:avLst/>
              </a:prstGeom>
              <a:noFill/>
            </p:spPr>
            <p:txBody>
              <a:bodyPr wrap="none" rtlCol="0">
                <a:spAutoFit/>
              </a:bodyPr>
              <a:lstStyle/>
              <a:p>
                <a:r>
                  <a:rPr lang="en-US" sz="1100" dirty="0">
                    <a:latin typeface="Arial" panose="020B0604020202020204" pitchFamily="34" charset="0"/>
                    <a:cs typeface="Arial" panose="020B0604020202020204" pitchFamily="34" charset="0"/>
                  </a:rPr>
                  <a:t>600</a:t>
                </a:r>
              </a:p>
            </p:txBody>
          </p:sp>
        </p:grpSp>
        <p:sp>
          <p:nvSpPr>
            <p:cNvPr id="10" name="TextBox 9"/>
            <p:cNvSpPr txBox="1"/>
            <p:nvPr/>
          </p:nvSpPr>
          <p:spPr>
            <a:xfrm>
              <a:off x="4410671" y="5927551"/>
              <a:ext cx="577402" cy="261610"/>
            </a:xfrm>
            <a:prstGeom prst="rect">
              <a:avLst/>
            </a:prstGeom>
            <a:noFill/>
          </p:spPr>
          <p:txBody>
            <a:bodyPr wrap="none" rtlCol="0">
              <a:spAutoFit/>
            </a:bodyPr>
            <a:lstStyle/>
            <a:p>
              <a:r>
                <a:rPr lang="en-US" sz="1100" dirty="0">
                  <a:latin typeface="Arial" panose="020B0604020202020204" pitchFamily="34" charset="0"/>
                  <a:cs typeface="Arial" panose="020B0604020202020204" pitchFamily="34" charset="0"/>
                </a:rPr>
                <a:t>Actual</a:t>
              </a:r>
            </a:p>
          </p:txBody>
        </p:sp>
        <p:sp>
          <p:nvSpPr>
            <p:cNvPr id="11" name="TextBox 10"/>
            <p:cNvSpPr txBox="1"/>
            <p:nvPr/>
          </p:nvSpPr>
          <p:spPr>
            <a:xfrm rot="16200000">
              <a:off x="2649030" y="5241405"/>
              <a:ext cx="263214" cy="261610"/>
            </a:xfrm>
            <a:prstGeom prst="rect">
              <a:avLst/>
            </a:prstGeom>
            <a:noFill/>
          </p:spPr>
          <p:txBody>
            <a:bodyPr wrap="none" rtlCol="0">
              <a:spAutoFit/>
            </a:bodyPr>
            <a:lstStyle/>
            <a:p>
              <a:r>
                <a:rPr lang="en-US" sz="1100" dirty="0">
                  <a:latin typeface="Arial" panose="020B0604020202020204" pitchFamily="34" charset="0"/>
                  <a:cs typeface="Arial" panose="020B0604020202020204" pitchFamily="34" charset="0"/>
                </a:rPr>
                <a:t>0</a:t>
              </a:r>
            </a:p>
          </p:txBody>
        </p:sp>
        <p:sp>
          <p:nvSpPr>
            <p:cNvPr id="12" name="TextBox 11"/>
            <p:cNvSpPr txBox="1"/>
            <p:nvPr/>
          </p:nvSpPr>
          <p:spPr>
            <a:xfrm rot="16200000">
              <a:off x="2570483" y="4792886"/>
              <a:ext cx="420308" cy="261610"/>
            </a:xfrm>
            <a:prstGeom prst="rect">
              <a:avLst/>
            </a:prstGeom>
            <a:noFill/>
          </p:spPr>
          <p:txBody>
            <a:bodyPr wrap="none" rtlCol="0">
              <a:spAutoFit/>
            </a:bodyPr>
            <a:lstStyle/>
            <a:p>
              <a:r>
                <a:rPr lang="en-US" sz="1100" dirty="0">
                  <a:latin typeface="Arial" panose="020B0604020202020204" pitchFamily="34" charset="0"/>
                  <a:cs typeface="Arial" panose="020B0604020202020204" pitchFamily="34" charset="0"/>
                </a:rPr>
                <a:t>100</a:t>
              </a:r>
            </a:p>
          </p:txBody>
        </p:sp>
        <p:sp>
          <p:nvSpPr>
            <p:cNvPr id="13" name="TextBox 12"/>
            <p:cNvSpPr txBox="1"/>
            <p:nvPr/>
          </p:nvSpPr>
          <p:spPr>
            <a:xfrm rot="16200000">
              <a:off x="2570483" y="4320790"/>
              <a:ext cx="420308" cy="261610"/>
            </a:xfrm>
            <a:prstGeom prst="rect">
              <a:avLst/>
            </a:prstGeom>
            <a:noFill/>
          </p:spPr>
          <p:txBody>
            <a:bodyPr wrap="none" rtlCol="0">
              <a:spAutoFit/>
            </a:bodyPr>
            <a:lstStyle/>
            <a:p>
              <a:r>
                <a:rPr lang="en-US" sz="1100" dirty="0">
                  <a:latin typeface="Arial" panose="020B0604020202020204" pitchFamily="34" charset="0"/>
                  <a:cs typeface="Arial" panose="020B0604020202020204" pitchFamily="34" charset="0"/>
                </a:rPr>
                <a:t>200</a:t>
              </a:r>
            </a:p>
          </p:txBody>
        </p:sp>
        <p:sp>
          <p:nvSpPr>
            <p:cNvPr id="14" name="TextBox 13"/>
            <p:cNvSpPr txBox="1"/>
            <p:nvPr/>
          </p:nvSpPr>
          <p:spPr>
            <a:xfrm rot="16200000">
              <a:off x="2570483" y="3863937"/>
              <a:ext cx="420308" cy="261610"/>
            </a:xfrm>
            <a:prstGeom prst="rect">
              <a:avLst/>
            </a:prstGeom>
            <a:noFill/>
          </p:spPr>
          <p:txBody>
            <a:bodyPr wrap="none" rtlCol="0">
              <a:spAutoFit/>
            </a:bodyPr>
            <a:lstStyle/>
            <a:p>
              <a:r>
                <a:rPr lang="en-US" sz="1100" dirty="0">
                  <a:latin typeface="Arial" panose="020B0604020202020204" pitchFamily="34" charset="0"/>
                  <a:cs typeface="Arial" panose="020B0604020202020204" pitchFamily="34" charset="0"/>
                </a:rPr>
                <a:t>300</a:t>
              </a:r>
            </a:p>
          </p:txBody>
        </p:sp>
        <p:sp>
          <p:nvSpPr>
            <p:cNvPr id="16" name="TextBox 15"/>
            <p:cNvSpPr txBox="1"/>
            <p:nvPr/>
          </p:nvSpPr>
          <p:spPr>
            <a:xfrm rot="16200000">
              <a:off x="2570483" y="3452801"/>
              <a:ext cx="420308" cy="261610"/>
            </a:xfrm>
            <a:prstGeom prst="rect">
              <a:avLst/>
            </a:prstGeom>
            <a:noFill/>
          </p:spPr>
          <p:txBody>
            <a:bodyPr wrap="none" rtlCol="0">
              <a:spAutoFit/>
            </a:bodyPr>
            <a:lstStyle/>
            <a:p>
              <a:r>
                <a:rPr lang="en-US" sz="1100" dirty="0">
                  <a:latin typeface="Arial" panose="020B0604020202020204" pitchFamily="34" charset="0"/>
                  <a:cs typeface="Arial" panose="020B0604020202020204" pitchFamily="34" charset="0"/>
                </a:rPr>
                <a:t>400</a:t>
              </a:r>
            </a:p>
          </p:txBody>
        </p:sp>
      </p:grpSp>
      <p:sp>
        <p:nvSpPr>
          <p:cNvPr id="21" name="TextBox 20"/>
          <p:cNvSpPr txBox="1"/>
          <p:nvPr/>
        </p:nvSpPr>
        <p:spPr>
          <a:xfrm>
            <a:off x="0" y="-944880"/>
            <a:ext cx="732893" cy="268984"/>
          </a:xfrm>
          <a:prstGeom prst="rect">
            <a:avLst/>
          </a:prstGeom>
          <a:noFill/>
        </p:spPr>
        <p:txBody>
          <a:bodyPr wrap="none" rtlCol="0">
            <a:spAutoFit/>
          </a:bodyPr>
          <a:lstStyle/>
          <a:p>
            <a:r>
              <a:rPr lang="en-US" sz="1148" dirty="0"/>
              <a:t>Figure </a:t>
            </a:r>
            <a:r>
              <a:rPr lang="en-US" sz="1148" dirty="0" smtClean="0"/>
              <a:t>S6</a:t>
            </a:r>
            <a:endParaRPr lang="en-US" sz="1148" dirty="0"/>
          </a:p>
        </p:txBody>
      </p:sp>
      <p:pic>
        <p:nvPicPr>
          <p:cNvPr id="22" name="Picture 21"/>
          <p:cNvPicPr>
            <a:picLocks noChangeAspect="1"/>
          </p:cNvPicPr>
          <p:nvPr/>
        </p:nvPicPr>
        <p:blipFill>
          <a:blip r:embed="rId6"/>
          <a:stretch>
            <a:fillRect/>
          </a:stretch>
        </p:blipFill>
        <p:spPr>
          <a:xfrm rot="5400000">
            <a:off x="5574247" y="754651"/>
            <a:ext cx="680677" cy="110440"/>
          </a:xfrm>
          <a:prstGeom prst="rect">
            <a:avLst/>
          </a:prstGeom>
        </p:spPr>
      </p:pic>
      <p:sp>
        <p:nvSpPr>
          <p:cNvPr id="23" name="TextBox 22"/>
          <p:cNvSpPr txBox="1"/>
          <p:nvPr/>
        </p:nvSpPr>
        <p:spPr>
          <a:xfrm>
            <a:off x="5923411" y="990153"/>
            <a:ext cx="237792" cy="236343"/>
          </a:xfrm>
          <a:prstGeom prst="rect">
            <a:avLst/>
          </a:prstGeom>
          <a:noFill/>
        </p:spPr>
        <p:txBody>
          <a:bodyPr wrap="none" rtlCol="0">
            <a:spAutoFit/>
          </a:bodyPr>
          <a:lstStyle/>
          <a:p>
            <a:r>
              <a:rPr lang="en-US" sz="1100" dirty="0">
                <a:latin typeface="Arial" panose="020B0604020202020204" pitchFamily="34" charset="0"/>
                <a:cs typeface="Arial" panose="020B0604020202020204" pitchFamily="34" charset="0"/>
              </a:rPr>
              <a:t>0</a:t>
            </a:r>
          </a:p>
        </p:txBody>
      </p:sp>
      <p:sp>
        <p:nvSpPr>
          <p:cNvPr id="24" name="TextBox 23"/>
          <p:cNvSpPr txBox="1"/>
          <p:nvPr/>
        </p:nvSpPr>
        <p:spPr>
          <a:xfrm>
            <a:off x="5923410" y="692235"/>
            <a:ext cx="420308" cy="261610"/>
          </a:xfrm>
          <a:prstGeom prst="rect">
            <a:avLst/>
          </a:prstGeom>
          <a:noFill/>
        </p:spPr>
        <p:txBody>
          <a:bodyPr wrap="none" rtlCol="0">
            <a:spAutoFit/>
          </a:bodyPr>
          <a:lstStyle/>
          <a:p>
            <a:r>
              <a:rPr lang="en-US" sz="1100" dirty="0">
                <a:latin typeface="Arial" panose="020B0604020202020204" pitchFamily="34" charset="0"/>
                <a:cs typeface="Arial" panose="020B0604020202020204" pitchFamily="34" charset="0"/>
              </a:rPr>
              <a:t>100</a:t>
            </a:r>
          </a:p>
        </p:txBody>
      </p:sp>
      <p:sp>
        <p:nvSpPr>
          <p:cNvPr id="25" name="TextBox 24"/>
          <p:cNvSpPr txBox="1"/>
          <p:nvPr/>
        </p:nvSpPr>
        <p:spPr>
          <a:xfrm>
            <a:off x="5923410" y="394316"/>
            <a:ext cx="420308" cy="261610"/>
          </a:xfrm>
          <a:prstGeom prst="rect">
            <a:avLst/>
          </a:prstGeom>
          <a:noFill/>
        </p:spPr>
        <p:txBody>
          <a:bodyPr wrap="none" rtlCol="0">
            <a:spAutoFit/>
          </a:bodyPr>
          <a:lstStyle/>
          <a:p>
            <a:r>
              <a:rPr lang="en-US" sz="1100" dirty="0">
                <a:latin typeface="Arial" panose="020B0604020202020204" pitchFamily="34" charset="0"/>
                <a:cs typeface="Arial" panose="020B0604020202020204" pitchFamily="34" charset="0"/>
              </a:rPr>
              <a:t>200</a:t>
            </a:r>
          </a:p>
        </p:txBody>
      </p:sp>
      <p:pic>
        <p:nvPicPr>
          <p:cNvPr id="3" name="Picture 2">
            <a:extLst>
              <a:ext uri="{FF2B5EF4-FFF2-40B4-BE49-F238E27FC236}">
                <a16:creationId xmlns="" xmlns:a16="http://schemas.microsoft.com/office/drawing/2014/main" id="{E17671AF-87D7-4846-8F06-A82E9962E85D}"/>
              </a:ext>
            </a:extLst>
          </p:cNvPr>
          <p:cNvPicPr>
            <a:picLocks noChangeAspect="1"/>
          </p:cNvPicPr>
          <p:nvPr/>
        </p:nvPicPr>
        <p:blipFill rotWithShape="1">
          <a:blip r:embed="rId7"/>
          <a:srcRect l="5804" b="8213"/>
          <a:stretch/>
        </p:blipFill>
        <p:spPr>
          <a:xfrm>
            <a:off x="2063168" y="352750"/>
            <a:ext cx="3597497" cy="2232320"/>
          </a:xfrm>
          <a:prstGeom prst="rect">
            <a:avLst/>
          </a:prstGeom>
        </p:spPr>
      </p:pic>
      <p:sp>
        <p:nvSpPr>
          <p:cNvPr id="26" name="TextBox 25">
            <a:extLst>
              <a:ext uri="{FF2B5EF4-FFF2-40B4-BE49-F238E27FC236}">
                <a16:creationId xmlns="" xmlns:a16="http://schemas.microsoft.com/office/drawing/2014/main" id="{C3AAAD13-6FE1-499D-AEAB-2FC845EEC286}"/>
              </a:ext>
            </a:extLst>
          </p:cNvPr>
          <p:cNvSpPr txBox="1"/>
          <p:nvPr/>
        </p:nvSpPr>
        <p:spPr>
          <a:xfrm rot="16200000">
            <a:off x="4947273" y="655611"/>
            <a:ext cx="1665841"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Abs(Actual – Predicted)</a:t>
            </a:r>
            <a:endParaRPr lang="en-US" sz="1100" dirty="0">
              <a:latin typeface="Arial" panose="020B0604020202020204" pitchFamily="34" charset="0"/>
              <a:cs typeface="Arial" panose="020B0604020202020204" pitchFamily="34" charset="0"/>
            </a:endParaRPr>
          </a:p>
        </p:txBody>
      </p:sp>
      <p:sp>
        <p:nvSpPr>
          <p:cNvPr id="2" name="Rectangle 1"/>
          <p:cNvSpPr/>
          <p:nvPr/>
        </p:nvSpPr>
        <p:spPr>
          <a:xfrm>
            <a:off x="0" y="6502182"/>
            <a:ext cx="7772400" cy="1384995"/>
          </a:xfrm>
          <a:prstGeom prst="rect">
            <a:avLst/>
          </a:prstGeom>
        </p:spPr>
        <p:txBody>
          <a:bodyPr wrap="square">
            <a:spAutoFit/>
          </a:bodyPr>
          <a:lstStyle/>
          <a:p>
            <a:pPr lvl="0" defTabSz="914400">
              <a:defRPr/>
            </a:pPr>
            <a:r>
              <a:rPr lang="en-US" sz="1400" b="1" dirty="0"/>
              <a:t>Figure </a:t>
            </a:r>
            <a:r>
              <a:rPr lang="en-US" sz="1400" b="1" dirty="0" smtClean="0"/>
              <a:t>S6:</a:t>
            </a:r>
            <a:r>
              <a:rPr lang="en-US" sz="1400" dirty="0" smtClean="0"/>
              <a:t> </a:t>
            </a:r>
            <a:r>
              <a:rPr lang="en-US" sz="1400" dirty="0"/>
              <a:t>Multivariable generalized linear model analysis of class II peptide-intrinsic features as a predictor for immunogenicity.  (a) Actual versus predicted immunogenicity per class II peptide using final GLM model.  (b) Regression coefficient +/- 95% confidence interval for all predicted features of the final GLM model.  Color represents absolute differences in value between predicted and actual immunogenicity scores.  Significant features (p &lt; 0.05) are shown in red, while insignificant features (p &gt; 0.05) are in black.</a:t>
            </a:r>
          </a:p>
        </p:txBody>
      </p:sp>
    </p:spTree>
    <p:extLst>
      <p:ext uri="{BB962C8B-B14F-4D97-AF65-F5344CB8AC3E}">
        <p14:creationId xmlns:p14="http://schemas.microsoft.com/office/powerpoint/2010/main" val="23739116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673257911"/>
              </p:ext>
            </p:extLst>
          </p:nvPr>
        </p:nvGraphicFramePr>
        <p:xfrm>
          <a:off x="199184" y="344690"/>
          <a:ext cx="7357730" cy="1550785"/>
        </p:xfrm>
        <a:graphic>
          <a:graphicData uri="http://schemas.openxmlformats.org/drawingml/2006/table">
            <a:tbl>
              <a:tblPr>
                <a:tableStyleId>{616DA210-FB5B-4158-B5E0-FEB733F419BA}</a:tableStyleId>
              </a:tblPr>
              <a:tblGrid>
                <a:gridCol w="3887665">
                  <a:extLst>
                    <a:ext uri="{9D8B030D-6E8A-4147-A177-3AD203B41FA5}">
                      <a16:colId xmlns="" xmlns:a16="http://schemas.microsoft.com/office/drawing/2014/main" val="2782659979"/>
                    </a:ext>
                  </a:extLst>
                </a:gridCol>
                <a:gridCol w="876097">
                  <a:extLst>
                    <a:ext uri="{9D8B030D-6E8A-4147-A177-3AD203B41FA5}">
                      <a16:colId xmlns="" xmlns:a16="http://schemas.microsoft.com/office/drawing/2014/main" val="967580031"/>
                    </a:ext>
                  </a:extLst>
                </a:gridCol>
                <a:gridCol w="1003108">
                  <a:extLst>
                    <a:ext uri="{9D8B030D-6E8A-4147-A177-3AD203B41FA5}">
                      <a16:colId xmlns="" xmlns:a16="http://schemas.microsoft.com/office/drawing/2014/main" val="4012074917"/>
                    </a:ext>
                  </a:extLst>
                </a:gridCol>
                <a:gridCol w="795430">
                  <a:extLst>
                    <a:ext uri="{9D8B030D-6E8A-4147-A177-3AD203B41FA5}">
                      <a16:colId xmlns="" xmlns:a16="http://schemas.microsoft.com/office/drawing/2014/main" val="2481668388"/>
                    </a:ext>
                  </a:extLst>
                </a:gridCol>
                <a:gridCol w="795430">
                  <a:extLst>
                    <a:ext uri="{9D8B030D-6E8A-4147-A177-3AD203B41FA5}">
                      <a16:colId xmlns="" xmlns:a16="http://schemas.microsoft.com/office/drawing/2014/main" val="698641231"/>
                    </a:ext>
                  </a:extLst>
                </a:gridCol>
              </a:tblGrid>
              <a:tr h="214729">
                <a:tc>
                  <a:txBody>
                    <a:bodyPr/>
                    <a:lstStyle/>
                    <a:p>
                      <a:pPr algn="ctr" fontAlgn="b"/>
                      <a:r>
                        <a:rPr lang="en-US" sz="1400" u="none" strike="noStrike" dirty="0">
                          <a:effectLst/>
                          <a:latin typeface="Arial" panose="020B0604020202020204" pitchFamily="34" charset="0"/>
                          <a:cs typeface="Arial" panose="020B0604020202020204" pitchFamily="34" charset="0"/>
                        </a:rPr>
                        <a:t>Feature</a:t>
                      </a:r>
                      <a:endParaRPr lang="en-US" sz="1400" b="0" i="0" u="none" strike="noStrike" dirty="0">
                        <a:solidFill>
                          <a:srgbClr val="000000"/>
                        </a:solidFill>
                        <a:effectLst/>
                        <a:latin typeface="Arial" panose="020B0604020202020204" pitchFamily="34" charset="0"/>
                        <a:cs typeface="Arial" panose="020B0604020202020204" pitchFamily="34" charset="0"/>
                      </a:endParaRPr>
                    </a:p>
                  </a:txBody>
                  <a:tcPr marL="11545" marR="11545" marT="11545" marB="0" anchor="ctr">
                    <a:solidFill>
                      <a:schemeClr val="bg1">
                        <a:lumMod val="75000"/>
                      </a:schemeClr>
                    </a:solidFill>
                  </a:tcPr>
                </a:tc>
                <a:tc>
                  <a:txBody>
                    <a:bodyPr/>
                    <a:lstStyle/>
                    <a:p>
                      <a:pPr algn="ctr" fontAlgn="b"/>
                      <a:r>
                        <a:rPr lang="en-US" sz="1400" u="none" strike="noStrike" dirty="0">
                          <a:effectLst/>
                          <a:latin typeface="Arial" panose="020B0604020202020204" pitchFamily="34" charset="0"/>
                          <a:cs typeface="Arial" panose="020B0604020202020204" pitchFamily="34" charset="0"/>
                        </a:rPr>
                        <a:t>Coefficient</a:t>
                      </a:r>
                      <a:endParaRPr lang="en-US" sz="1400" b="0" i="0" u="none" strike="noStrike" dirty="0">
                        <a:solidFill>
                          <a:srgbClr val="000000"/>
                        </a:solidFill>
                        <a:effectLst/>
                        <a:latin typeface="Arial" panose="020B0604020202020204" pitchFamily="34" charset="0"/>
                        <a:cs typeface="Arial" panose="020B0604020202020204" pitchFamily="34" charset="0"/>
                      </a:endParaRPr>
                    </a:p>
                  </a:txBody>
                  <a:tcPr marL="11545" marR="11545" marT="11545" marB="0" anchor="ctr">
                    <a:solidFill>
                      <a:schemeClr val="bg1">
                        <a:lumMod val="75000"/>
                      </a:schemeClr>
                    </a:solidFill>
                  </a:tcPr>
                </a:tc>
                <a:tc>
                  <a:txBody>
                    <a:bodyPr/>
                    <a:lstStyle/>
                    <a:p>
                      <a:pPr algn="ctr" fontAlgn="b"/>
                      <a:r>
                        <a:rPr lang="en-US" sz="1400" u="none" strike="noStrike" dirty="0">
                          <a:effectLst/>
                          <a:latin typeface="Arial" panose="020B0604020202020204" pitchFamily="34" charset="0"/>
                          <a:cs typeface="Arial" panose="020B0604020202020204" pitchFamily="34" charset="0"/>
                        </a:rPr>
                        <a:t>2.50%</a:t>
                      </a:r>
                      <a:endParaRPr lang="en-US" sz="1400" b="0" i="0" u="none" strike="noStrike" dirty="0">
                        <a:solidFill>
                          <a:srgbClr val="000000"/>
                        </a:solidFill>
                        <a:effectLst/>
                        <a:latin typeface="Arial" panose="020B0604020202020204" pitchFamily="34" charset="0"/>
                        <a:cs typeface="Arial" panose="020B0604020202020204" pitchFamily="34" charset="0"/>
                      </a:endParaRPr>
                    </a:p>
                  </a:txBody>
                  <a:tcPr marL="11545" marR="11545" marT="11545" marB="0" anchor="ctr">
                    <a:solidFill>
                      <a:schemeClr val="bg1">
                        <a:lumMod val="75000"/>
                      </a:schemeClr>
                    </a:solidFill>
                  </a:tcPr>
                </a:tc>
                <a:tc>
                  <a:txBody>
                    <a:bodyPr/>
                    <a:lstStyle/>
                    <a:p>
                      <a:pPr algn="ctr" fontAlgn="b"/>
                      <a:r>
                        <a:rPr lang="en-US" sz="1400" u="none" strike="noStrike" dirty="0">
                          <a:effectLst/>
                          <a:latin typeface="Arial" panose="020B0604020202020204" pitchFamily="34" charset="0"/>
                          <a:cs typeface="Arial" panose="020B0604020202020204" pitchFamily="34" charset="0"/>
                        </a:rPr>
                        <a:t>97.50%</a:t>
                      </a:r>
                      <a:endParaRPr lang="en-US" sz="1400" b="0" i="0" u="none" strike="noStrike" dirty="0">
                        <a:solidFill>
                          <a:srgbClr val="000000"/>
                        </a:solidFill>
                        <a:effectLst/>
                        <a:latin typeface="Arial" panose="020B0604020202020204" pitchFamily="34" charset="0"/>
                        <a:cs typeface="Arial" panose="020B0604020202020204" pitchFamily="34" charset="0"/>
                      </a:endParaRPr>
                    </a:p>
                  </a:txBody>
                  <a:tcPr marL="11545" marR="11545" marT="11545" marB="0" anchor="ctr">
                    <a:solidFill>
                      <a:schemeClr val="bg1">
                        <a:lumMod val="75000"/>
                      </a:schemeClr>
                    </a:solidFill>
                  </a:tcPr>
                </a:tc>
                <a:tc>
                  <a:txBody>
                    <a:bodyPr/>
                    <a:lstStyle/>
                    <a:p>
                      <a:pPr algn="ctr" fontAlgn="b"/>
                      <a:r>
                        <a:rPr lang="en-US" sz="1400" u="none" strike="noStrike" dirty="0">
                          <a:effectLst/>
                          <a:latin typeface="Arial" panose="020B0604020202020204" pitchFamily="34" charset="0"/>
                          <a:cs typeface="Arial" panose="020B0604020202020204" pitchFamily="34" charset="0"/>
                        </a:rPr>
                        <a:t>p-value</a:t>
                      </a:r>
                      <a:endParaRPr lang="en-US" sz="1400" b="0" i="0" u="none" strike="noStrike" dirty="0">
                        <a:solidFill>
                          <a:srgbClr val="000000"/>
                        </a:solidFill>
                        <a:effectLst/>
                        <a:latin typeface="Arial" panose="020B0604020202020204" pitchFamily="34" charset="0"/>
                        <a:cs typeface="Arial" panose="020B0604020202020204" pitchFamily="34" charset="0"/>
                      </a:endParaRPr>
                    </a:p>
                  </a:txBody>
                  <a:tcPr marL="11545" marR="11545" marT="11545" marB="0" anchor="ctr">
                    <a:solidFill>
                      <a:schemeClr val="bg1">
                        <a:lumMod val="75000"/>
                      </a:schemeClr>
                    </a:solidFill>
                  </a:tcPr>
                </a:tc>
                <a:extLst>
                  <a:ext uri="{0D108BD9-81ED-4DB2-BD59-A6C34878D82A}">
                    <a16:rowId xmlns="" xmlns:a16="http://schemas.microsoft.com/office/drawing/2014/main" val="3879597381"/>
                  </a:ext>
                </a:extLst>
              </a:tr>
              <a:tr h="214729">
                <a:tc>
                  <a:txBody>
                    <a:bodyPr/>
                    <a:lstStyle/>
                    <a:p>
                      <a:pPr algn="l" fontAlgn="ctr"/>
                      <a:r>
                        <a:rPr lang="en-US" sz="1400" b="0" i="0" u="none" strike="noStrike" dirty="0">
                          <a:solidFill>
                            <a:srgbClr val="000000"/>
                          </a:solidFill>
                          <a:effectLst/>
                          <a:latin typeface="Arial" panose="020B0604020202020204" pitchFamily="34" charset="0"/>
                          <a:cs typeface="Arial" panose="020B0604020202020204" pitchFamily="34" charset="0"/>
                        </a:rPr>
                        <a:t>Absolute_position_1_V</a:t>
                      </a:r>
                    </a:p>
                  </a:txBody>
                  <a:tcPr marL="7620" marR="7620" marT="7620" marB="0" anchor="ctr"/>
                </a:tc>
                <a:tc>
                  <a:txBody>
                    <a:bodyPr/>
                    <a:lstStyle/>
                    <a:p>
                      <a:pPr algn="r" fontAlgn="b"/>
                      <a:r>
                        <a:rPr lang="en-US" sz="1400" b="0" i="0" u="none" strike="noStrike" dirty="0">
                          <a:solidFill>
                            <a:srgbClr val="000000"/>
                          </a:solidFill>
                          <a:effectLst/>
                          <a:latin typeface="Arial" panose="020B0604020202020204" pitchFamily="34" charset="0"/>
                          <a:cs typeface="Arial" panose="020B0604020202020204" pitchFamily="34" charset="0"/>
                        </a:rPr>
                        <a:t>101.26</a:t>
                      </a:r>
                    </a:p>
                  </a:txBody>
                  <a:tcPr marL="7620" marR="7620" marT="7620" marB="0" anchor="b"/>
                </a:tc>
                <a:tc>
                  <a:txBody>
                    <a:bodyPr/>
                    <a:lstStyle/>
                    <a:p>
                      <a:pPr algn="r" fontAlgn="b"/>
                      <a:r>
                        <a:rPr lang="en-US" sz="1400" b="0" i="0" u="none" strike="noStrike" dirty="0">
                          <a:solidFill>
                            <a:srgbClr val="000000"/>
                          </a:solidFill>
                          <a:effectLst/>
                          <a:latin typeface="Arial" panose="020B0604020202020204" pitchFamily="34" charset="0"/>
                          <a:cs typeface="Arial" panose="020B0604020202020204" pitchFamily="34" charset="0"/>
                        </a:rPr>
                        <a:t>38.5527</a:t>
                      </a:r>
                    </a:p>
                  </a:txBody>
                  <a:tcPr marL="7620" marR="7620" marT="7620" marB="0" anchor="b"/>
                </a:tc>
                <a:tc>
                  <a:txBody>
                    <a:bodyPr/>
                    <a:lstStyle/>
                    <a:p>
                      <a:pPr algn="r" fontAlgn="b"/>
                      <a:r>
                        <a:rPr lang="en-US" sz="1400" b="0" i="0" u="none" strike="noStrike" dirty="0">
                          <a:solidFill>
                            <a:srgbClr val="000000"/>
                          </a:solidFill>
                          <a:effectLst/>
                          <a:latin typeface="Arial" panose="020B0604020202020204" pitchFamily="34" charset="0"/>
                          <a:cs typeface="Arial" panose="020B0604020202020204" pitchFamily="34" charset="0"/>
                        </a:rPr>
                        <a:t>163.971</a:t>
                      </a:r>
                    </a:p>
                  </a:txBody>
                  <a:tcPr marL="7620" marR="7620" marT="7620" marB="0" anchor="b"/>
                </a:tc>
                <a:tc>
                  <a:txBody>
                    <a:bodyPr/>
                    <a:lstStyle/>
                    <a:p>
                      <a:pPr algn="r" fontAlgn="b"/>
                      <a:r>
                        <a:rPr lang="en-US" sz="1400" b="0" i="0" u="none" strike="noStrike" dirty="0">
                          <a:solidFill>
                            <a:srgbClr val="000000"/>
                          </a:solidFill>
                          <a:effectLst/>
                          <a:latin typeface="Arial" panose="020B0604020202020204" pitchFamily="34" charset="0"/>
                          <a:cs typeface="Arial" panose="020B0604020202020204" pitchFamily="34" charset="0"/>
                        </a:rPr>
                        <a:t>0.00242</a:t>
                      </a:r>
                    </a:p>
                  </a:txBody>
                  <a:tcPr marL="7620" marR="7620" marT="7620" marB="0" anchor="b"/>
                </a:tc>
                <a:extLst>
                  <a:ext uri="{0D108BD9-81ED-4DB2-BD59-A6C34878D82A}">
                    <a16:rowId xmlns="" xmlns:a16="http://schemas.microsoft.com/office/drawing/2014/main" val="4118871233"/>
                  </a:ext>
                </a:extLst>
              </a:tr>
              <a:tr h="214729">
                <a:tc>
                  <a:txBody>
                    <a:bodyPr/>
                    <a:lstStyle/>
                    <a:p>
                      <a:pPr algn="l" fontAlgn="ctr"/>
                      <a:r>
                        <a:rPr lang="en-US" sz="1400" b="0" i="0" u="none" strike="noStrike">
                          <a:solidFill>
                            <a:srgbClr val="000000"/>
                          </a:solidFill>
                          <a:effectLst/>
                          <a:latin typeface="Arial" panose="020B0604020202020204" pitchFamily="34" charset="0"/>
                          <a:cs typeface="Arial" panose="020B0604020202020204" pitchFamily="34" charset="0"/>
                        </a:rPr>
                        <a:t>Absolute_position_6_Y</a:t>
                      </a:r>
                    </a:p>
                  </a:txBody>
                  <a:tcPr marL="7620" marR="7620" marT="7620" marB="0" anchor="ctr"/>
                </a:tc>
                <a:tc>
                  <a:txBody>
                    <a:bodyPr/>
                    <a:lstStyle/>
                    <a:p>
                      <a:pPr algn="r" fontAlgn="b"/>
                      <a:r>
                        <a:rPr lang="en-US" sz="1400" b="0" i="0" u="none" strike="noStrike">
                          <a:solidFill>
                            <a:srgbClr val="000000"/>
                          </a:solidFill>
                          <a:effectLst/>
                          <a:latin typeface="Arial" panose="020B0604020202020204" pitchFamily="34" charset="0"/>
                          <a:cs typeface="Arial" panose="020B0604020202020204" pitchFamily="34" charset="0"/>
                        </a:rPr>
                        <a:t>75.7</a:t>
                      </a:r>
                    </a:p>
                  </a:txBody>
                  <a:tcPr marL="7620" marR="7620" marT="7620" marB="0" anchor="b"/>
                </a:tc>
                <a:tc>
                  <a:txBody>
                    <a:bodyPr/>
                    <a:lstStyle/>
                    <a:p>
                      <a:pPr algn="r" fontAlgn="b"/>
                      <a:r>
                        <a:rPr lang="en-US" sz="1400" b="0" i="0" u="none" strike="noStrike">
                          <a:solidFill>
                            <a:srgbClr val="000000"/>
                          </a:solidFill>
                          <a:effectLst/>
                          <a:latin typeface="Arial" panose="020B0604020202020204" pitchFamily="34" charset="0"/>
                          <a:cs typeface="Arial" panose="020B0604020202020204" pitchFamily="34" charset="0"/>
                        </a:rPr>
                        <a:t>11.578</a:t>
                      </a:r>
                    </a:p>
                  </a:txBody>
                  <a:tcPr marL="7620" marR="7620" marT="7620" marB="0" anchor="b"/>
                </a:tc>
                <a:tc>
                  <a:txBody>
                    <a:bodyPr/>
                    <a:lstStyle/>
                    <a:p>
                      <a:pPr algn="r" fontAlgn="b"/>
                      <a:r>
                        <a:rPr lang="en-US" sz="1400" b="0" i="0" u="none" strike="noStrike">
                          <a:solidFill>
                            <a:srgbClr val="000000"/>
                          </a:solidFill>
                          <a:effectLst/>
                          <a:latin typeface="Arial" panose="020B0604020202020204" pitchFamily="34" charset="0"/>
                          <a:cs typeface="Arial" panose="020B0604020202020204" pitchFamily="34" charset="0"/>
                        </a:rPr>
                        <a:t>139.8144</a:t>
                      </a:r>
                    </a:p>
                  </a:txBody>
                  <a:tcPr marL="7620" marR="7620" marT="7620" marB="0" anchor="b"/>
                </a:tc>
                <a:tc>
                  <a:txBody>
                    <a:bodyPr/>
                    <a:lstStyle/>
                    <a:p>
                      <a:pPr algn="r" fontAlgn="b"/>
                      <a:r>
                        <a:rPr lang="en-US" sz="1400" b="0" i="0" u="none" strike="noStrike">
                          <a:solidFill>
                            <a:srgbClr val="000000"/>
                          </a:solidFill>
                          <a:effectLst/>
                          <a:latin typeface="Arial" panose="020B0604020202020204" pitchFamily="34" charset="0"/>
                          <a:cs typeface="Arial" panose="020B0604020202020204" pitchFamily="34" charset="0"/>
                        </a:rPr>
                        <a:t>0.02406</a:t>
                      </a:r>
                    </a:p>
                  </a:txBody>
                  <a:tcPr marL="7620" marR="7620" marT="7620" marB="0" anchor="b"/>
                </a:tc>
                <a:extLst>
                  <a:ext uri="{0D108BD9-81ED-4DB2-BD59-A6C34878D82A}">
                    <a16:rowId xmlns="" xmlns:a16="http://schemas.microsoft.com/office/drawing/2014/main" val="1271648111"/>
                  </a:ext>
                </a:extLst>
              </a:tr>
              <a:tr h="214729">
                <a:tc>
                  <a:txBody>
                    <a:bodyPr/>
                    <a:lstStyle/>
                    <a:p>
                      <a:pPr algn="l" fontAlgn="ctr"/>
                      <a:r>
                        <a:rPr lang="en-US" sz="1400" b="0" i="0" u="none" strike="noStrike">
                          <a:solidFill>
                            <a:srgbClr val="000000"/>
                          </a:solidFill>
                          <a:effectLst/>
                          <a:latin typeface="Arial" panose="020B0604020202020204" pitchFamily="34" charset="0"/>
                          <a:cs typeface="Arial" panose="020B0604020202020204" pitchFamily="34" charset="0"/>
                        </a:rPr>
                        <a:t>Absolute_position_2_Basic</a:t>
                      </a:r>
                    </a:p>
                  </a:txBody>
                  <a:tcPr marL="7620" marR="7620" marT="7620" marB="0" anchor="ctr"/>
                </a:tc>
                <a:tc>
                  <a:txBody>
                    <a:bodyPr/>
                    <a:lstStyle/>
                    <a:p>
                      <a:pPr algn="r" fontAlgn="b"/>
                      <a:r>
                        <a:rPr lang="en-US" sz="1400" b="0" i="0" u="none" strike="noStrike">
                          <a:solidFill>
                            <a:srgbClr val="000000"/>
                          </a:solidFill>
                          <a:effectLst/>
                          <a:latin typeface="Arial" panose="020B0604020202020204" pitchFamily="34" charset="0"/>
                          <a:cs typeface="Arial" panose="020B0604020202020204" pitchFamily="34" charset="0"/>
                        </a:rPr>
                        <a:t>52.48</a:t>
                      </a:r>
                    </a:p>
                  </a:txBody>
                  <a:tcPr marL="7620" marR="7620" marT="7620" marB="0" anchor="b"/>
                </a:tc>
                <a:tc>
                  <a:txBody>
                    <a:bodyPr/>
                    <a:lstStyle/>
                    <a:p>
                      <a:pPr algn="r" fontAlgn="b"/>
                      <a:r>
                        <a:rPr lang="en-US" sz="1400" b="0" i="0" u="none" strike="noStrike">
                          <a:solidFill>
                            <a:srgbClr val="000000"/>
                          </a:solidFill>
                          <a:effectLst/>
                          <a:latin typeface="Arial" panose="020B0604020202020204" pitchFamily="34" charset="0"/>
                          <a:cs typeface="Arial" panose="020B0604020202020204" pitchFamily="34" charset="0"/>
                        </a:rPr>
                        <a:t>-4.87234</a:t>
                      </a:r>
                    </a:p>
                  </a:txBody>
                  <a:tcPr marL="7620" marR="7620" marT="7620" marB="0" anchor="b"/>
                </a:tc>
                <a:tc>
                  <a:txBody>
                    <a:bodyPr/>
                    <a:lstStyle/>
                    <a:p>
                      <a:pPr algn="r" fontAlgn="b"/>
                      <a:r>
                        <a:rPr lang="en-US" sz="1400" b="0" i="0" u="none" strike="noStrike">
                          <a:solidFill>
                            <a:srgbClr val="000000"/>
                          </a:solidFill>
                          <a:effectLst/>
                          <a:latin typeface="Arial" panose="020B0604020202020204" pitchFamily="34" charset="0"/>
                          <a:cs typeface="Arial" panose="020B0604020202020204" pitchFamily="34" charset="0"/>
                        </a:rPr>
                        <a:t>109.8258</a:t>
                      </a:r>
                    </a:p>
                  </a:txBody>
                  <a:tcPr marL="7620" marR="7620" marT="7620" marB="0" anchor="b"/>
                </a:tc>
                <a:tc>
                  <a:txBody>
                    <a:bodyPr/>
                    <a:lstStyle/>
                    <a:p>
                      <a:pPr algn="r" fontAlgn="b"/>
                      <a:r>
                        <a:rPr lang="en-US" sz="1400" b="0" i="0" u="none" strike="noStrike">
                          <a:solidFill>
                            <a:srgbClr val="000000"/>
                          </a:solidFill>
                          <a:effectLst/>
                          <a:latin typeface="Arial" panose="020B0604020202020204" pitchFamily="34" charset="0"/>
                          <a:cs typeface="Arial" panose="020B0604020202020204" pitchFamily="34" charset="0"/>
                        </a:rPr>
                        <a:t>0.07786</a:t>
                      </a:r>
                    </a:p>
                  </a:txBody>
                  <a:tcPr marL="7620" marR="7620" marT="7620" marB="0" anchor="b"/>
                </a:tc>
                <a:extLst>
                  <a:ext uri="{0D108BD9-81ED-4DB2-BD59-A6C34878D82A}">
                    <a16:rowId xmlns="" xmlns:a16="http://schemas.microsoft.com/office/drawing/2014/main" val="2116937186"/>
                  </a:ext>
                </a:extLst>
              </a:tr>
              <a:tr h="214729">
                <a:tc>
                  <a:txBody>
                    <a:bodyPr/>
                    <a:lstStyle/>
                    <a:p>
                      <a:pPr algn="l" fontAlgn="ctr"/>
                      <a:r>
                        <a:rPr lang="en-US" sz="1400" b="0" i="0" u="none" strike="noStrike">
                          <a:solidFill>
                            <a:srgbClr val="000000"/>
                          </a:solidFill>
                          <a:effectLst/>
                          <a:latin typeface="Arial" panose="020B0604020202020204" pitchFamily="34" charset="0"/>
                          <a:cs typeface="Arial" panose="020B0604020202020204" pitchFamily="34" charset="0"/>
                        </a:rPr>
                        <a:t>Mutated_position_change_of_Tiny_feature</a:t>
                      </a:r>
                    </a:p>
                  </a:txBody>
                  <a:tcPr marL="7620" marR="7620" marT="7620" marB="0" anchor="ctr"/>
                </a:tc>
                <a:tc>
                  <a:txBody>
                    <a:bodyPr/>
                    <a:lstStyle/>
                    <a:p>
                      <a:pPr algn="r" fontAlgn="b"/>
                      <a:r>
                        <a:rPr lang="en-US" sz="1400" b="0" i="0" u="none" strike="noStrike">
                          <a:solidFill>
                            <a:srgbClr val="000000"/>
                          </a:solidFill>
                          <a:effectLst/>
                          <a:latin typeface="Arial" panose="020B0604020202020204" pitchFamily="34" charset="0"/>
                          <a:cs typeface="Arial" panose="020B0604020202020204" pitchFamily="34" charset="0"/>
                        </a:rPr>
                        <a:t>34.95</a:t>
                      </a:r>
                    </a:p>
                  </a:txBody>
                  <a:tcPr marL="7620" marR="7620" marT="7620" marB="0" anchor="b"/>
                </a:tc>
                <a:tc>
                  <a:txBody>
                    <a:bodyPr/>
                    <a:lstStyle/>
                    <a:p>
                      <a:pPr algn="r" fontAlgn="b"/>
                      <a:r>
                        <a:rPr lang="en-US" sz="1400" b="0" i="0" u="none" strike="noStrike">
                          <a:solidFill>
                            <a:srgbClr val="000000"/>
                          </a:solidFill>
                          <a:effectLst/>
                          <a:latin typeface="Arial" panose="020B0604020202020204" pitchFamily="34" charset="0"/>
                          <a:cs typeface="Arial" panose="020B0604020202020204" pitchFamily="34" charset="0"/>
                        </a:rPr>
                        <a:t>-0.60942</a:t>
                      </a:r>
                    </a:p>
                  </a:txBody>
                  <a:tcPr marL="7620" marR="7620" marT="7620" marB="0" anchor="b"/>
                </a:tc>
                <a:tc>
                  <a:txBody>
                    <a:bodyPr/>
                    <a:lstStyle/>
                    <a:p>
                      <a:pPr algn="r" fontAlgn="b"/>
                      <a:r>
                        <a:rPr lang="en-US" sz="1400" b="0" i="0" u="none" strike="noStrike">
                          <a:solidFill>
                            <a:srgbClr val="000000"/>
                          </a:solidFill>
                          <a:effectLst/>
                          <a:latin typeface="Arial" panose="020B0604020202020204" pitchFamily="34" charset="0"/>
                          <a:cs typeface="Arial" panose="020B0604020202020204" pitchFamily="34" charset="0"/>
                        </a:rPr>
                        <a:t>70.51459</a:t>
                      </a:r>
                    </a:p>
                  </a:txBody>
                  <a:tcPr marL="7620" marR="7620" marT="7620" marB="0" anchor="b"/>
                </a:tc>
                <a:tc>
                  <a:txBody>
                    <a:bodyPr/>
                    <a:lstStyle/>
                    <a:p>
                      <a:pPr algn="r" fontAlgn="b"/>
                      <a:r>
                        <a:rPr lang="en-US" sz="1400" b="0" i="0" u="none" strike="noStrike">
                          <a:solidFill>
                            <a:srgbClr val="000000"/>
                          </a:solidFill>
                          <a:effectLst/>
                          <a:latin typeface="Arial" panose="020B0604020202020204" pitchFamily="34" charset="0"/>
                          <a:cs typeface="Arial" panose="020B0604020202020204" pitchFamily="34" charset="0"/>
                        </a:rPr>
                        <a:t>0.05872</a:t>
                      </a:r>
                    </a:p>
                  </a:txBody>
                  <a:tcPr marL="7620" marR="7620" marT="7620" marB="0" anchor="b"/>
                </a:tc>
                <a:extLst>
                  <a:ext uri="{0D108BD9-81ED-4DB2-BD59-A6C34878D82A}">
                    <a16:rowId xmlns="" xmlns:a16="http://schemas.microsoft.com/office/drawing/2014/main" val="736878820"/>
                  </a:ext>
                </a:extLst>
              </a:tr>
              <a:tr h="214729">
                <a:tc>
                  <a:txBody>
                    <a:bodyPr/>
                    <a:lstStyle/>
                    <a:p>
                      <a:pPr algn="l" fontAlgn="ctr"/>
                      <a:r>
                        <a:rPr lang="en-US" sz="1400" b="0" i="0" u="none" strike="noStrike">
                          <a:solidFill>
                            <a:srgbClr val="000000"/>
                          </a:solidFill>
                          <a:effectLst/>
                          <a:latin typeface="Arial" panose="020B0604020202020204" pitchFamily="34" charset="0"/>
                          <a:cs typeface="Arial" panose="020B0604020202020204" pitchFamily="34" charset="0"/>
                        </a:rPr>
                        <a:t>Mutated_position_change_of_Small_feature</a:t>
                      </a:r>
                    </a:p>
                  </a:txBody>
                  <a:tcPr marL="7620" marR="7620" marT="7620" marB="0" anchor="ctr"/>
                </a:tc>
                <a:tc>
                  <a:txBody>
                    <a:bodyPr/>
                    <a:lstStyle/>
                    <a:p>
                      <a:pPr algn="r" fontAlgn="b"/>
                      <a:r>
                        <a:rPr lang="en-US" sz="1400" b="0" i="0" u="none" strike="noStrike">
                          <a:solidFill>
                            <a:srgbClr val="000000"/>
                          </a:solidFill>
                          <a:effectLst/>
                          <a:latin typeface="Arial" panose="020B0604020202020204" pitchFamily="34" charset="0"/>
                          <a:cs typeface="Arial" panose="020B0604020202020204" pitchFamily="34" charset="0"/>
                        </a:rPr>
                        <a:t>-89.58</a:t>
                      </a:r>
                    </a:p>
                  </a:txBody>
                  <a:tcPr marL="7620" marR="7620" marT="7620" marB="0" anchor="b"/>
                </a:tc>
                <a:tc>
                  <a:txBody>
                    <a:bodyPr/>
                    <a:lstStyle/>
                    <a:p>
                      <a:pPr algn="r" fontAlgn="b"/>
                      <a:r>
                        <a:rPr lang="en-US" sz="1400" b="0" i="0" u="none" strike="noStrike">
                          <a:solidFill>
                            <a:srgbClr val="000000"/>
                          </a:solidFill>
                          <a:effectLst/>
                          <a:latin typeface="Arial" panose="020B0604020202020204" pitchFamily="34" charset="0"/>
                          <a:cs typeface="Arial" panose="020B0604020202020204" pitchFamily="34" charset="0"/>
                        </a:rPr>
                        <a:t>-127.047</a:t>
                      </a:r>
                    </a:p>
                  </a:txBody>
                  <a:tcPr marL="7620" marR="7620" marT="7620" marB="0" anchor="b"/>
                </a:tc>
                <a:tc>
                  <a:txBody>
                    <a:bodyPr/>
                    <a:lstStyle/>
                    <a:p>
                      <a:pPr algn="r" fontAlgn="b"/>
                      <a:r>
                        <a:rPr lang="en-US" sz="1400" b="0" i="0" u="none" strike="noStrike">
                          <a:solidFill>
                            <a:srgbClr val="000000"/>
                          </a:solidFill>
                          <a:effectLst/>
                          <a:latin typeface="Arial" panose="020B0604020202020204" pitchFamily="34" charset="0"/>
                          <a:cs typeface="Arial" panose="020B0604020202020204" pitchFamily="34" charset="0"/>
                        </a:rPr>
                        <a:t>-52.1203</a:t>
                      </a:r>
                    </a:p>
                  </a:txBody>
                  <a:tcPr marL="7620" marR="7620" marT="7620" marB="0" anchor="b"/>
                </a:tc>
                <a:tc>
                  <a:txBody>
                    <a:bodyPr/>
                    <a:lstStyle/>
                    <a:p>
                      <a:pPr algn="r" fontAlgn="b"/>
                      <a:r>
                        <a:rPr lang="en-US" sz="1400" b="0" i="0" u="none" strike="noStrike">
                          <a:solidFill>
                            <a:srgbClr val="000000"/>
                          </a:solidFill>
                          <a:effectLst/>
                          <a:latin typeface="Arial" panose="020B0604020202020204" pitchFamily="34" charset="0"/>
                          <a:cs typeface="Arial" panose="020B0604020202020204" pitchFamily="34" charset="0"/>
                        </a:rPr>
                        <a:t>1.60E-05</a:t>
                      </a:r>
                    </a:p>
                  </a:txBody>
                  <a:tcPr marL="7620" marR="7620" marT="7620" marB="0" anchor="b"/>
                </a:tc>
                <a:extLst>
                  <a:ext uri="{0D108BD9-81ED-4DB2-BD59-A6C34878D82A}">
                    <a16:rowId xmlns="" xmlns:a16="http://schemas.microsoft.com/office/drawing/2014/main" val="738110117"/>
                  </a:ext>
                </a:extLst>
              </a:tr>
              <a:tr h="214729">
                <a:tc>
                  <a:txBody>
                    <a:bodyPr/>
                    <a:lstStyle/>
                    <a:p>
                      <a:pPr algn="l" fontAlgn="ctr"/>
                      <a:r>
                        <a:rPr lang="en-US" sz="1400" b="0" i="0" u="none" strike="noStrike" dirty="0" err="1">
                          <a:solidFill>
                            <a:srgbClr val="000000"/>
                          </a:solidFill>
                          <a:effectLst/>
                          <a:latin typeface="Arial" panose="020B0604020202020204" pitchFamily="34" charset="0"/>
                          <a:cs typeface="Arial" panose="020B0604020202020204" pitchFamily="34" charset="0"/>
                        </a:rPr>
                        <a:t>First_three_AA_Basic</a:t>
                      </a:r>
                      <a:endParaRPr lang="en-US" sz="1400" b="0" i="0" u="none" strike="noStrike" dirty="0">
                        <a:solidFill>
                          <a:srgbClr val="000000"/>
                        </a:solidFill>
                        <a:effectLst/>
                        <a:latin typeface="Arial" panose="020B0604020202020204" pitchFamily="34" charset="0"/>
                        <a:cs typeface="Arial" panose="020B0604020202020204" pitchFamily="34" charset="0"/>
                      </a:endParaRPr>
                    </a:p>
                  </a:txBody>
                  <a:tcPr marL="7620" marR="7620" marT="7620" marB="0" anchor="ctr"/>
                </a:tc>
                <a:tc>
                  <a:txBody>
                    <a:bodyPr/>
                    <a:lstStyle/>
                    <a:p>
                      <a:pPr algn="r" fontAlgn="b"/>
                      <a:r>
                        <a:rPr lang="en-US" sz="1400" b="0" i="0" u="none" strike="noStrike" dirty="0">
                          <a:solidFill>
                            <a:srgbClr val="000000"/>
                          </a:solidFill>
                          <a:effectLst/>
                          <a:latin typeface="Arial" panose="020B0604020202020204" pitchFamily="34" charset="0"/>
                          <a:cs typeface="Arial" panose="020B0604020202020204" pitchFamily="34" charset="0"/>
                        </a:rPr>
                        <a:t>40.79</a:t>
                      </a:r>
                    </a:p>
                  </a:txBody>
                  <a:tcPr marL="7620" marR="7620" marT="7620" marB="0" anchor="b"/>
                </a:tc>
                <a:tc>
                  <a:txBody>
                    <a:bodyPr/>
                    <a:lstStyle/>
                    <a:p>
                      <a:pPr algn="r" fontAlgn="b"/>
                      <a:r>
                        <a:rPr lang="en-US" sz="1400" b="0" i="0" u="none" strike="noStrike" dirty="0">
                          <a:solidFill>
                            <a:srgbClr val="000000"/>
                          </a:solidFill>
                          <a:effectLst/>
                          <a:latin typeface="Arial" panose="020B0604020202020204" pitchFamily="34" charset="0"/>
                          <a:cs typeface="Arial" panose="020B0604020202020204" pitchFamily="34" charset="0"/>
                        </a:rPr>
                        <a:t>-2.20042</a:t>
                      </a:r>
                    </a:p>
                  </a:txBody>
                  <a:tcPr marL="7620" marR="7620" marT="7620" marB="0" anchor="b"/>
                </a:tc>
                <a:tc>
                  <a:txBody>
                    <a:bodyPr/>
                    <a:lstStyle/>
                    <a:p>
                      <a:pPr algn="r" fontAlgn="b"/>
                      <a:r>
                        <a:rPr lang="en-US" sz="1400" b="0" i="0" u="none" strike="noStrike" dirty="0">
                          <a:solidFill>
                            <a:srgbClr val="000000"/>
                          </a:solidFill>
                          <a:effectLst/>
                          <a:latin typeface="Arial" panose="020B0604020202020204" pitchFamily="34" charset="0"/>
                          <a:cs typeface="Arial" panose="020B0604020202020204" pitchFamily="34" charset="0"/>
                        </a:rPr>
                        <a:t>83.78637</a:t>
                      </a:r>
                    </a:p>
                  </a:txBody>
                  <a:tcPr marL="7620" marR="7620" marT="7620" marB="0" anchor="b"/>
                </a:tc>
                <a:tc>
                  <a:txBody>
                    <a:bodyPr/>
                    <a:lstStyle/>
                    <a:p>
                      <a:pPr algn="r" fontAlgn="b"/>
                      <a:r>
                        <a:rPr lang="en-US" sz="1400" b="0" i="0" u="none" strike="noStrike" dirty="0">
                          <a:solidFill>
                            <a:srgbClr val="000000"/>
                          </a:solidFill>
                          <a:effectLst/>
                          <a:latin typeface="Arial" panose="020B0604020202020204" pitchFamily="34" charset="0"/>
                          <a:cs typeface="Arial" panose="020B0604020202020204" pitchFamily="34" charset="0"/>
                        </a:rPr>
                        <a:t>0.06776</a:t>
                      </a:r>
                    </a:p>
                  </a:txBody>
                  <a:tcPr marL="7620" marR="7620" marT="7620" marB="0" anchor="b"/>
                </a:tc>
                <a:extLst>
                  <a:ext uri="{0D108BD9-81ED-4DB2-BD59-A6C34878D82A}">
                    <a16:rowId xmlns="" xmlns:a16="http://schemas.microsoft.com/office/drawing/2014/main" val="3171750247"/>
                  </a:ext>
                </a:extLst>
              </a:tr>
            </a:tbl>
          </a:graphicData>
        </a:graphic>
      </p:graphicFrame>
      <p:sp>
        <p:nvSpPr>
          <p:cNvPr id="3" name="TextBox 2"/>
          <p:cNvSpPr txBox="1"/>
          <p:nvPr/>
        </p:nvSpPr>
        <p:spPr>
          <a:xfrm>
            <a:off x="-1005840" y="0"/>
            <a:ext cx="688009" cy="268984"/>
          </a:xfrm>
          <a:prstGeom prst="rect">
            <a:avLst/>
          </a:prstGeom>
          <a:noFill/>
        </p:spPr>
        <p:txBody>
          <a:bodyPr wrap="none" rtlCol="0">
            <a:spAutoFit/>
          </a:bodyPr>
          <a:lstStyle/>
          <a:p>
            <a:r>
              <a:rPr lang="en-US" sz="1148" dirty="0"/>
              <a:t>Table S2</a:t>
            </a:r>
          </a:p>
        </p:txBody>
      </p:sp>
      <p:sp>
        <p:nvSpPr>
          <p:cNvPr id="2" name="Rectangle 1"/>
          <p:cNvSpPr/>
          <p:nvPr/>
        </p:nvSpPr>
        <p:spPr>
          <a:xfrm>
            <a:off x="899160" y="2023795"/>
            <a:ext cx="7239000" cy="307777"/>
          </a:xfrm>
          <a:prstGeom prst="rect">
            <a:avLst/>
          </a:prstGeom>
        </p:spPr>
        <p:txBody>
          <a:bodyPr wrap="square">
            <a:spAutoFit/>
          </a:bodyPr>
          <a:lstStyle/>
          <a:p>
            <a:pPr lvl="0" defTabSz="914400">
              <a:defRPr/>
            </a:pPr>
            <a:r>
              <a:rPr lang="en-US" sz="1400" b="1" dirty="0"/>
              <a:t>Table S2: </a:t>
            </a:r>
            <a:r>
              <a:rPr lang="en-US" sz="1400" dirty="0"/>
              <a:t>Features included in final class II GLM model of immunogenicity.</a:t>
            </a:r>
          </a:p>
        </p:txBody>
      </p:sp>
    </p:spTree>
    <p:extLst>
      <p:ext uri="{BB962C8B-B14F-4D97-AF65-F5344CB8AC3E}">
        <p14:creationId xmlns:p14="http://schemas.microsoft.com/office/powerpoint/2010/main" val="6793251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2286000" y="1584960"/>
            <a:ext cx="688009" cy="268984"/>
          </a:xfrm>
          <a:prstGeom prst="rect">
            <a:avLst/>
          </a:prstGeom>
          <a:noFill/>
        </p:spPr>
        <p:txBody>
          <a:bodyPr wrap="none" rtlCol="0">
            <a:spAutoFit/>
          </a:bodyPr>
          <a:lstStyle/>
          <a:p>
            <a:r>
              <a:rPr lang="en-US" sz="1148" dirty="0"/>
              <a:t>Table S3</a:t>
            </a:r>
          </a:p>
        </p:txBody>
      </p:sp>
      <p:sp>
        <p:nvSpPr>
          <p:cNvPr id="9" name="TextBox 8"/>
          <p:cNvSpPr txBox="1"/>
          <p:nvPr/>
        </p:nvSpPr>
        <p:spPr>
          <a:xfrm>
            <a:off x="1351108" y="124817"/>
            <a:ext cx="1538498" cy="369460"/>
          </a:xfrm>
          <a:prstGeom prst="rect">
            <a:avLst/>
          </a:prstGeom>
          <a:noFill/>
        </p:spPr>
        <p:txBody>
          <a:bodyPr wrap="none" rtlCol="0">
            <a:spAutoFit/>
          </a:bodyPr>
          <a:lstStyle/>
          <a:p>
            <a:pPr algn="ctr"/>
            <a:r>
              <a:rPr lang="en-US" sz="1801" dirty="0"/>
              <a:t>Predicted high</a:t>
            </a:r>
          </a:p>
        </p:txBody>
      </p:sp>
      <p:sp>
        <p:nvSpPr>
          <p:cNvPr id="17" name="TextBox 16"/>
          <p:cNvSpPr txBox="1"/>
          <p:nvPr/>
        </p:nvSpPr>
        <p:spPr>
          <a:xfrm>
            <a:off x="5234269" y="124817"/>
            <a:ext cx="1471877" cy="369460"/>
          </a:xfrm>
          <a:prstGeom prst="rect">
            <a:avLst/>
          </a:prstGeom>
          <a:noFill/>
        </p:spPr>
        <p:txBody>
          <a:bodyPr wrap="none" rtlCol="0">
            <a:spAutoFit/>
          </a:bodyPr>
          <a:lstStyle/>
          <a:p>
            <a:pPr algn="ctr"/>
            <a:r>
              <a:rPr lang="en-US" sz="1801" dirty="0"/>
              <a:t>Predicted low</a:t>
            </a:r>
          </a:p>
        </p:txBody>
      </p:sp>
      <p:graphicFrame>
        <p:nvGraphicFramePr>
          <p:cNvPr id="20" name="Table 19"/>
          <p:cNvGraphicFramePr>
            <a:graphicFrameLocks noGrp="1"/>
          </p:cNvGraphicFramePr>
          <p:nvPr>
            <p:extLst>
              <p:ext uri="{D42A27DB-BD31-4B8C-83A1-F6EECF244321}">
                <p14:modId xmlns:p14="http://schemas.microsoft.com/office/powerpoint/2010/main" val="3791568439"/>
              </p:ext>
            </p:extLst>
          </p:nvPr>
        </p:nvGraphicFramePr>
        <p:xfrm>
          <a:off x="93371" y="494150"/>
          <a:ext cx="4020959" cy="3354113"/>
        </p:xfrm>
        <a:graphic>
          <a:graphicData uri="http://schemas.openxmlformats.org/drawingml/2006/table">
            <a:tbl>
              <a:tblPr>
                <a:tableStyleId>{616DA210-FB5B-4158-B5E0-FEB733F419BA}</a:tableStyleId>
              </a:tblPr>
              <a:tblGrid>
                <a:gridCol w="1160516">
                  <a:extLst>
                    <a:ext uri="{9D8B030D-6E8A-4147-A177-3AD203B41FA5}">
                      <a16:colId xmlns="" xmlns:a16="http://schemas.microsoft.com/office/drawing/2014/main" val="1549836726"/>
                    </a:ext>
                  </a:extLst>
                </a:gridCol>
                <a:gridCol w="953481">
                  <a:extLst>
                    <a:ext uri="{9D8B030D-6E8A-4147-A177-3AD203B41FA5}">
                      <a16:colId xmlns="" xmlns:a16="http://schemas.microsoft.com/office/drawing/2014/main" val="1848075554"/>
                    </a:ext>
                  </a:extLst>
                </a:gridCol>
                <a:gridCol w="953481">
                  <a:extLst>
                    <a:ext uri="{9D8B030D-6E8A-4147-A177-3AD203B41FA5}">
                      <a16:colId xmlns="" xmlns:a16="http://schemas.microsoft.com/office/drawing/2014/main" val="3891022856"/>
                    </a:ext>
                  </a:extLst>
                </a:gridCol>
                <a:gridCol w="953481">
                  <a:extLst>
                    <a:ext uri="{9D8B030D-6E8A-4147-A177-3AD203B41FA5}">
                      <a16:colId xmlns="" xmlns:a16="http://schemas.microsoft.com/office/drawing/2014/main" val="191923440"/>
                    </a:ext>
                  </a:extLst>
                </a:gridCol>
              </a:tblGrid>
              <a:tr h="342308">
                <a:tc>
                  <a:txBody>
                    <a:bodyPr/>
                    <a:lstStyle/>
                    <a:p>
                      <a:pPr algn="ctr" fontAlgn="b"/>
                      <a:endParaRPr lang="en-US" sz="1100" b="1" u="none" strike="noStrike" dirty="0">
                        <a:effectLst/>
                      </a:endParaRPr>
                    </a:p>
                    <a:p>
                      <a:pPr algn="ctr" fontAlgn="b"/>
                      <a:r>
                        <a:rPr lang="en-US" sz="1100" b="1" u="none" strike="noStrike" dirty="0">
                          <a:effectLst/>
                        </a:rPr>
                        <a:t>Peptide</a:t>
                      </a:r>
                      <a:endParaRPr lang="en-US" sz="1100" b="1" i="0" u="none" strike="noStrike" dirty="0">
                        <a:solidFill>
                          <a:srgbClr val="000000"/>
                        </a:solidFill>
                        <a:effectLst/>
                        <a:latin typeface="Calibri" panose="020F0502020204030204" pitchFamily="34" charset="0"/>
                      </a:endParaRPr>
                    </a:p>
                  </a:txBody>
                  <a:tcPr marL="7028" marR="7028" marT="7028" marB="0" anchor="ctr">
                    <a:solidFill>
                      <a:schemeClr val="bg1">
                        <a:lumMod val="75000"/>
                      </a:schemeClr>
                    </a:solidFill>
                  </a:tcPr>
                </a:tc>
                <a:tc>
                  <a:txBody>
                    <a:bodyPr/>
                    <a:lstStyle/>
                    <a:p>
                      <a:pPr algn="ctr" fontAlgn="b"/>
                      <a:endParaRPr lang="en-US" sz="1100" b="1" u="none" strike="noStrike" dirty="0">
                        <a:effectLst/>
                      </a:endParaRPr>
                    </a:p>
                    <a:p>
                      <a:pPr algn="ctr" fontAlgn="b"/>
                      <a:r>
                        <a:rPr lang="en-US" sz="1100" b="1" u="none" strike="noStrike" dirty="0">
                          <a:effectLst/>
                        </a:rPr>
                        <a:t>Predicted</a:t>
                      </a:r>
                      <a:endParaRPr lang="en-US" sz="1100" b="1" i="0" u="none" strike="noStrike" dirty="0">
                        <a:solidFill>
                          <a:srgbClr val="000000"/>
                        </a:solidFill>
                        <a:effectLst/>
                        <a:latin typeface="Calibri" panose="020F0502020204030204" pitchFamily="34" charset="0"/>
                      </a:endParaRPr>
                    </a:p>
                  </a:txBody>
                  <a:tcPr marL="7028" marR="7028" marT="7028" marB="0" anchor="ctr">
                    <a:solidFill>
                      <a:schemeClr val="bg1">
                        <a:lumMod val="75000"/>
                      </a:schemeClr>
                    </a:solidFill>
                  </a:tcPr>
                </a:tc>
                <a:tc>
                  <a:txBody>
                    <a:bodyPr/>
                    <a:lstStyle/>
                    <a:p>
                      <a:pPr algn="ctr" fontAlgn="b"/>
                      <a:endParaRPr lang="en-US" sz="1100" b="1" u="none" strike="noStrike">
                        <a:effectLst/>
                      </a:endParaRPr>
                    </a:p>
                    <a:p>
                      <a:pPr algn="ctr" fontAlgn="b"/>
                      <a:r>
                        <a:rPr lang="en-US" sz="1100" b="1" u="none" strike="noStrike">
                          <a:effectLst/>
                        </a:rPr>
                        <a:t>Actual</a:t>
                      </a:r>
                      <a:endParaRPr lang="en-US" sz="1100" b="1" i="0" u="none" strike="noStrike">
                        <a:solidFill>
                          <a:srgbClr val="000000"/>
                        </a:solidFill>
                        <a:effectLst/>
                        <a:latin typeface="Calibri" panose="020F0502020204030204" pitchFamily="34" charset="0"/>
                      </a:endParaRPr>
                    </a:p>
                  </a:txBody>
                  <a:tcPr marL="7028" marR="7028" marT="7028" marB="0" anchor="ctr">
                    <a:solidFill>
                      <a:schemeClr val="bg1">
                        <a:lumMod val="75000"/>
                      </a:schemeClr>
                    </a:solidFill>
                  </a:tcPr>
                </a:tc>
                <a:tc>
                  <a:txBody>
                    <a:bodyPr/>
                    <a:lstStyle/>
                    <a:p>
                      <a:pPr algn="ctr" fontAlgn="b"/>
                      <a:endParaRPr lang="en-US" sz="1100" b="1" u="none" strike="noStrike" dirty="0">
                        <a:effectLst/>
                      </a:endParaRPr>
                    </a:p>
                    <a:p>
                      <a:pPr algn="ctr" fontAlgn="b"/>
                      <a:r>
                        <a:rPr lang="en-US" sz="1100" b="1" u="none" strike="noStrike" dirty="0">
                          <a:effectLst/>
                        </a:rPr>
                        <a:t>Model</a:t>
                      </a:r>
                      <a:endParaRPr lang="en-US" sz="1100" b="1" i="0" u="none" strike="noStrike" dirty="0">
                        <a:solidFill>
                          <a:srgbClr val="000000"/>
                        </a:solidFill>
                        <a:effectLst/>
                        <a:latin typeface="Calibri" panose="020F0502020204030204" pitchFamily="34" charset="0"/>
                      </a:endParaRPr>
                    </a:p>
                  </a:txBody>
                  <a:tcPr marL="7028" marR="7028" marT="7028" marB="0" anchor="ctr">
                    <a:solidFill>
                      <a:schemeClr val="bg1">
                        <a:lumMod val="75000"/>
                      </a:schemeClr>
                    </a:solidFill>
                  </a:tcPr>
                </a:tc>
                <a:extLst>
                  <a:ext uri="{0D108BD9-81ED-4DB2-BD59-A6C34878D82A}">
                    <a16:rowId xmlns="" xmlns:a16="http://schemas.microsoft.com/office/drawing/2014/main" val="3561057105"/>
                  </a:ext>
                </a:extLst>
              </a:tr>
              <a:tr h="174667">
                <a:tc>
                  <a:txBody>
                    <a:bodyPr/>
                    <a:lstStyle/>
                    <a:p>
                      <a:pPr algn="ctr" fontAlgn="b"/>
                      <a:r>
                        <a:rPr lang="en-US" sz="1100" u="none" strike="noStrike" dirty="0">
                          <a:effectLst/>
                        </a:rPr>
                        <a:t>VVYTFFDF</a:t>
                      </a:r>
                      <a:endParaRPr lang="en-US" sz="1100" b="0" i="0" u="none" strike="noStrike" dirty="0">
                        <a:solidFill>
                          <a:srgbClr val="000000"/>
                        </a:solidFill>
                        <a:effectLst/>
                        <a:latin typeface="Calibri" panose="020F0502020204030204" pitchFamily="34" charset="0"/>
                      </a:endParaRPr>
                    </a:p>
                  </a:txBody>
                  <a:tcPr marL="7028" marR="7028" marT="7028" marB="0" anchor="ctr">
                    <a:solidFill>
                      <a:schemeClr val="accent6">
                        <a:lumMod val="20000"/>
                        <a:lumOff val="80000"/>
                      </a:schemeClr>
                    </a:solidFill>
                  </a:tcPr>
                </a:tc>
                <a:tc>
                  <a:txBody>
                    <a:bodyPr/>
                    <a:lstStyle/>
                    <a:p>
                      <a:pPr algn="ctr" rtl="0" fontAlgn="b"/>
                      <a:r>
                        <a:rPr lang="en-US" sz="1100" b="0" i="0" u="none" strike="noStrike" dirty="0">
                          <a:solidFill>
                            <a:srgbClr val="000000"/>
                          </a:solidFill>
                          <a:effectLst/>
                          <a:latin typeface="Calibri"/>
                        </a:rPr>
                        <a:t>180.3917</a:t>
                      </a:r>
                    </a:p>
                  </a:txBody>
                  <a:tcPr marL="9525" marR="9525" marT="9525" marB="0" anchor="b">
                    <a:solidFill>
                      <a:schemeClr val="accent6">
                        <a:lumMod val="20000"/>
                        <a:lumOff val="80000"/>
                      </a:schemeClr>
                    </a:solidFill>
                  </a:tcPr>
                </a:tc>
                <a:tc>
                  <a:txBody>
                    <a:bodyPr/>
                    <a:lstStyle/>
                    <a:p>
                      <a:pPr algn="ctr" fontAlgn="b"/>
                      <a:r>
                        <a:rPr lang="en-US" sz="1100" u="none" strike="noStrike">
                          <a:effectLst/>
                        </a:rPr>
                        <a:t>180.1666</a:t>
                      </a:r>
                      <a:endParaRPr lang="en-US" sz="1100" b="0" i="0" u="none" strike="noStrike">
                        <a:solidFill>
                          <a:srgbClr val="000000"/>
                        </a:solidFill>
                        <a:effectLst/>
                        <a:latin typeface="Calibri" panose="020F0502020204030204" pitchFamily="34" charset="0"/>
                      </a:endParaRPr>
                    </a:p>
                  </a:txBody>
                  <a:tcPr marL="7028" marR="7028" marT="7028" marB="0" anchor="ctr">
                    <a:solidFill>
                      <a:schemeClr val="accent6">
                        <a:lumMod val="20000"/>
                        <a:lumOff val="80000"/>
                      </a:schemeClr>
                    </a:solidFill>
                  </a:tcPr>
                </a:tc>
                <a:tc>
                  <a:txBody>
                    <a:bodyPr/>
                    <a:lstStyle/>
                    <a:p>
                      <a:pPr algn="ctr" fontAlgn="b"/>
                      <a:r>
                        <a:rPr lang="en-US" sz="1100" u="none" strike="noStrike" dirty="0">
                          <a:effectLst/>
                        </a:rPr>
                        <a:t>B16F10</a:t>
                      </a:r>
                      <a:endParaRPr lang="en-US" sz="1100" b="0" i="0" u="none" strike="noStrike" dirty="0">
                        <a:solidFill>
                          <a:srgbClr val="000000"/>
                        </a:solidFill>
                        <a:effectLst/>
                        <a:latin typeface="Calibri" panose="020F0502020204030204" pitchFamily="34" charset="0"/>
                      </a:endParaRPr>
                    </a:p>
                  </a:txBody>
                  <a:tcPr marL="7028" marR="7028" marT="7028" marB="0" anchor="ctr">
                    <a:solidFill>
                      <a:schemeClr val="accent6">
                        <a:lumMod val="20000"/>
                        <a:lumOff val="80000"/>
                      </a:schemeClr>
                    </a:solidFill>
                  </a:tcPr>
                </a:tc>
                <a:extLst>
                  <a:ext uri="{0D108BD9-81ED-4DB2-BD59-A6C34878D82A}">
                    <a16:rowId xmlns="" xmlns:a16="http://schemas.microsoft.com/office/drawing/2014/main" val="2247363863"/>
                  </a:ext>
                </a:extLst>
              </a:tr>
              <a:tr h="174667">
                <a:tc>
                  <a:txBody>
                    <a:bodyPr/>
                    <a:lstStyle/>
                    <a:p>
                      <a:pPr algn="ctr" fontAlgn="b"/>
                      <a:r>
                        <a:rPr lang="en-US" sz="1100" u="none" strike="noStrike">
                          <a:effectLst/>
                        </a:rPr>
                        <a:t>LNVYYLPL</a:t>
                      </a:r>
                      <a:endParaRPr lang="en-US" sz="1100" b="0" i="0" u="none" strike="noStrike">
                        <a:solidFill>
                          <a:srgbClr val="000000"/>
                        </a:solidFill>
                        <a:effectLst/>
                        <a:latin typeface="Calibri" panose="020F0502020204030204" pitchFamily="34" charset="0"/>
                      </a:endParaRPr>
                    </a:p>
                  </a:txBody>
                  <a:tcPr marL="7028" marR="7028" marT="7028" marB="0" anchor="ctr">
                    <a:solidFill>
                      <a:schemeClr val="accent6">
                        <a:lumMod val="20000"/>
                        <a:lumOff val="80000"/>
                      </a:schemeClr>
                    </a:solidFill>
                  </a:tcPr>
                </a:tc>
                <a:tc>
                  <a:txBody>
                    <a:bodyPr/>
                    <a:lstStyle/>
                    <a:p>
                      <a:pPr algn="ctr" rtl="0" fontAlgn="b"/>
                      <a:r>
                        <a:rPr lang="en-US" sz="1100" b="0" i="0" u="none" strike="noStrike" dirty="0">
                          <a:solidFill>
                            <a:srgbClr val="000000"/>
                          </a:solidFill>
                          <a:effectLst/>
                          <a:latin typeface="Calibri"/>
                        </a:rPr>
                        <a:t>167.1917</a:t>
                      </a:r>
                    </a:p>
                  </a:txBody>
                  <a:tcPr marL="9525" marR="9525" marT="9525" marB="0" anchor="b">
                    <a:solidFill>
                      <a:schemeClr val="accent6">
                        <a:lumMod val="20000"/>
                        <a:lumOff val="80000"/>
                      </a:schemeClr>
                    </a:solidFill>
                  </a:tcPr>
                </a:tc>
                <a:tc>
                  <a:txBody>
                    <a:bodyPr/>
                    <a:lstStyle/>
                    <a:p>
                      <a:pPr algn="ctr" fontAlgn="b"/>
                      <a:r>
                        <a:rPr lang="en-US" sz="1100" u="none" strike="noStrike">
                          <a:effectLst/>
                        </a:rPr>
                        <a:t>13.33334</a:t>
                      </a:r>
                      <a:endParaRPr lang="en-US" sz="1100" b="0" i="0" u="none" strike="noStrike">
                        <a:solidFill>
                          <a:srgbClr val="000000"/>
                        </a:solidFill>
                        <a:effectLst/>
                        <a:latin typeface="Calibri" panose="020F0502020204030204" pitchFamily="34" charset="0"/>
                      </a:endParaRPr>
                    </a:p>
                  </a:txBody>
                  <a:tcPr marL="7028" marR="7028" marT="7028" marB="0" anchor="ctr">
                    <a:solidFill>
                      <a:schemeClr val="accent6">
                        <a:lumMod val="20000"/>
                        <a:lumOff val="80000"/>
                      </a:schemeClr>
                    </a:solidFill>
                  </a:tcPr>
                </a:tc>
                <a:tc>
                  <a:txBody>
                    <a:bodyPr/>
                    <a:lstStyle/>
                    <a:p>
                      <a:pPr algn="ctr" fontAlgn="b"/>
                      <a:r>
                        <a:rPr lang="en-US" sz="1100" u="none" strike="noStrike" dirty="0">
                          <a:effectLst/>
                        </a:rPr>
                        <a:t>B16F10</a:t>
                      </a:r>
                      <a:endParaRPr lang="en-US" sz="1100" b="0" i="0" u="none" strike="noStrike" dirty="0">
                        <a:solidFill>
                          <a:srgbClr val="000000"/>
                        </a:solidFill>
                        <a:effectLst/>
                        <a:latin typeface="Calibri" panose="020F0502020204030204" pitchFamily="34" charset="0"/>
                      </a:endParaRPr>
                    </a:p>
                  </a:txBody>
                  <a:tcPr marL="7028" marR="7028" marT="7028" marB="0" anchor="ctr">
                    <a:solidFill>
                      <a:schemeClr val="accent6">
                        <a:lumMod val="20000"/>
                        <a:lumOff val="80000"/>
                      </a:schemeClr>
                    </a:solidFill>
                  </a:tcPr>
                </a:tc>
                <a:extLst>
                  <a:ext uri="{0D108BD9-81ED-4DB2-BD59-A6C34878D82A}">
                    <a16:rowId xmlns="" xmlns:a16="http://schemas.microsoft.com/office/drawing/2014/main" val="3331123026"/>
                  </a:ext>
                </a:extLst>
              </a:tr>
              <a:tr h="174667">
                <a:tc>
                  <a:txBody>
                    <a:bodyPr/>
                    <a:lstStyle/>
                    <a:p>
                      <a:pPr algn="ctr" fontAlgn="b"/>
                      <a:r>
                        <a:rPr lang="en-US" sz="1100" u="none" strike="noStrike">
                          <a:effectLst/>
                        </a:rPr>
                        <a:t>SQVANWNLVVM</a:t>
                      </a:r>
                      <a:endParaRPr lang="en-US" sz="1100" b="0" i="0" u="none" strike="noStrike">
                        <a:solidFill>
                          <a:srgbClr val="000000"/>
                        </a:solidFill>
                        <a:effectLst/>
                        <a:latin typeface="Calibri" panose="020F0502020204030204" pitchFamily="34" charset="0"/>
                      </a:endParaRPr>
                    </a:p>
                  </a:txBody>
                  <a:tcPr marL="7028" marR="7028" marT="7028" marB="0" anchor="ctr">
                    <a:solidFill>
                      <a:schemeClr val="accent6">
                        <a:lumMod val="20000"/>
                        <a:lumOff val="80000"/>
                      </a:schemeClr>
                    </a:solidFill>
                  </a:tcPr>
                </a:tc>
                <a:tc>
                  <a:txBody>
                    <a:bodyPr/>
                    <a:lstStyle/>
                    <a:p>
                      <a:pPr algn="ctr" rtl="0" fontAlgn="b"/>
                      <a:r>
                        <a:rPr lang="en-US" sz="1100" b="0" i="0" u="none" strike="noStrike" dirty="0">
                          <a:solidFill>
                            <a:srgbClr val="000000"/>
                          </a:solidFill>
                          <a:effectLst/>
                          <a:latin typeface="Calibri"/>
                        </a:rPr>
                        <a:t>167.1917</a:t>
                      </a:r>
                    </a:p>
                  </a:txBody>
                  <a:tcPr marL="9525" marR="9525" marT="9525" marB="0" anchor="b">
                    <a:solidFill>
                      <a:schemeClr val="accent6">
                        <a:lumMod val="20000"/>
                        <a:lumOff val="80000"/>
                      </a:schemeClr>
                    </a:solidFill>
                  </a:tcPr>
                </a:tc>
                <a:tc>
                  <a:txBody>
                    <a:bodyPr/>
                    <a:lstStyle/>
                    <a:p>
                      <a:pPr algn="ctr" fontAlgn="b"/>
                      <a:r>
                        <a:rPr lang="en-US" sz="1100" u="none" strike="noStrike">
                          <a:effectLst/>
                        </a:rPr>
                        <a:t>270</a:t>
                      </a:r>
                      <a:endParaRPr lang="en-US" sz="1100" b="0" i="0" u="none" strike="noStrike">
                        <a:solidFill>
                          <a:srgbClr val="000000"/>
                        </a:solidFill>
                        <a:effectLst/>
                        <a:latin typeface="Calibri" panose="020F0502020204030204" pitchFamily="34" charset="0"/>
                      </a:endParaRPr>
                    </a:p>
                  </a:txBody>
                  <a:tcPr marL="7028" marR="7028" marT="7028" marB="0" anchor="ctr">
                    <a:solidFill>
                      <a:schemeClr val="accent6">
                        <a:lumMod val="20000"/>
                        <a:lumOff val="80000"/>
                      </a:schemeClr>
                    </a:solidFill>
                  </a:tcPr>
                </a:tc>
                <a:tc>
                  <a:txBody>
                    <a:bodyPr/>
                    <a:lstStyle/>
                    <a:p>
                      <a:pPr algn="ctr" fontAlgn="b"/>
                      <a:r>
                        <a:rPr lang="en-US" sz="1100" u="none" strike="noStrike" dirty="0">
                          <a:effectLst/>
                        </a:rPr>
                        <a:t>B16F10</a:t>
                      </a:r>
                      <a:endParaRPr lang="en-US" sz="1100" b="0" i="0" u="none" strike="noStrike" dirty="0">
                        <a:solidFill>
                          <a:srgbClr val="000000"/>
                        </a:solidFill>
                        <a:effectLst/>
                        <a:latin typeface="Calibri" panose="020F0502020204030204" pitchFamily="34" charset="0"/>
                      </a:endParaRPr>
                    </a:p>
                  </a:txBody>
                  <a:tcPr marL="7028" marR="7028" marT="7028" marB="0" anchor="ctr">
                    <a:solidFill>
                      <a:schemeClr val="accent6">
                        <a:lumMod val="20000"/>
                        <a:lumOff val="80000"/>
                      </a:schemeClr>
                    </a:solidFill>
                  </a:tcPr>
                </a:tc>
                <a:extLst>
                  <a:ext uri="{0D108BD9-81ED-4DB2-BD59-A6C34878D82A}">
                    <a16:rowId xmlns="" xmlns:a16="http://schemas.microsoft.com/office/drawing/2014/main" val="844424338"/>
                  </a:ext>
                </a:extLst>
              </a:tr>
              <a:tr h="174667">
                <a:tc>
                  <a:txBody>
                    <a:bodyPr/>
                    <a:lstStyle/>
                    <a:p>
                      <a:pPr algn="ctr" fontAlgn="b"/>
                      <a:r>
                        <a:rPr lang="en-US" sz="1100" u="none" strike="noStrike">
                          <a:effectLst/>
                        </a:rPr>
                        <a:t>QSLGFTYLRL</a:t>
                      </a:r>
                      <a:endParaRPr lang="en-US" sz="1100" b="0" i="0" u="none" strike="noStrike">
                        <a:solidFill>
                          <a:srgbClr val="000000"/>
                        </a:solidFill>
                        <a:effectLst/>
                        <a:latin typeface="Calibri" panose="020F0502020204030204" pitchFamily="34" charset="0"/>
                      </a:endParaRPr>
                    </a:p>
                  </a:txBody>
                  <a:tcPr marL="7028" marR="7028" marT="7028" marB="0" anchor="ctr">
                    <a:solidFill>
                      <a:schemeClr val="accent6">
                        <a:lumMod val="20000"/>
                        <a:lumOff val="80000"/>
                      </a:schemeClr>
                    </a:solidFill>
                  </a:tcPr>
                </a:tc>
                <a:tc>
                  <a:txBody>
                    <a:bodyPr/>
                    <a:lstStyle/>
                    <a:p>
                      <a:pPr algn="ctr" rtl="0" fontAlgn="b"/>
                      <a:r>
                        <a:rPr lang="en-US" sz="1100" b="0" i="0" u="none" strike="noStrike" dirty="0">
                          <a:solidFill>
                            <a:srgbClr val="000000"/>
                          </a:solidFill>
                          <a:effectLst/>
                          <a:latin typeface="Calibri"/>
                        </a:rPr>
                        <a:t>61.1175</a:t>
                      </a:r>
                    </a:p>
                  </a:txBody>
                  <a:tcPr marL="9525" marR="9525" marT="9525" marB="0" anchor="b">
                    <a:solidFill>
                      <a:schemeClr val="accent6">
                        <a:lumMod val="20000"/>
                        <a:lumOff val="80000"/>
                      </a:schemeClr>
                    </a:solidFill>
                  </a:tcPr>
                </a:tc>
                <a:tc>
                  <a:txBody>
                    <a:bodyPr/>
                    <a:lstStyle/>
                    <a:p>
                      <a:pPr algn="ctr" fontAlgn="b"/>
                      <a:r>
                        <a:rPr lang="en-US" sz="1100" u="none" strike="noStrike" dirty="0">
                          <a:effectLst/>
                        </a:rPr>
                        <a:t>14.33333</a:t>
                      </a:r>
                      <a:endParaRPr lang="en-US" sz="1100" b="0" i="0" u="none" strike="noStrike" dirty="0">
                        <a:solidFill>
                          <a:srgbClr val="000000"/>
                        </a:solidFill>
                        <a:effectLst/>
                        <a:latin typeface="Calibri" panose="020F0502020204030204" pitchFamily="34" charset="0"/>
                      </a:endParaRPr>
                    </a:p>
                  </a:txBody>
                  <a:tcPr marL="7028" marR="7028" marT="7028" marB="0" anchor="ctr">
                    <a:solidFill>
                      <a:schemeClr val="accent6">
                        <a:lumMod val="20000"/>
                        <a:lumOff val="80000"/>
                      </a:schemeClr>
                    </a:solidFill>
                  </a:tcPr>
                </a:tc>
                <a:tc>
                  <a:txBody>
                    <a:bodyPr/>
                    <a:lstStyle/>
                    <a:p>
                      <a:pPr algn="ctr" fontAlgn="b"/>
                      <a:r>
                        <a:rPr lang="en-US" sz="1100" u="none" strike="noStrike" dirty="0">
                          <a:effectLst/>
                        </a:rPr>
                        <a:t>B16F10</a:t>
                      </a:r>
                      <a:endParaRPr lang="en-US" sz="1100" b="0" i="0" u="none" strike="noStrike" dirty="0">
                        <a:solidFill>
                          <a:srgbClr val="000000"/>
                        </a:solidFill>
                        <a:effectLst/>
                        <a:latin typeface="Calibri" panose="020F0502020204030204" pitchFamily="34" charset="0"/>
                      </a:endParaRPr>
                    </a:p>
                  </a:txBody>
                  <a:tcPr marL="7028" marR="7028" marT="7028" marB="0" anchor="ctr">
                    <a:solidFill>
                      <a:schemeClr val="accent6">
                        <a:lumMod val="20000"/>
                        <a:lumOff val="80000"/>
                      </a:schemeClr>
                    </a:solidFill>
                  </a:tcPr>
                </a:tc>
                <a:extLst>
                  <a:ext uri="{0D108BD9-81ED-4DB2-BD59-A6C34878D82A}">
                    <a16:rowId xmlns="" xmlns:a16="http://schemas.microsoft.com/office/drawing/2014/main" val="3028184756"/>
                  </a:ext>
                </a:extLst>
              </a:tr>
              <a:tr h="174667">
                <a:tc>
                  <a:txBody>
                    <a:bodyPr/>
                    <a:lstStyle/>
                    <a:p>
                      <a:pPr algn="ctr" fontAlgn="b"/>
                      <a:r>
                        <a:rPr lang="en-US" sz="1100" u="none" strike="noStrike">
                          <a:effectLst/>
                        </a:rPr>
                        <a:t>RMLQNSDTL</a:t>
                      </a:r>
                      <a:endParaRPr lang="en-US" sz="1100" b="0" i="0" u="none" strike="noStrike">
                        <a:solidFill>
                          <a:srgbClr val="000000"/>
                        </a:solidFill>
                        <a:effectLst/>
                        <a:latin typeface="Calibri" panose="020F0502020204030204" pitchFamily="34" charset="0"/>
                      </a:endParaRPr>
                    </a:p>
                  </a:txBody>
                  <a:tcPr marL="7028" marR="7028" marT="7028" marB="0" anchor="ctr">
                    <a:solidFill>
                      <a:schemeClr val="accent6">
                        <a:lumMod val="20000"/>
                        <a:lumOff val="80000"/>
                      </a:schemeClr>
                    </a:solidFill>
                  </a:tcPr>
                </a:tc>
                <a:tc>
                  <a:txBody>
                    <a:bodyPr/>
                    <a:lstStyle/>
                    <a:p>
                      <a:pPr algn="ctr" rtl="0" fontAlgn="b"/>
                      <a:r>
                        <a:rPr lang="en-US" sz="1100" b="0" i="0" u="none" strike="noStrike" dirty="0">
                          <a:solidFill>
                            <a:srgbClr val="000000"/>
                          </a:solidFill>
                          <a:effectLst/>
                          <a:latin typeface="Calibri"/>
                        </a:rPr>
                        <a:t>61.1175</a:t>
                      </a:r>
                    </a:p>
                  </a:txBody>
                  <a:tcPr marL="9525" marR="9525" marT="9525" marB="0" anchor="b">
                    <a:solidFill>
                      <a:schemeClr val="accent6">
                        <a:lumMod val="20000"/>
                        <a:lumOff val="80000"/>
                      </a:schemeClr>
                    </a:solidFill>
                  </a:tcPr>
                </a:tc>
                <a:tc>
                  <a:txBody>
                    <a:bodyPr/>
                    <a:lstStyle/>
                    <a:p>
                      <a:pPr algn="ctr" fontAlgn="b"/>
                      <a:r>
                        <a:rPr lang="en-US" sz="1100" u="none" strike="noStrike">
                          <a:effectLst/>
                        </a:rPr>
                        <a:t>19.33333</a:t>
                      </a:r>
                      <a:endParaRPr lang="en-US" sz="1100" b="0" i="0" u="none" strike="noStrike">
                        <a:solidFill>
                          <a:srgbClr val="000000"/>
                        </a:solidFill>
                        <a:effectLst/>
                        <a:latin typeface="Calibri" panose="020F0502020204030204" pitchFamily="34" charset="0"/>
                      </a:endParaRPr>
                    </a:p>
                  </a:txBody>
                  <a:tcPr marL="7028" marR="7028" marT="7028" marB="0" anchor="ctr">
                    <a:solidFill>
                      <a:schemeClr val="accent6">
                        <a:lumMod val="20000"/>
                        <a:lumOff val="80000"/>
                      </a:schemeClr>
                    </a:solidFill>
                  </a:tcPr>
                </a:tc>
                <a:tc>
                  <a:txBody>
                    <a:bodyPr/>
                    <a:lstStyle/>
                    <a:p>
                      <a:pPr algn="ctr" fontAlgn="b"/>
                      <a:r>
                        <a:rPr lang="en-US" sz="1100" u="none" strike="noStrike" dirty="0">
                          <a:effectLst/>
                        </a:rPr>
                        <a:t>B16F10</a:t>
                      </a:r>
                      <a:endParaRPr lang="en-US" sz="1100" b="0" i="0" u="none" strike="noStrike" dirty="0">
                        <a:solidFill>
                          <a:srgbClr val="000000"/>
                        </a:solidFill>
                        <a:effectLst/>
                        <a:latin typeface="Calibri" panose="020F0502020204030204" pitchFamily="34" charset="0"/>
                      </a:endParaRPr>
                    </a:p>
                  </a:txBody>
                  <a:tcPr marL="7028" marR="7028" marT="7028" marB="0" anchor="ctr">
                    <a:solidFill>
                      <a:schemeClr val="accent6">
                        <a:lumMod val="20000"/>
                        <a:lumOff val="80000"/>
                      </a:schemeClr>
                    </a:solidFill>
                  </a:tcPr>
                </a:tc>
                <a:extLst>
                  <a:ext uri="{0D108BD9-81ED-4DB2-BD59-A6C34878D82A}">
                    <a16:rowId xmlns="" xmlns:a16="http://schemas.microsoft.com/office/drawing/2014/main" val="1222178603"/>
                  </a:ext>
                </a:extLst>
              </a:tr>
              <a:tr h="174667">
                <a:tc>
                  <a:txBody>
                    <a:bodyPr/>
                    <a:lstStyle/>
                    <a:p>
                      <a:pPr algn="ctr" fontAlgn="b"/>
                      <a:r>
                        <a:rPr lang="en-US" sz="1100" u="none" strike="noStrike" dirty="0">
                          <a:effectLst/>
                        </a:rPr>
                        <a:t>VAVAHVAAF</a:t>
                      </a:r>
                      <a:endParaRPr lang="en-US" sz="1100" b="0" i="0" u="none" strike="noStrike" dirty="0">
                        <a:solidFill>
                          <a:srgbClr val="000000"/>
                        </a:solidFill>
                        <a:effectLst/>
                        <a:latin typeface="Calibri" panose="020F0502020204030204" pitchFamily="34" charset="0"/>
                      </a:endParaRPr>
                    </a:p>
                  </a:txBody>
                  <a:tcPr marL="7028" marR="7028" marT="7028" marB="0" anchor="ctr">
                    <a:solidFill>
                      <a:schemeClr val="accent6">
                        <a:lumMod val="20000"/>
                        <a:lumOff val="80000"/>
                      </a:schemeClr>
                    </a:solidFill>
                  </a:tcPr>
                </a:tc>
                <a:tc>
                  <a:txBody>
                    <a:bodyPr/>
                    <a:lstStyle/>
                    <a:p>
                      <a:pPr algn="ctr" rtl="0" fontAlgn="b"/>
                      <a:r>
                        <a:rPr lang="en-US" sz="1100" b="0" i="0" u="none" strike="noStrike" dirty="0">
                          <a:solidFill>
                            <a:srgbClr val="000000"/>
                          </a:solidFill>
                          <a:effectLst/>
                          <a:latin typeface="Calibri"/>
                        </a:rPr>
                        <a:t>71.94313</a:t>
                      </a:r>
                    </a:p>
                  </a:txBody>
                  <a:tcPr marL="9525" marR="9525" marT="9525" marB="0" anchor="b">
                    <a:solidFill>
                      <a:schemeClr val="accent6">
                        <a:lumMod val="20000"/>
                        <a:lumOff val="80000"/>
                      </a:schemeClr>
                    </a:solidFill>
                  </a:tcPr>
                </a:tc>
                <a:tc>
                  <a:txBody>
                    <a:bodyPr/>
                    <a:lstStyle/>
                    <a:p>
                      <a:pPr algn="ctr" fontAlgn="b"/>
                      <a:r>
                        <a:rPr lang="en-US" sz="1100" u="none" strike="noStrike" dirty="0">
                          <a:effectLst/>
                        </a:rPr>
                        <a:t>44.33334</a:t>
                      </a:r>
                      <a:endParaRPr lang="en-US" sz="1100" b="0" i="0" u="none" strike="noStrike" dirty="0">
                        <a:solidFill>
                          <a:srgbClr val="000000"/>
                        </a:solidFill>
                        <a:effectLst/>
                        <a:latin typeface="Calibri" panose="020F0502020204030204" pitchFamily="34" charset="0"/>
                      </a:endParaRPr>
                    </a:p>
                  </a:txBody>
                  <a:tcPr marL="7028" marR="7028" marT="7028" marB="0" anchor="ctr">
                    <a:solidFill>
                      <a:schemeClr val="accent6">
                        <a:lumMod val="20000"/>
                        <a:lumOff val="80000"/>
                      </a:schemeClr>
                    </a:solidFill>
                  </a:tcPr>
                </a:tc>
                <a:tc>
                  <a:txBody>
                    <a:bodyPr/>
                    <a:lstStyle/>
                    <a:p>
                      <a:pPr algn="ctr" fontAlgn="b"/>
                      <a:r>
                        <a:rPr lang="en-US" sz="1100" u="none" strike="noStrike" dirty="0">
                          <a:effectLst/>
                        </a:rPr>
                        <a:t>B16F10</a:t>
                      </a:r>
                      <a:endParaRPr lang="en-US" sz="1100" b="0" i="0" u="none" strike="noStrike" dirty="0">
                        <a:solidFill>
                          <a:srgbClr val="000000"/>
                        </a:solidFill>
                        <a:effectLst/>
                        <a:latin typeface="Calibri" panose="020F0502020204030204" pitchFamily="34" charset="0"/>
                      </a:endParaRPr>
                    </a:p>
                  </a:txBody>
                  <a:tcPr marL="7028" marR="7028" marT="7028" marB="0" anchor="ctr">
                    <a:solidFill>
                      <a:schemeClr val="accent6">
                        <a:lumMod val="20000"/>
                        <a:lumOff val="80000"/>
                      </a:schemeClr>
                    </a:solidFill>
                  </a:tcPr>
                </a:tc>
                <a:extLst>
                  <a:ext uri="{0D108BD9-81ED-4DB2-BD59-A6C34878D82A}">
                    <a16:rowId xmlns="" xmlns:a16="http://schemas.microsoft.com/office/drawing/2014/main" val="4052505600"/>
                  </a:ext>
                </a:extLst>
              </a:tr>
              <a:tr h="174667">
                <a:tc>
                  <a:txBody>
                    <a:bodyPr/>
                    <a:lstStyle/>
                    <a:p>
                      <a:pPr algn="ctr" fontAlgn="b"/>
                      <a:r>
                        <a:rPr lang="en-US" sz="1100" u="none" strike="noStrike" dirty="0">
                          <a:solidFill>
                            <a:schemeClr val="tx1"/>
                          </a:solidFill>
                          <a:effectLst/>
                        </a:rPr>
                        <a:t>VALLPSVML </a:t>
                      </a:r>
                      <a:r>
                        <a:rPr lang="en-US" sz="1100" u="none" strike="noStrike" dirty="0">
                          <a:effectLst/>
                        </a:rPr>
                        <a:t>(B2)</a:t>
                      </a:r>
                      <a:endParaRPr lang="en-US" sz="1100" b="0" i="0" u="none" strike="noStrike" dirty="0">
                        <a:solidFill>
                          <a:srgbClr val="000000"/>
                        </a:solidFill>
                        <a:effectLst/>
                        <a:latin typeface="Calibri" panose="020F0502020204030204" pitchFamily="34" charset="0"/>
                      </a:endParaRPr>
                    </a:p>
                  </a:txBody>
                  <a:tcPr marL="7028" marR="7028" marT="7028" marB="0" anchor="ctr">
                    <a:solidFill>
                      <a:schemeClr val="accent2">
                        <a:lumMod val="40000"/>
                        <a:lumOff val="60000"/>
                      </a:schemeClr>
                    </a:solidFill>
                  </a:tcPr>
                </a:tc>
                <a:tc>
                  <a:txBody>
                    <a:bodyPr/>
                    <a:lstStyle/>
                    <a:p>
                      <a:pPr algn="ctr" rtl="0" fontAlgn="b"/>
                      <a:r>
                        <a:rPr lang="en-US" sz="1100" b="0" i="0" u="none" strike="noStrike">
                          <a:solidFill>
                            <a:srgbClr val="000000"/>
                          </a:solidFill>
                          <a:effectLst/>
                          <a:latin typeface="Calibri"/>
                        </a:rPr>
                        <a:t>71.94313</a:t>
                      </a:r>
                    </a:p>
                  </a:txBody>
                  <a:tcPr marL="9525" marR="9525" marT="9525" marB="0" anchor="b">
                    <a:solidFill>
                      <a:schemeClr val="accent2">
                        <a:lumMod val="40000"/>
                        <a:lumOff val="60000"/>
                      </a:schemeClr>
                    </a:solidFill>
                  </a:tcPr>
                </a:tc>
                <a:tc>
                  <a:txBody>
                    <a:bodyPr/>
                    <a:lstStyle/>
                    <a:p>
                      <a:pPr algn="ctr" fontAlgn="b"/>
                      <a:r>
                        <a:rPr lang="en-US" sz="1100" u="none" strike="noStrike" dirty="0">
                          <a:effectLst/>
                        </a:rPr>
                        <a:t>15.5</a:t>
                      </a:r>
                      <a:endParaRPr lang="en-US" sz="1100" b="0" i="0" u="none" strike="noStrike" dirty="0">
                        <a:solidFill>
                          <a:srgbClr val="000000"/>
                        </a:solidFill>
                        <a:effectLst/>
                        <a:latin typeface="Calibri" panose="020F0502020204030204" pitchFamily="34" charset="0"/>
                      </a:endParaRPr>
                    </a:p>
                  </a:txBody>
                  <a:tcPr marL="7028" marR="7028" marT="7028" marB="0" anchor="ctr">
                    <a:solidFill>
                      <a:schemeClr val="accent2">
                        <a:lumMod val="40000"/>
                        <a:lumOff val="60000"/>
                      </a:schemeClr>
                    </a:solidFill>
                  </a:tcPr>
                </a:tc>
                <a:tc>
                  <a:txBody>
                    <a:bodyPr/>
                    <a:lstStyle/>
                    <a:p>
                      <a:pPr algn="ctr" fontAlgn="b"/>
                      <a:r>
                        <a:rPr lang="en-US" sz="1100" u="none" strike="noStrike" dirty="0">
                          <a:effectLst/>
                        </a:rPr>
                        <a:t>BBN963</a:t>
                      </a:r>
                      <a:endParaRPr lang="en-US" sz="1100" b="0" i="0" u="none" strike="noStrike" dirty="0">
                        <a:solidFill>
                          <a:srgbClr val="000000"/>
                        </a:solidFill>
                        <a:effectLst/>
                        <a:latin typeface="Calibri" panose="020F0502020204030204" pitchFamily="34" charset="0"/>
                      </a:endParaRPr>
                    </a:p>
                  </a:txBody>
                  <a:tcPr marL="7028" marR="7028" marT="7028" marB="0" anchor="ctr">
                    <a:solidFill>
                      <a:schemeClr val="accent2">
                        <a:lumMod val="40000"/>
                        <a:lumOff val="60000"/>
                      </a:schemeClr>
                    </a:solidFill>
                  </a:tcPr>
                </a:tc>
                <a:extLst>
                  <a:ext uri="{0D108BD9-81ED-4DB2-BD59-A6C34878D82A}">
                    <a16:rowId xmlns="" xmlns:a16="http://schemas.microsoft.com/office/drawing/2014/main" val="79280125"/>
                  </a:ext>
                </a:extLst>
              </a:tr>
              <a:tr h="174667">
                <a:tc>
                  <a:txBody>
                    <a:bodyPr/>
                    <a:lstStyle/>
                    <a:p>
                      <a:pPr algn="ctr" fontAlgn="b"/>
                      <a:r>
                        <a:rPr lang="en-US" sz="1100" u="none" strike="noStrike" dirty="0">
                          <a:solidFill>
                            <a:schemeClr val="tx1"/>
                          </a:solidFill>
                          <a:effectLst/>
                        </a:rPr>
                        <a:t>VSLTLFSSWL</a:t>
                      </a:r>
                      <a:r>
                        <a:rPr lang="en-US" sz="1100" u="none" strike="noStrike" dirty="0">
                          <a:effectLst/>
                        </a:rPr>
                        <a:t> (C2)</a:t>
                      </a:r>
                      <a:endParaRPr lang="en-US" sz="1100" b="0" i="0" u="none" strike="noStrike" dirty="0">
                        <a:solidFill>
                          <a:srgbClr val="000000"/>
                        </a:solidFill>
                        <a:effectLst/>
                        <a:latin typeface="Calibri" panose="020F0502020204030204" pitchFamily="34" charset="0"/>
                      </a:endParaRPr>
                    </a:p>
                  </a:txBody>
                  <a:tcPr marL="7028" marR="7028" marT="7028" marB="0" anchor="ctr">
                    <a:solidFill>
                      <a:schemeClr val="accent2">
                        <a:lumMod val="40000"/>
                        <a:lumOff val="60000"/>
                      </a:schemeClr>
                    </a:solidFill>
                  </a:tcPr>
                </a:tc>
                <a:tc>
                  <a:txBody>
                    <a:bodyPr/>
                    <a:lstStyle/>
                    <a:p>
                      <a:pPr algn="ctr" rtl="0" fontAlgn="b"/>
                      <a:r>
                        <a:rPr lang="en-US" sz="1100" b="0" i="0" u="none" strike="noStrike" dirty="0">
                          <a:solidFill>
                            <a:srgbClr val="000000"/>
                          </a:solidFill>
                          <a:effectLst/>
                          <a:latin typeface="Calibri"/>
                        </a:rPr>
                        <a:t>71.94313</a:t>
                      </a:r>
                    </a:p>
                  </a:txBody>
                  <a:tcPr marL="9525" marR="9525" marT="9525" marB="0" anchor="b">
                    <a:solidFill>
                      <a:schemeClr val="accent2">
                        <a:lumMod val="40000"/>
                        <a:lumOff val="60000"/>
                      </a:schemeClr>
                    </a:solidFill>
                  </a:tcPr>
                </a:tc>
                <a:tc>
                  <a:txBody>
                    <a:bodyPr/>
                    <a:lstStyle/>
                    <a:p>
                      <a:pPr algn="ctr" fontAlgn="b"/>
                      <a:r>
                        <a:rPr lang="en-US" sz="1100" u="none" strike="noStrike" dirty="0">
                          <a:effectLst/>
                        </a:rPr>
                        <a:t>107.5</a:t>
                      </a:r>
                      <a:endParaRPr lang="en-US" sz="1100" b="0" i="0" u="none" strike="noStrike" dirty="0">
                        <a:solidFill>
                          <a:srgbClr val="000000"/>
                        </a:solidFill>
                        <a:effectLst/>
                        <a:latin typeface="Calibri" panose="020F0502020204030204" pitchFamily="34" charset="0"/>
                      </a:endParaRPr>
                    </a:p>
                  </a:txBody>
                  <a:tcPr marL="7028" marR="7028" marT="7028" marB="0" anchor="ctr">
                    <a:solidFill>
                      <a:schemeClr val="accent2">
                        <a:lumMod val="40000"/>
                        <a:lumOff val="60000"/>
                      </a:schemeClr>
                    </a:solidFill>
                  </a:tcPr>
                </a:tc>
                <a:tc>
                  <a:txBody>
                    <a:bodyPr/>
                    <a:lstStyle/>
                    <a:p>
                      <a:pPr algn="ctr" fontAlgn="b"/>
                      <a:r>
                        <a:rPr lang="en-US" sz="1100" u="none" strike="noStrike" dirty="0">
                          <a:effectLst/>
                        </a:rPr>
                        <a:t>BBN963</a:t>
                      </a:r>
                      <a:endParaRPr lang="en-US" sz="1100" b="0" i="0" u="none" strike="noStrike" dirty="0">
                        <a:solidFill>
                          <a:srgbClr val="000000"/>
                        </a:solidFill>
                        <a:effectLst/>
                        <a:latin typeface="Calibri" panose="020F0502020204030204" pitchFamily="34" charset="0"/>
                      </a:endParaRPr>
                    </a:p>
                  </a:txBody>
                  <a:tcPr marL="7028" marR="7028" marT="7028" marB="0" anchor="ctr">
                    <a:solidFill>
                      <a:schemeClr val="accent2">
                        <a:lumMod val="40000"/>
                        <a:lumOff val="60000"/>
                      </a:schemeClr>
                    </a:solidFill>
                  </a:tcPr>
                </a:tc>
                <a:extLst>
                  <a:ext uri="{0D108BD9-81ED-4DB2-BD59-A6C34878D82A}">
                    <a16:rowId xmlns="" xmlns:a16="http://schemas.microsoft.com/office/drawing/2014/main" val="2560072857"/>
                  </a:ext>
                </a:extLst>
              </a:tr>
              <a:tr h="174667">
                <a:tc>
                  <a:txBody>
                    <a:bodyPr/>
                    <a:lstStyle/>
                    <a:p>
                      <a:pPr algn="ctr" fontAlgn="b"/>
                      <a:r>
                        <a:rPr lang="en-US" sz="1100" u="none" strike="noStrike" dirty="0">
                          <a:effectLst/>
                        </a:rPr>
                        <a:t>SNVMQLLL (A5)</a:t>
                      </a:r>
                      <a:endParaRPr lang="en-US" sz="1100" b="0" i="0" u="none" strike="noStrike" dirty="0">
                        <a:solidFill>
                          <a:srgbClr val="000000"/>
                        </a:solidFill>
                        <a:effectLst/>
                        <a:latin typeface="Calibri" panose="020F0502020204030204" pitchFamily="34" charset="0"/>
                      </a:endParaRPr>
                    </a:p>
                  </a:txBody>
                  <a:tcPr marL="7028" marR="7028" marT="7028" marB="0" anchor="ctr">
                    <a:solidFill>
                      <a:schemeClr val="accent2">
                        <a:lumMod val="40000"/>
                        <a:lumOff val="60000"/>
                      </a:schemeClr>
                    </a:solidFill>
                  </a:tcPr>
                </a:tc>
                <a:tc>
                  <a:txBody>
                    <a:bodyPr/>
                    <a:lstStyle/>
                    <a:p>
                      <a:pPr algn="ctr" rtl="0" fontAlgn="b"/>
                      <a:r>
                        <a:rPr lang="en-US" sz="1100" b="0" i="0" u="none" strike="noStrike" dirty="0">
                          <a:solidFill>
                            <a:srgbClr val="000000"/>
                          </a:solidFill>
                          <a:effectLst/>
                          <a:latin typeface="Calibri"/>
                        </a:rPr>
                        <a:t>54.97577</a:t>
                      </a:r>
                    </a:p>
                  </a:txBody>
                  <a:tcPr marL="9525" marR="9525" marT="9525" marB="0" anchor="b">
                    <a:solidFill>
                      <a:schemeClr val="accent2">
                        <a:lumMod val="40000"/>
                        <a:lumOff val="60000"/>
                      </a:schemeClr>
                    </a:solidFill>
                  </a:tcPr>
                </a:tc>
                <a:tc>
                  <a:txBody>
                    <a:bodyPr/>
                    <a:lstStyle/>
                    <a:p>
                      <a:pPr algn="ctr" fontAlgn="b"/>
                      <a:r>
                        <a:rPr lang="en-US" sz="1100" u="none" strike="noStrike" dirty="0">
                          <a:effectLst/>
                        </a:rPr>
                        <a:t>-37</a:t>
                      </a:r>
                      <a:endParaRPr lang="en-US" sz="1100" b="0" i="0" u="none" strike="noStrike" dirty="0">
                        <a:solidFill>
                          <a:srgbClr val="000000"/>
                        </a:solidFill>
                        <a:effectLst/>
                        <a:latin typeface="Calibri" panose="020F0502020204030204" pitchFamily="34" charset="0"/>
                      </a:endParaRPr>
                    </a:p>
                  </a:txBody>
                  <a:tcPr marL="7028" marR="7028" marT="7028" marB="0" anchor="ctr">
                    <a:solidFill>
                      <a:schemeClr val="accent2">
                        <a:lumMod val="40000"/>
                        <a:lumOff val="60000"/>
                      </a:schemeClr>
                    </a:solidFill>
                  </a:tcPr>
                </a:tc>
                <a:tc>
                  <a:txBody>
                    <a:bodyPr/>
                    <a:lstStyle/>
                    <a:p>
                      <a:pPr algn="ctr" fontAlgn="b"/>
                      <a:r>
                        <a:rPr lang="en-US" sz="1100" u="none" strike="noStrike" dirty="0">
                          <a:effectLst/>
                        </a:rPr>
                        <a:t>BBN963</a:t>
                      </a:r>
                      <a:endParaRPr lang="en-US" sz="1100" b="0" i="0" u="none" strike="noStrike" dirty="0">
                        <a:solidFill>
                          <a:srgbClr val="000000"/>
                        </a:solidFill>
                        <a:effectLst/>
                        <a:latin typeface="Calibri" panose="020F0502020204030204" pitchFamily="34" charset="0"/>
                      </a:endParaRPr>
                    </a:p>
                  </a:txBody>
                  <a:tcPr marL="7028" marR="7028" marT="7028" marB="0" anchor="ctr">
                    <a:solidFill>
                      <a:schemeClr val="accent2">
                        <a:lumMod val="40000"/>
                        <a:lumOff val="60000"/>
                      </a:schemeClr>
                    </a:solidFill>
                  </a:tcPr>
                </a:tc>
                <a:extLst>
                  <a:ext uri="{0D108BD9-81ED-4DB2-BD59-A6C34878D82A}">
                    <a16:rowId xmlns="" xmlns:a16="http://schemas.microsoft.com/office/drawing/2014/main" val="587297890"/>
                  </a:ext>
                </a:extLst>
              </a:tr>
              <a:tr h="174667">
                <a:tc>
                  <a:txBody>
                    <a:bodyPr/>
                    <a:lstStyle/>
                    <a:p>
                      <a:pPr algn="ctr" fontAlgn="b"/>
                      <a:r>
                        <a:rPr lang="en-US" sz="1100" u="none" strike="noStrike" dirty="0">
                          <a:effectLst/>
                        </a:rPr>
                        <a:t>AFQRVTCTTL</a:t>
                      </a:r>
                      <a:endParaRPr lang="en-US" sz="1100" b="0" i="0" u="none" strike="noStrike" dirty="0">
                        <a:solidFill>
                          <a:srgbClr val="000000"/>
                        </a:solidFill>
                        <a:effectLst/>
                        <a:latin typeface="Calibri" panose="020F0502020204030204" pitchFamily="34" charset="0"/>
                      </a:endParaRPr>
                    </a:p>
                  </a:txBody>
                  <a:tcPr marL="7028" marR="7028" marT="7028" marB="0" anchor="ctr">
                    <a:solidFill>
                      <a:schemeClr val="accent1">
                        <a:lumMod val="40000"/>
                        <a:lumOff val="60000"/>
                      </a:schemeClr>
                    </a:solidFill>
                  </a:tcPr>
                </a:tc>
                <a:tc>
                  <a:txBody>
                    <a:bodyPr/>
                    <a:lstStyle/>
                    <a:p>
                      <a:pPr algn="ctr" rtl="0" fontAlgn="b"/>
                      <a:r>
                        <a:rPr lang="en-US" sz="1100" b="0" i="0" u="none" strike="noStrike">
                          <a:solidFill>
                            <a:srgbClr val="000000"/>
                          </a:solidFill>
                          <a:effectLst/>
                          <a:latin typeface="Calibri"/>
                        </a:rPr>
                        <a:t>61.1175</a:t>
                      </a:r>
                    </a:p>
                  </a:txBody>
                  <a:tcPr marL="9525" marR="9525" marT="9525" marB="0" anchor="b">
                    <a:solidFill>
                      <a:schemeClr val="accent1">
                        <a:lumMod val="40000"/>
                        <a:lumOff val="60000"/>
                      </a:schemeClr>
                    </a:solidFill>
                  </a:tcPr>
                </a:tc>
                <a:tc>
                  <a:txBody>
                    <a:bodyPr/>
                    <a:lstStyle/>
                    <a:p>
                      <a:pPr algn="ctr" fontAlgn="b"/>
                      <a:r>
                        <a:rPr lang="en-US" sz="1100" u="none" strike="noStrike" dirty="0">
                          <a:effectLst/>
                        </a:rPr>
                        <a:t>21.66667</a:t>
                      </a:r>
                      <a:endParaRPr lang="en-US" sz="1100" b="0" i="0" u="none" strike="noStrike" dirty="0">
                        <a:solidFill>
                          <a:srgbClr val="000000"/>
                        </a:solidFill>
                        <a:effectLst/>
                        <a:latin typeface="Calibri" panose="020F0502020204030204" pitchFamily="34" charset="0"/>
                      </a:endParaRPr>
                    </a:p>
                  </a:txBody>
                  <a:tcPr marL="7028" marR="7028" marT="7028" marB="0" anchor="ctr">
                    <a:solidFill>
                      <a:schemeClr val="accent1">
                        <a:lumMod val="40000"/>
                        <a:lumOff val="60000"/>
                      </a:schemeClr>
                    </a:solidFill>
                  </a:tcPr>
                </a:tc>
                <a:tc>
                  <a:txBody>
                    <a:bodyPr/>
                    <a:lstStyle/>
                    <a:p>
                      <a:pPr algn="ctr" fontAlgn="b"/>
                      <a:r>
                        <a:rPr lang="en-US" sz="1100" u="none" strike="noStrike" dirty="0">
                          <a:effectLst/>
                        </a:rPr>
                        <a:t>BALB/c </a:t>
                      </a:r>
                      <a:r>
                        <a:rPr lang="en-US" sz="1100" u="none" strike="noStrike" dirty="0">
                          <a:effectLst/>
                          <a:sym typeface="Wingdings" panose="05000000000000000000" pitchFamily="2" charset="2"/>
                        </a:rPr>
                        <a:t> DBA2</a:t>
                      </a:r>
                      <a:endParaRPr lang="en-US" sz="1100" b="0" i="0" u="none" strike="noStrike" dirty="0">
                        <a:solidFill>
                          <a:srgbClr val="000000"/>
                        </a:solidFill>
                        <a:effectLst/>
                        <a:latin typeface="Calibri" panose="020F0502020204030204" pitchFamily="34" charset="0"/>
                      </a:endParaRPr>
                    </a:p>
                  </a:txBody>
                  <a:tcPr marL="7028" marR="7028" marT="7028" marB="0" anchor="ctr">
                    <a:solidFill>
                      <a:schemeClr val="accent1">
                        <a:lumMod val="40000"/>
                        <a:lumOff val="60000"/>
                      </a:schemeClr>
                    </a:solidFill>
                  </a:tcPr>
                </a:tc>
                <a:extLst>
                  <a:ext uri="{0D108BD9-81ED-4DB2-BD59-A6C34878D82A}">
                    <a16:rowId xmlns="" xmlns:a16="http://schemas.microsoft.com/office/drawing/2014/main" val="690105859"/>
                  </a:ext>
                </a:extLst>
              </a:tr>
              <a:tr h="61002">
                <a:tc>
                  <a:txBody>
                    <a:bodyPr/>
                    <a:lstStyle/>
                    <a:p>
                      <a:pPr algn="ctr" fontAlgn="b"/>
                      <a:r>
                        <a:rPr lang="en-US" sz="1100" u="none" strike="noStrike" dirty="0">
                          <a:effectLst/>
                        </a:rPr>
                        <a:t>QYSSANDWTV</a:t>
                      </a:r>
                      <a:endParaRPr lang="en-US" sz="1100" b="0" i="0" u="none" strike="noStrike" dirty="0">
                        <a:solidFill>
                          <a:srgbClr val="000000"/>
                        </a:solidFill>
                        <a:effectLst/>
                        <a:latin typeface="Calibri" panose="020F0502020204030204" pitchFamily="34" charset="0"/>
                      </a:endParaRPr>
                    </a:p>
                  </a:txBody>
                  <a:tcPr marL="7028" marR="7028" marT="7028" marB="0" anchor="ctr">
                    <a:solidFill>
                      <a:schemeClr val="accent1">
                        <a:lumMod val="40000"/>
                        <a:lumOff val="60000"/>
                      </a:schemeClr>
                    </a:solidFill>
                  </a:tcPr>
                </a:tc>
                <a:tc>
                  <a:txBody>
                    <a:bodyPr/>
                    <a:lstStyle/>
                    <a:p>
                      <a:pPr algn="ctr" rtl="0" fontAlgn="b"/>
                      <a:r>
                        <a:rPr lang="en-US" sz="1100" b="0" i="0" u="none" strike="noStrike">
                          <a:solidFill>
                            <a:srgbClr val="000000"/>
                          </a:solidFill>
                          <a:effectLst/>
                          <a:latin typeface="Calibri"/>
                        </a:rPr>
                        <a:t>71.88348</a:t>
                      </a:r>
                    </a:p>
                  </a:txBody>
                  <a:tcPr marL="9525" marR="9525" marT="9525" marB="0" anchor="b">
                    <a:solidFill>
                      <a:schemeClr val="accent1">
                        <a:lumMod val="40000"/>
                        <a:lumOff val="60000"/>
                      </a:schemeClr>
                    </a:solidFill>
                  </a:tcPr>
                </a:tc>
                <a:tc>
                  <a:txBody>
                    <a:bodyPr/>
                    <a:lstStyle/>
                    <a:p>
                      <a:pPr algn="ctr" fontAlgn="b"/>
                      <a:r>
                        <a:rPr lang="en-US" sz="1100" u="none" strike="noStrike">
                          <a:effectLst/>
                        </a:rPr>
                        <a:t>2</a:t>
                      </a:r>
                      <a:endParaRPr lang="en-US" sz="1100" b="0" i="0" u="none" strike="noStrike">
                        <a:solidFill>
                          <a:srgbClr val="000000"/>
                        </a:solidFill>
                        <a:effectLst/>
                        <a:latin typeface="Calibri" panose="020F0502020204030204" pitchFamily="34" charset="0"/>
                      </a:endParaRPr>
                    </a:p>
                  </a:txBody>
                  <a:tcPr marL="7028" marR="7028" marT="7028" marB="0" anchor="ctr">
                    <a:solidFill>
                      <a:schemeClr val="accent1">
                        <a:lumMod val="40000"/>
                        <a:lumOff val="60000"/>
                      </a:schemeClr>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100" u="none" strike="noStrike" dirty="0">
                          <a:effectLst/>
                        </a:rPr>
                        <a:t>BALB/c </a:t>
                      </a:r>
                      <a:r>
                        <a:rPr lang="en-US" sz="1100" u="none" strike="noStrike" dirty="0">
                          <a:effectLst/>
                          <a:sym typeface="Wingdings" panose="05000000000000000000" pitchFamily="2" charset="2"/>
                        </a:rPr>
                        <a:t> DBA2</a:t>
                      </a:r>
                      <a:endParaRPr lang="en-US" sz="1100" b="0" i="0" u="none" strike="noStrike" dirty="0">
                        <a:solidFill>
                          <a:srgbClr val="000000"/>
                        </a:solidFill>
                        <a:effectLst/>
                        <a:latin typeface="Calibri" panose="020F0502020204030204" pitchFamily="34" charset="0"/>
                      </a:endParaRPr>
                    </a:p>
                  </a:txBody>
                  <a:tcPr marL="7028" marR="7028" marT="7028" marB="0" anchor="ctr">
                    <a:solidFill>
                      <a:schemeClr val="accent1">
                        <a:lumMod val="40000"/>
                        <a:lumOff val="60000"/>
                      </a:schemeClr>
                    </a:solidFill>
                  </a:tcPr>
                </a:tc>
                <a:extLst>
                  <a:ext uri="{0D108BD9-81ED-4DB2-BD59-A6C34878D82A}">
                    <a16:rowId xmlns="" xmlns:a16="http://schemas.microsoft.com/office/drawing/2014/main" val="2635573152"/>
                  </a:ext>
                </a:extLst>
              </a:tr>
              <a:tr h="174667">
                <a:tc>
                  <a:txBody>
                    <a:bodyPr/>
                    <a:lstStyle/>
                    <a:p>
                      <a:pPr algn="ctr" fontAlgn="b"/>
                      <a:r>
                        <a:rPr lang="en-US" sz="1100" u="none" strike="noStrike" dirty="0">
                          <a:effectLst/>
                        </a:rPr>
                        <a:t>QYFNGAPVLYL</a:t>
                      </a:r>
                      <a:endParaRPr lang="en-US" sz="1100" b="0" i="0" u="none" strike="noStrike" dirty="0">
                        <a:solidFill>
                          <a:srgbClr val="000000"/>
                        </a:solidFill>
                        <a:effectLst/>
                        <a:latin typeface="Calibri" panose="020F0502020204030204" pitchFamily="34" charset="0"/>
                      </a:endParaRPr>
                    </a:p>
                  </a:txBody>
                  <a:tcPr marL="7028" marR="7028" marT="7028" marB="0" anchor="ctr">
                    <a:solidFill>
                      <a:srgbClr val="FFAFAD"/>
                    </a:solidFill>
                  </a:tcPr>
                </a:tc>
                <a:tc>
                  <a:txBody>
                    <a:bodyPr/>
                    <a:lstStyle/>
                    <a:p>
                      <a:pPr algn="ctr" rtl="0" fontAlgn="b"/>
                      <a:r>
                        <a:rPr lang="en-US" sz="1100" b="0" i="0" u="none" strike="noStrike" dirty="0">
                          <a:solidFill>
                            <a:srgbClr val="000000"/>
                          </a:solidFill>
                          <a:effectLst/>
                          <a:latin typeface="Calibri"/>
                        </a:rPr>
                        <a:t>61.1175</a:t>
                      </a:r>
                    </a:p>
                  </a:txBody>
                  <a:tcPr marL="9525" marR="9525" marT="9525" marB="0" anchor="b">
                    <a:solidFill>
                      <a:srgbClr val="FFAFAD"/>
                    </a:solidFill>
                  </a:tcPr>
                </a:tc>
                <a:tc>
                  <a:txBody>
                    <a:bodyPr/>
                    <a:lstStyle/>
                    <a:p>
                      <a:pPr algn="ctr" fontAlgn="b"/>
                      <a:r>
                        <a:rPr lang="en-US" sz="1100" u="none" strike="noStrike">
                          <a:effectLst/>
                        </a:rPr>
                        <a:t>14.33333</a:t>
                      </a:r>
                      <a:endParaRPr lang="en-US" sz="1100" b="0" i="0" u="none" strike="noStrike">
                        <a:solidFill>
                          <a:srgbClr val="000000"/>
                        </a:solidFill>
                        <a:effectLst/>
                        <a:latin typeface="Calibri" panose="020F0502020204030204" pitchFamily="34" charset="0"/>
                      </a:endParaRPr>
                    </a:p>
                  </a:txBody>
                  <a:tcPr marL="7028" marR="7028" marT="7028" marB="0" anchor="ctr">
                    <a:solidFill>
                      <a:srgbClr val="FFAFAD"/>
                    </a:solidFill>
                  </a:tcPr>
                </a:tc>
                <a:tc>
                  <a:txBody>
                    <a:bodyPr/>
                    <a:lstStyle/>
                    <a:p>
                      <a:pPr algn="ctr" fontAlgn="b"/>
                      <a:r>
                        <a:rPr lang="en-US" sz="1100" u="none" strike="noStrike" dirty="0">
                          <a:effectLst/>
                        </a:rPr>
                        <a:t>P815 (BALB/c)</a:t>
                      </a:r>
                      <a:endParaRPr lang="en-US" sz="1100" b="0" i="0" u="none" strike="noStrike" dirty="0">
                        <a:solidFill>
                          <a:srgbClr val="000000"/>
                        </a:solidFill>
                        <a:effectLst/>
                        <a:latin typeface="Calibri" panose="020F0502020204030204" pitchFamily="34" charset="0"/>
                      </a:endParaRPr>
                    </a:p>
                  </a:txBody>
                  <a:tcPr marL="7028" marR="7028" marT="7028" marB="0" anchor="ctr">
                    <a:solidFill>
                      <a:srgbClr val="FFAFAD"/>
                    </a:solidFill>
                  </a:tcPr>
                </a:tc>
                <a:extLst>
                  <a:ext uri="{0D108BD9-81ED-4DB2-BD59-A6C34878D82A}">
                    <a16:rowId xmlns="" xmlns:a16="http://schemas.microsoft.com/office/drawing/2014/main" val="894796767"/>
                  </a:ext>
                </a:extLst>
              </a:tr>
              <a:tr h="174667">
                <a:tc>
                  <a:txBody>
                    <a:bodyPr/>
                    <a:lstStyle/>
                    <a:p>
                      <a:pPr algn="ctr" fontAlgn="b"/>
                      <a:r>
                        <a:rPr lang="en-US" sz="1100" u="none" strike="noStrike" dirty="0">
                          <a:effectLst/>
                        </a:rPr>
                        <a:t>SYIVGCSQRI</a:t>
                      </a:r>
                      <a:endParaRPr lang="en-US" sz="1100" b="0" i="0" u="none" strike="noStrike" dirty="0">
                        <a:solidFill>
                          <a:srgbClr val="000000"/>
                        </a:solidFill>
                        <a:effectLst/>
                        <a:latin typeface="Calibri" panose="020F0502020204030204" pitchFamily="34" charset="0"/>
                      </a:endParaRPr>
                    </a:p>
                  </a:txBody>
                  <a:tcPr marL="7028" marR="7028" marT="7028" marB="0" anchor="ctr">
                    <a:solidFill>
                      <a:srgbClr val="FFAFAD"/>
                    </a:solidFill>
                  </a:tcPr>
                </a:tc>
                <a:tc>
                  <a:txBody>
                    <a:bodyPr/>
                    <a:lstStyle/>
                    <a:p>
                      <a:pPr algn="ctr" rtl="0" fontAlgn="b"/>
                      <a:r>
                        <a:rPr lang="en-US" sz="1100" b="0" i="0" u="none" strike="noStrike">
                          <a:solidFill>
                            <a:srgbClr val="000000"/>
                          </a:solidFill>
                          <a:effectLst/>
                          <a:latin typeface="Calibri"/>
                        </a:rPr>
                        <a:t>61.1175</a:t>
                      </a:r>
                    </a:p>
                  </a:txBody>
                  <a:tcPr marL="9525" marR="9525" marT="9525" marB="0" anchor="b">
                    <a:solidFill>
                      <a:srgbClr val="FFAFAD"/>
                    </a:solidFill>
                  </a:tcPr>
                </a:tc>
                <a:tc>
                  <a:txBody>
                    <a:bodyPr/>
                    <a:lstStyle/>
                    <a:p>
                      <a:pPr algn="ctr" fontAlgn="b"/>
                      <a:r>
                        <a:rPr lang="en-US" sz="1100" u="none" strike="noStrike">
                          <a:effectLst/>
                        </a:rPr>
                        <a:t>381.0033</a:t>
                      </a:r>
                      <a:endParaRPr lang="en-US" sz="1100" b="0" i="0" u="none" strike="noStrike">
                        <a:solidFill>
                          <a:srgbClr val="000000"/>
                        </a:solidFill>
                        <a:effectLst/>
                        <a:latin typeface="Calibri" panose="020F0502020204030204" pitchFamily="34" charset="0"/>
                      </a:endParaRPr>
                    </a:p>
                  </a:txBody>
                  <a:tcPr marL="7028" marR="7028" marT="7028" marB="0" anchor="ctr">
                    <a:solidFill>
                      <a:srgbClr val="FFAFAD"/>
                    </a:solidFill>
                  </a:tcPr>
                </a:tc>
                <a:tc>
                  <a:txBody>
                    <a:bodyPr/>
                    <a:lstStyle/>
                    <a:p>
                      <a:pPr algn="ctr" fontAlgn="b"/>
                      <a:r>
                        <a:rPr lang="en-US" sz="1100" u="none" strike="noStrike" dirty="0">
                          <a:effectLst/>
                        </a:rPr>
                        <a:t>P815 (BALB/c)</a:t>
                      </a:r>
                      <a:endParaRPr lang="en-US" sz="1100" b="0" i="0" u="none" strike="noStrike" dirty="0">
                        <a:solidFill>
                          <a:srgbClr val="000000"/>
                        </a:solidFill>
                        <a:effectLst/>
                        <a:latin typeface="Calibri" panose="020F0502020204030204" pitchFamily="34" charset="0"/>
                      </a:endParaRPr>
                    </a:p>
                  </a:txBody>
                  <a:tcPr marL="7028" marR="7028" marT="7028" marB="0" anchor="ctr">
                    <a:solidFill>
                      <a:srgbClr val="FFAFAD"/>
                    </a:solidFill>
                  </a:tcPr>
                </a:tc>
                <a:extLst>
                  <a:ext uri="{0D108BD9-81ED-4DB2-BD59-A6C34878D82A}">
                    <a16:rowId xmlns="" xmlns:a16="http://schemas.microsoft.com/office/drawing/2014/main" val="71996547"/>
                  </a:ext>
                </a:extLst>
              </a:tr>
              <a:tr h="174667">
                <a:tc>
                  <a:txBody>
                    <a:bodyPr/>
                    <a:lstStyle/>
                    <a:p>
                      <a:pPr algn="ctr" fontAlgn="b"/>
                      <a:r>
                        <a:rPr lang="en-US" sz="1100" u="none" strike="noStrike" dirty="0">
                          <a:effectLst/>
                        </a:rPr>
                        <a:t>SYTRNCCLV</a:t>
                      </a:r>
                      <a:endParaRPr lang="en-US" sz="1100" b="0" i="0" u="none" strike="noStrike" dirty="0">
                        <a:solidFill>
                          <a:srgbClr val="000000"/>
                        </a:solidFill>
                        <a:effectLst/>
                        <a:latin typeface="Calibri" panose="020F0502020204030204" pitchFamily="34" charset="0"/>
                      </a:endParaRPr>
                    </a:p>
                  </a:txBody>
                  <a:tcPr marL="7028" marR="7028" marT="7028" marB="0" anchor="ctr">
                    <a:solidFill>
                      <a:srgbClr val="FFAFAD"/>
                    </a:solidFill>
                  </a:tcPr>
                </a:tc>
                <a:tc>
                  <a:txBody>
                    <a:bodyPr/>
                    <a:lstStyle/>
                    <a:p>
                      <a:pPr algn="ctr" rtl="0" fontAlgn="b"/>
                      <a:r>
                        <a:rPr lang="en-US" sz="1100" b="0" i="0" u="none" strike="noStrike" dirty="0">
                          <a:solidFill>
                            <a:srgbClr val="000000"/>
                          </a:solidFill>
                          <a:effectLst/>
                          <a:latin typeface="Calibri"/>
                        </a:rPr>
                        <a:t>39.64407</a:t>
                      </a:r>
                    </a:p>
                  </a:txBody>
                  <a:tcPr marL="9525" marR="9525" marT="9525" marB="0" anchor="b">
                    <a:solidFill>
                      <a:srgbClr val="FFAFAD"/>
                    </a:solidFill>
                  </a:tcPr>
                </a:tc>
                <a:tc>
                  <a:txBody>
                    <a:bodyPr/>
                    <a:lstStyle/>
                    <a:p>
                      <a:pPr algn="ctr" fontAlgn="b"/>
                      <a:r>
                        <a:rPr lang="en-US" sz="1100" u="none" strike="noStrike" dirty="0">
                          <a:effectLst/>
                        </a:rPr>
                        <a:t>11.33333</a:t>
                      </a:r>
                      <a:endParaRPr lang="en-US" sz="1100" b="0" i="0" u="none" strike="noStrike" dirty="0">
                        <a:solidFill>
                          <a:srgbClr val="000000"/>
                        </a:solidFill>
                        <a:effectLst/>
                        <a:latin typeface="Calibri" panose="020F0502020204030204" pitchFamily="34" charset="0"/>
                      </a:endParaRPr>
                    </a:p>
                  </a:txBody>
                  <a:tcPr marL="7028" marR="7028" marT="7028" marB="0" anchor="ctr">
                    <a:solidFill>
                      <a:srgbClr val="FFAFAD"/>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100" u="none" strike="noStrike" dirty="0">
                          <a:effectLst/>
                        </a:rPr>
                        <a:t>P815 (BALB/c)</a:t>
                      </a:r>
                      <a:endParaRPr lang="en-US" sz="1100" b="0" i="0" u="none" strike="noStrike" dirty="0">
                        <a:solidFill>
                          <a:srgbClr val="000000"/>
                        </a:solidFill>
                        <a:effectLst/>
                        <a:latin typeface="Calibri" panose="020F0502020204030204" pitchFamily="34" charset="0"/>
                      </a:endParaRPr>
                    </a:p>
                  </a:txBody>
                  <a:tcPr marL="7028" marR="7028" marT="7028" marB="0" anchor="ctr">
                    <a:solidFill>
                      <a:srgbClr val="FFAFAD"/>
                    </a:solidFill>
                  </a:tcPr>
                </a:tc>
                <a:extLst>
                  <a:ext uri="{0D108BD9-81ED-4DB2-BD59-A6C34878D82A}">
                    <a16:rowId xmlns="" xmlns:a16="http://schemas.microsoft.com/office/drawing/2014/main" val="2675561995"/>
                  </a:ext>
                </a:extLst>
              </a:tr>
              <a:tr h="174667">
                <a:tc>
                  <a:txBody>
                    <a:bodyPr/>
                    <a:lstStyle/>
                    <a:p>
                      <a:pPr algn="ctr" fontAlgn="b"/>
                      <a:r>
                        <a:rPr lang="en-US" sz="1100" u="none" strike="noStrike" dirty="0">
                          <a:effectLst/>
                        </a:rPr>
                        <a:t>RYIRNDSNYV</a:t>
                      </a:r>
                      <a:endParaRPr lang="en-US" sz="1100" b="0" i="0" u="none" strike="noStrike" dirty="0">
                        <a:solidFill>
                          <a:srgbClr val="000000"/>
                        </a:solidFill>
                        <a:effectLst/>
                        <a:latin typeface="Calibri" panose="020F0502020204030204" pitchFamily="34" charset="0"/>
                      </a:endParaRPr>
                    </a:p>
                  </a:txBody>
                  <a:tcPr marL="7028" marR="7028" marT="7028" marB="0" anchor="ctr">
                    <a:solidFill>
                      <a:srgbClr val="CFD8DD"/>
                    </a:solidFill>
                  </a:tcPr>
                </a:tc>
                <a:tc>
                  <a:txBody>
                    <a:bodyPr/>
                    <a:lstStyle/>
                    <a:p>
                      <a:pPr algn="ctr" rtl="0" fontAlgn="b"/>
                      <a:r>
                        <a:rPr lang="en-US" sz="1100" b="0" i="0" u="none" strike="noStrike" dirty="0">
                          <a:solidFill>
                            <a:srgbClr val="000000"/>
                          </a:solidFill>
                          <a:effectLst/>
                          <a:latin typeface="Calibri"/>
                        </a:rPr>
                        <a:t>39.64407</a:t>
                      </a:r>
                    </a:p>
                  </a:txBody>
                  <a:tcPr marL="9525" marR="9525" marT="9525" marB="0" anchor="b">
                    <a:solidFill>
                      <a:srgbClr val="CFD8DD"/>
                    </a:solidFill>
                  </a:tcPr>
                </a:tc>
                <a:tc>
                  <a:txBody>
                    <a:bodyPr/>
                    <a:lstStyle/>
                    <a:p>
                      <a:pPr algn="ctr" fontAlgn="b"/>
                      <a:r>
                        <a:rPr lang="en-US" sz="1100" u="none" strike="noStrike">
                          <a:effectLst/>
                        </a:rPr>
                        <a:t>12.33333</a:t>
                      </a:r>
                      <a:endParaRPr lang="en-US" sz="1100" b="0" i="0" u="none" strike="noStrike">
                        <a:solidFill>
                          <a:srgbClr val="000000"/>
                        </a:solidFill>
                        <a:effectLst/>
                        <a:latin typeface="Calibri" panose="020F0502020204030204" pitchFamily="34" charset="0"/>
                      </a:endParaRPr>
                    </a:p>
                  </a:txBody>
                  <a:tcPr marL="7028" marR="7028" marT="7028" marB="0" anchor="ctr">
                    <a:solidFill>
                      <a:srgbClr val="CFD8DD"/>
                    </a:solidFill>
                  </a:tcPr>
                </a:tc>
                <a:tc>
                  <a:txBody>
                    <a:bodyPr/>
                    <a:lstStyle/>
                    <a:p>
                      <a:pPr algn="ctr" fontAlgn="b"/>
                      <a:r>
                        <a:rPr lang="en-US" sz="1100" u="none" strike="noStrike" dirty="0">
                          <a:effectLst/>
                        </a:rPr>
                        <a:t>P815 (DBA2)</a:t>
                      </a:r>
                      <a:endParaRPr lang="en-US" sz="1100" b="0" i="0" u="none" strike="noStrike" dirty="0">
                        <a:solidFill>
                          <a:srgbClr val="000000"/>
                        </a:solidFill>
                        <a:effectLst/>
                        <a:latin typeface="Calibri" panose="020F0502020204030204" pitchFamily="34" charset="0"/>
                      </a:endParaRPr>
                    </a:p>
                  </a:txBody>
                  <a:tcPr marL="7028" marR="7028" marT="7028" marB="0" anchor="ctr">
                    <a:solidFill>
                      <a:srgbClr val="CFD8DD"/>
                    </a:solidFill>
                  </a:tcPr>
                </a:tc>
                <a:extLst>
                  <a:ext uri="{0D108BD9-81ED-4DB2-BD59-A6C34878D82A}">
                    <a16:rowId xmlns="" xmlns:a16="http://schemas.microsoft.com/office/drawing/2014/main" val="1172033957"/>
                  </a:ext>
                </a:extLst>
              </a:tr>
              <a:tr h="174667">
                <a:tc>
                  <a:txBody>
                    <a:bodyPr/>
                    <a:lstStyle/>
                    <a:p>
                      <a:pPr algn="ctr" fontAlgn="b"/>
                      <a:r>
                        <a:rPr lang="en-US" sz="1100" u="none" strike="noStrike" dirty="0">
                          <a:effectLst/>
                        </a:rPr>
                        <a:t>RYQLAGAASSV</a:t>
                      </a:r>
                      <a:endParaRPr lang="en-US" sz="1100" b="0" i="0" u="none" strike="noStrike" dirty="0">
                        <a:solidFill>
                          <a:srgbClr val="000000"/>
                        </a:solidFill>
                        <a:effectLst/>
                        <a:latin typeface="Calibri" panose="020F0502020204030204" pitchFamily="34" charset="0"/>
                      </a:endParaRPr>
                    </a:p>
                  </a:txBody>
                  <a:tcPr marL="7028" marR="7028" marT="7028" marB="0" anchor="ctr">
                    <a:solidFill>
                      <a:srgbClr val="E2E29A"/>
                    </a:solidFill>
                  </a:tcPr>
                </a:tc>
                <a:tc>
                  <a:txBody>
                    <a:bodyPr/>
                    <a:lstStyle/>
                    <a:p>
                      <a:pPr algn="ctr" rtl="0" fontAlgn="b"/>
                      <a:r>
                        <a:rPr lang="en-US" sz="1100" b="0" i="0" u="none" strike="noStrike" dirty="0">
                          <a:solidFill>
                            <a:srgbClr val="000000"/>
                          </a:solidFill>
                          <a:effectLst/>
                          <a:latin typeface="Calibri"/>
                        </a:rPr>
                        <a:t>43.31829</a:t>
                      </a:r>
                    </a:p>
                  </a:txBody>
                  <a:tcPr marL="9525" marR="9525" marT="9525" marB="0" anchor="b">
                    <a:solidFill>
                      <a:srgbClr val="E2E29A"/>
                    </a:solidFill>
                  </a:tcPr>
                </a:tc>
                <a:tc>
                  <a:txBody>
                    <a:bodyPr/>
                    <a:lstStyle/>
                    <a:p>
                      <a:pPr algn="ctr" fontAlgn="b"/>
                      <a:r>
                        <a:rPr lang="en-US" sz="1100" u="none" strike="noStrike">
                          <a:effectLst/>
                        </a:rPr>
                        <a:t>53</a:t>
                      </a:r>
                      <a:endParaRPr lang="en-US" sz="1100" b="0" i="0" u="none" strike="noStrike">
                        <a:solidFill>
                          <a:srgbClr val="000000"/>
                        </a:solidFill>
                        <a:effectLst/>
                        <a:latin typeface="Calibri" panose="020F0502020204030204" pitchFamily="34" charset="0"/>
                      </a:endParaRPr>
                    </a:p>
                  </a:txBody>
                  <a:tcPr marL="7028" marR="7028" marT="7028" marB="0" anchor="ctr">
                    <a:solidFill>
                      <a:srgbClr val="E2E29A"/>
                    </a:solidFill>
                  </a:tcPr>
                </a:tc>
                <a:tc>
                  <a:txBody>
                    <a:bodyPr/>
                    <a:lstStyle/>
                    <a:p>
                      <a:pPr algn="ctr" fontAlgn="b"/>
                      <a:r>
                        <a:rPr lang="en-US" sz="1100" u="none" strike="noStrike" dirty="0">
                          <a:effectLst/>
                        </a:rPr>
                        <a:t>T11</a:t>
                      </a:r>
                      <a:endParaRPr lang="en-US" sz="1100" b="0" i="0" u="none" strike="noStrike" dirty="0">
                        <a:solidFill>
                          <a:srgbClr val="000000"/>
                        </a:solidFill>
                        <a:effectLst/>
                        <a:latin typeface="Calibri" panose="020F0502020204030204" pitchFamily="34" charset="0"/>
                      </a:endParaRPr>
                    </a:p>
                  </a:txBody>
                  <a:tcPr marL="7028" marR="7028" marT="7028" marB="0" anchor="ctr">
                    <a:solidFill>
                      <a:srgbClr val="E2E29A"/>
                    </a:solidFill>
                  </a:tcPr>
                </a:tc>
                <a:extLst>
                  <a:ext uri="{0D108BD9-81ED-4DB2-BD59-A6C34878D82A}">
                    <a16:rowId xmlns="" xmlns:a16="http://schemas.microsoft.com/office/drawing/2014/main" val="480895954"/>
                  </a:ext>
                </a:extLst>
              </a:tr>
              <a:tr h="174667">
                <a:tc>
                  <a:txBody>
                    <a:bodyPr/>
                    <a:lstStyle/>
                    <a:p>
                      <a:pPr algn="ctr" fontAlgn="b"/>
                      <a:r>
                        <a:rPr lang="en-US" sz="1100" u="none" strike="noStrike">
                          <a:effectLst/>
                        </a:rPr>
                        <a:t>IYFKCHQTV</a:t>
                      </a:r>
                      <a:endParaRPr lang="en-US" sz="1100" b="0" i="0" u="none" strike="noStrike">
                        <a:solidFill>
                          <a:srgbClr val="000000"/>
                        </a:solidFill>
                        <a:effectLst/>
                        <a:latin typeface="Calibri" panose="020F0502020204030204" pitchFamily="34" charset="0"/>
                      </a:endParaRPr>
                    </a:p>
                  </a:txBody>
                  <a:tcPr marL="7028" marR="7028" marT="7028" marB="0" anchor="ctr">
                    <a:solidFill>
                      <a:srgbClr val="E2E29A"/>
                    </a:solidFill>
                  </a:tcPr>
                </a:tc>
                <a:tc>
                  <a:txBody>
                    <a:bodyPr/>
                    <a:lstStyle/>
                    <a:p>
                      <a:pPr algn="ctr" rtl="0" fontAlgn="b"/>
                      <a:r>
                        <a:rPr lang="en-US" sz="1100" b="0" i="0" u="none" strike="noStrike" dirty="0">
                          <a:solidFill>
                            <a:srgbClr val="000000"/>
                          </a:solidFill>
                          <a:effectLst/>
                          <a:latin typeface="Calibri"/>
                        </a:rPr>
                        <a:t>39.64407</a:t>
                      </a:r>
                    </a:p>
                  </a:txBody>
                  <a:tcPr marL="9525" marR="9525" marT="9525" marB="0" anchor="b">
                    <a:solidFill>
                      <a:srgbClr val="E2E29A"/>
                    </a:solidFill>
                  </a:tcPr>
                </a:tc>
                <a:tc>
                  <a:txBody>
                    <a:bodyPr/>
                    <a:lstStyle/>
                    <a:p>
                      <a:pPr algn="ctr" fontAlgn="b"/>
                      <a:r>
                        <a:rPr lang="en-US" sz="1100" u="none" strike="noStrike" dirty="0">
                          <a:effectLst/>
                        </a:rPr>
                        <a:t>90</a:t>
                      </a:r>
                      <a:endParaRPr lang="en-US" sz="1100" b="0" i="0" u="none" strike="noStrike" dirty="0">
                        <a:solidFill>
                          <a:srgbClr val="000000"/>
                        </a:solidFill>
                        <a:effectLst/>
                        <a:latin typeface="Calibri" panose="020F0502020204030204" pitchFamily="34" charset="0"/>
                      </a:endParaRPr>
                    </a:p>
                  </a:txBody>
                  <a:tcPr marL="7028" marR="7028" marT="7028" marB="0" anchor="ctr">
                    <a:solidFill>
                      <a:srgbClr val="E2E29A"/>
                    </a:solidFill>
                  </a:tcPr>
                </a:tc>
                <a:tc>
                  <a:txBody>
                    <a:bodyPr/>
                    <a:lstStyle/>
                    <a:p>
                      <a:pPr algn="ctr" fontAlgn="b"/>
                      <a:r>
                        <a:rPr lang="en-US" sz="1100" u="none" strike="noStrike" dirty="0">
                          <a:effectLst/>
                        </a:rPr>
                        <a:t>T11</a:t>
                      </a:r>
                      <a:endParaRPr lang="en-US" sz="1100" b="0" i="0" u="none" strike="noStrike" dirty="0">
                        <a:solidFill>
                          <a:srgbClr val="000000"/>
                        </a:solidFill>
                        <a:effectLst/>
                        <a:latin typeface="Calibri" panose="020F0502020204030204" pitchFamily="34" charset="0"/>
                      </a:endParaRPr>
                    </a:p>
                  </a:txBody>
                  <a:tcPr marL="7028" marR="7028" marT="7028" marB="0" anchor="ctr">
                    <a:solidFill>
                      <a:srgbClr val="E2E29A"/>
                    </a:solidFill>
                  </a:tcPr>
                </a:tc>
                <a:extLst>
                  <a:ext uri="{0D108BD9-81ED-4DB2-BD59-A6C34878D82A}">
                    <a16:rowId xmlns="" xmlns:a16="http://schemas.microsoft.com/office/drawing/2014/main" val="3167883642"/>
                  </a:ext>
                </a:extLst>
              </a:tr>
            </a:tbl>
          </a:graphicData>
        </a:graphic>
      </p:graphicFrame>
      <p:graphicFrame>
        <p:nvGraphicFramePr>
          <p:cNvPr id="21" name="Table 20"/>
          <p:cNvGraphicFramePr>
            <a:graphicFrameLocks noGrp="1"/>
          </p:cNvGraphicFramePr>
          <p:nvPr>
            <p:extLst>
              <p:ext uri="{D42A27DB-BD31-4B8C-83A1-F6EECF244321}">
                <p14:modId xmlns:p14="http://schemas.microsoft.com/office/powerpoint/2010/main" val="3532568945"/>
              </p:ext>
            </p:extLst>
          </p:nvPr>
        </p:nvGraphicFramePr>
        <p:xfrm>
          <a:off x="4168393" y="489904"/>
          <a:ext cx="3499231" cy="2647597"/>
        </p:xfrm>
        <a:graphic>
          <a:graphicData uri="http://schemas.openxmlformats.org/drawingml/2006/table">
            <a:tbl>
              <a:tblPr>
                <a:tableStyleId>{616DA210-FB5B-4158-B5E0-FEB733F419BA}</a:tableStyleId>
              </a:tblPr>
              <a:tblGrid>
                <a:gridCol w="1095284">
                  <a:extLst>
                    <a:ext uri="{9D8B030D-6E8A-4147-A177-3AD203B41FA5}">
                      <a16:colId xmlns="" xmlns:a16="http://schemas.microsoft.com/office/drawing/2014/main" val="3100051767"/>
                    </a:ext>
                  </a:extLst>
                </a:gridCol>
                <a:gridCol w="732622">
                  <a:extLst>
                    <a:ext uri="{9D8B030D-6E8A-4147-A177-3AD203B41FA5}">
                      <a16:colId xmlns="" xmlns:a16="http://schemas.microsoft.com/office/drawing/2014/main" val="4057709316"/>
                    </a:ext>
                  </a:extLst>
                </a:gridCol>
                <a:gridCol w="722816">
                  <a:extLst>
                    <a:ext uri="{9D8B030D-6E8A-4147-A177-3AD203B41FA5}">
                      <a16:colId xmlns="" xmlns:a16="http://schemas.microsoft.com/office/drawing/2014/main" val="4090801404"/>
                    </a:ext>
                  </a:extLst>
                </a:gridCol>
                <a:gridCol w="948509">
                  <a:extLst>
                    <a:ext uri="{9D8B030D-6E8A-4147-A177-3AD203B41FA5}">
                      <a16:colId xmlns="" xmlns:a16="http://schemas.microsoft.com/office/drawing/2014/main" val="3451062469"/>
                    </a:ext>
                  </a:extLst>
                </a:gridCol>
              </a:tblGrid>
              <a:tr h="344452">
                <a:tc>
                  <a:txBody>
                    <a:bodyPr/>
                    <a:lstStyle/>
                    <a:p>
                      <a:pPr algn="ctr" fontAlgn="b"/>
                      <a:endParaRPr lang="en-US" sz="1100" b="1" u="none" strike="noStrike" dirty="0">
                        <a:effectLst/>
                      </a:endParaRPr>
                    </a:p>
                    <a:p>
                      <a:pPr algn="ctr" fontAlgn="b"/>
                      <a:r>
                        <a:rPr lang="en-US" sz="1100" b="1" u="none" strike="noStrike" dirty="0">
                          <a:effectLst/>
                        </a:rPr>
                        <a:t>Peptide</a:t>
                      </a:r>
                      <a:endParaRPr lang="en-US" sz="1100" b="1" i="0" u="none" strike="noStrike" dirty="0">
                        <a:solidFill>
                          <a:srgbClr val="000000"/>
                        </a:solidFill>
                        <a:effectLst/>
                        <a:latin typeface="Calibri" panose="020F0502020204030204" pitchFamily="34" charset="0"/>
                      </a:endParaRPr>
                    </a:p>
                  </a:txBody>
                  <a:tcPr marL="9172" marR="9172" marT="9172" marB="0" anchor="ctr">
                    <a:solidFill>
                      <a:schemeClr val="bg1">
                        <a:lumMod val="75000"/>
                      </a:schemeClr>
                    </a:solidFill>
                  </a:tcPr>
                </a:tc>
                <a:tc>
                  <a:txBody>
                    <a:bodyPr/>
                    <a:lstStyle/>
                    <a:p>
                      <a:pPr algn="ctr" fontAlgn="b"/>
                      <a:endParaRPr lang="en-US" sz="1100" b="1" u="none" strike="noStrike">
                        <a:effectLst/>
                      </a:endParaRPr>
                    </a:p>
                    <a:p>
                      <a:pPr algn="ctr" fontAlgn="b"/>
                      <a:r>
                        <a:rPr lang="en-US" sz="1100" b="1" u="none" strike="noStrike">
                          <a:effectLst/>
                        </a:rPr>
                        <a:t>Predicted</a:t>
                      </a:r>
                      <a:endParaRPr lang="en-US" sz="1100" b="1" i="0" u="none" strike="noStrike">
                        <a:solidFill>
                          <a:srgbClr val="000000"/>
                        </a:solidFill>
                        <a:effectLst/>
                        <a:latin typeface="Calibri" panose="020F0502020204030204" pitchFamily="34" charset="0"/>
                      </a:endParaRPr>
                    </a:p>
                  </a:txBody>
                  <a:tcPr marL="9172" marR="9172" marT="9172" marB="0" anchor="ctr">
                    <a:solidFill>
                      <a:schemeClr val="bg1">
                        <a:lumMod val="75000"/>
                      </a:schemeClr>
                    </a:solidFill>
                  </a:tcPr>
                </a:tc>
                <a:tc>
                  <a:txBody>
                    <a:bodyPr/>
                    <a:lstStyle/>
                    <a:p>
                      <a:pPr algn="ctr" fontAlgn="b"/>
                      <a:endParaRPr lang="en-US" sz="1100" b="1" u="none" strike="noStrike" dirty="0">
                        <a:effectLst/>
                      </a:endParaRPr>
                    </a:p>
                    <a:p>
                      <a:pPr algn="ctr" fontAlgn="b"/>
                      <a:r>
                        <a:rPr lang="en-US" sz="1100" b="1" u="none" strike="noStrike" dirty="0">
                          <a:effectLst/>
                        </a:rPr>
                        <a:t>Actual</a:t>
                      </a:r>
                      <a:endParaRPr lang="en-US" sz="1100" b="1" i="0" u="none" strike="noStrike" dirty="0">
                        <a:solidFill>
                          <a:srgbClr val="000000"/>
                        </a:solidFill>
                        <a:effectLst/>
                        <a:latin typeface="Calibri" panose="020F0502020204030204" pitchFamily="34" charset="0"/>
                      </a:endParaRPr>
                    </a:p>
                  </a:txBody>
                  <a:tcPr marL="9172" marR="9172" marT="9172" marB="0" anchor="ctr">
                    <a:solidFill>
                      <a:schemeClr val="bg1">
                        <a:lumMod val="75000"/>
                      </a:schemeClr>
                    </a:solidFill>
                  </a:tcPr>
                </a:tc>
                <a:tc>
                  <a:txBody>
                    <a:bodyPr/>
                    <a:lstStyle/>
                    <a:p>
                      <a:pPr algn="ctr" fontAlgn="b"/>
                      <a:endParaRPr lang="en-US" sz="1100" b="1" u="none" strike="noStrike" dirty="0">
                        <a:effectLst/>
                      </a:endParaRPr>
                    </a:p>
                    <a:p>
                      <a:pPr algn="ctr" fontAlgn="b"/>
                      <a:r>
                        <a:rPr lang="en-US" sz="1100" b="1" u="none" strike="noStrike" dirty="0">
                          <a:effectLst/>
                        </a:rPr>
                        <a:t>Model</a:t>
                      </a:r>
                      <a:endParaRPr lang="en-US" sz="1100" b="1" i="0" u="none" strike="noStrike" dirty="0">
                        <a:solidFill>
                          <a:srgbClr val="000000"/>
                        </a:solidFill>
                        <a:effectLst/>
                        <a:latin typeface="Calibri" panose="020F0502020204030204" pitchFamily="34" charset="0"/>
                      </a:endParaRPr>
                    </a:p>
                  </a:txBody>
                  <a:tcPr marL="9172" marR="9172" marT="9172" marB="0" anchor="ctr">
                    <a:solidFill>
                      <a:schemeClr val="bg1">
                        <a:lumMod val="75000"/>
                      </a:schemeClr>
                    </a:solidFill>
                  </a:tcPr>
                </a:tc>
                <a:extLst>
                  <a:ext uri="{0D108BD9-81ED-4DB2-BD59-A6C34878D82A}">
                    <a16:rowId xmlns="" xmlns:a16="http://schemas.microsoft.com/office/drawing/2014/main" val="1899311133"/>
                  </a:ext>
                </a:extLst>
              </a:tr>
              <a:tr h="176812">
                <a:tc>
                  <a:txBody>
                    <a:bodyPr/>
                    <a:lstStyle/>
                    <a:p>
                      <a:pPr algn="ctr" fontAlgn="b"/>
                      <a:r>
                        <a:rPr lang="en-US" sz="1100" u="none" strike="noStrike" dirty="0">
                          <a:effectLst/>
                        </a:rPr>
                        <a:t>YGYILRSYL</a:t>
                      </a:r>
                      <a:endParaRPr lang="en-US" sz="1100" b="0" i="0" u="none" strike="noStrike" dirty="0">
                        <a:solidFill>
                          <a:srgbClr val="000000"/>
                        </a:solidFill>
                        <a:effectLst/>
                        <a:latin typeface="Calibri" panose="020F0502020204030204" pitchFamily="34" charset="0"/>
                      </a:endParaRPr>
                    </a:p>
                  </a:txBody>
                  <a:tcPr marL="9172" marR="9172" marT="9172" marB="0" anchor="ctr">
                    <a:solidFill>
                      <a:schemeClr val="accent6">
                        <a:lumMod val="20000"/>
                        <a:lumOff val="80000"/>
                      </a:schemeClr>
                    </a:solidFill>
                  </a:tcPr>
                </a:tc>
                <a:tc>
                  <a:txBody>
                    <a:bodyPr/>
                    <a:lstStyle/>
                    <a:p>
                      <a:pPr algn="ctr" rtl="0" fontAlgn="b"/>
                      <a:r>
                        <a:rPr lang="en-US" sz="1100" b="0" i="0" u="none" strike="noStrike" dirty="0">
                          <a:solidFill>
                            <a:srgbClr val="000000"/>
                          </a:solidFill>
                          <a:effectLst/>
                          <a:latin typeface="Calibri"/>
                        </a:rPr>
                        <a:t>1.933884</a:t>
                      </a:r>
                    </a:p>
                  </a:txBody>
                  <a:tcPr marL="9525" marR="9525" marT="9525" marB="0" anchor="b">
                    <a:solidFill>
                      <a:schemeClr val="accent6">
                        <a:lumMod val="20000"/>
                        <a:lumOff val="80000"/>
                      </a:schemeClr>
                    </a:solidFill>
                  </a:tcPr>
                </a:tc>
                <a:tc>
                  <a:txBody>
                    <a:bodyPr/>
                    <a:lstStyle/>
                    <a:p>
                      <a:pPr algn="ctr" fontAlgn="b"/>
                      <a:r>
                        <a:rPr lang="en-US" sz="1100" u="none" strike="noStrike">
                          <a:effectLst/>
                        </a:rPr>
                        <a:t>4.333334</a:t>
                      </a:r>
                      <a:endParaRPr lang="en-US" sz="1100" b="0" i="0" u="none" strike="noStrike">
                        <a:solidFill>
                          <a:srgbClr val="000000"/>
                        </a:solidFill>
                        <a:effectLst/>
                        <a:latin typeface="Calibri" panose="020F0502020204030204" pitchFamily="34" charset="0"/>
                      </a:endParaRPr>
                    </a:p>
                  </a:txBody>
                  <a:tcPr marL="9172" marR="9172" marT="9172" marB="0" anchor="ctr">
                    <a:solidFill>
                      <a:schemeClr val="accent6">
                        <a:lumMod val="20000"/>
                        <a:lumOff val="80000"/>
                      </a:schemeClr>
                    </a:solidFill>
                  </a:tcPr>
                </a:tc>
                <a:tc>
                  <a:txBody>
                    <a:bodyPr/>
                    <a:lstStyle/>
                    <a:p>
                      <a:pPr algn="ctr" fontAlgn="b"/>
                      <a:r>
                        <a:rPr lang="en-US" sz="1100" u="none" strike="noStrike" dirty="0">
                          <a:effectLst/>
                        </a:rPr>
                        <a:t>B16F10</a:t>
                      </a:r>
                      <a:endParaRPr lang="en-US" sz="1100" b="0" i="0" u="none" strike="noStrike" dirty="0">
                        <a:solidFill>
                          <a:srgbClr val="000000"/>
                        </a:solidFill>
                        <a:effectLst/>
                        <a:latin typeface="Calibri" panose="020F0502020204030204" pitchFamily="34" charset="0"/>
                      </a:endParaRPr>
                    </a:p>
                  </a:txBody>
                  <a:tcPr marL="9172" marR="9172" marT="9172" marB="0" anchor="ctr">
                    <a:solidFill>
                      <a:schemeClr val="accent6">
                        <a:lumMod val="20000"/>
                        <a:lumOff val="80000"/>
                      </a:schemeClr>
                    </a:solidFill>
                  </a:tcPr>
                </a:tc>
                <a:extLst>
                  <a:ext uri="{0D108BD9-81ED-4DB2-BD59-A6C34878D82A}">
                    <a16:rowId xmlns="" xmlns:a16="http://schemas.microsoft.com/office/drawing/2014/main" val="1798021182"/>
                  </a:ext>
                </a:extLst>
              </a:tr>
              <a:tr h="176812">
                <a:tc>
                  <a:txBody>
                    <a:bodyPr/>
                    <a:lstStyle/>
                    <a:p>
                      <a:pPr algn="ctr" fontAlgn="b"/>
                      <a:r>
                        <a:rPr lang="en-US" sz="1100" u="none" strike="noStrike" dirty="0">
                          <a:effectLst/>
                        </a:rPr>
                        <a:t>ETLLNSATI (B5)</a:t>
                      </a:r>
                      <a:endParaRPr lang="en-US" sz="1100" b="0" i="0" u="none" strike="noStrike" dirty="0">
                        <a:solidFill>
                          <a:srgbClr val="000000"/>
                        </a:solidFill>
                        <a:effectLst/>
                        <a:latin typeface="Calibri" panose="020F0502020204030204" pitchFamily="34" charset="0"/>
                      </a:endParaRPr>
                    </a:p>
                  </a:txBody>
                  <a:tcPr marL="9172" marR="9172" marT="9172" marB="0" anchor="ctr">
                    <a:solidFill>
                      <a:schemeClr val="accent2">
                        <a:lumMod val="40000"/>
                        <a:lumOff val="60000"/>
                      </a:schemeClr>
                    </a:solidFill>
                  </a:tcPr>
                </a:tc>
                <a:tc>
                  <a:txBody>
                    <a:bodyPr/>
                    <a:lstStyle/>
                    <a:p>
                      <a:pPr algn="ctr" rtl="0" fontAlgn="b"/>
                      <a:r>
                        <a:rPr lang="en-US" sz="1100" b="0" i="0" u="none" strike="noStrike" dirty="0">
                          <a:solidFill>
                            <a:srgbClr val="000000"/>
                          </a:solidFill>
                          <a:effectLst/>
                          <a:latin typeface="Calibri"/>
                        </a:rPr>
                        <a:t>1.933884</a:t>
                      </a:r>
                    </a:p>
                  </a:txBody>
                  <a:tcPr marL="9525" marR="9525" marT="9525" marB="0" anchor="b">
                    <a:solidFill>
                      <a:schemeClr val="accent2">
                        <a:lumMod val="40000"/>
                        <a:lumOff val="60000"/>
                      </a:schemeClr>
                    </a:solidFill>
                  </a:tcPr>
                </a:tc>
                <a:tc>
                  <a:txBody>
                    <a:bodyPr/>
                    <a:lstStyle/>
                    <a:p>
                      <a:pPr algn="ctr" fontAlgn="b"/>
                      <a:r>
                        <a:rPr lang="en-US" sz="1100" u="none" strike="noStrike" dirty="0">
                          <a:effectLst/>
                        </a:rPr>
                        <a:t>-41.3333</a:t>
                      </a:r>
                      <a:endParaRPr lang="en-US" sz="1100" b="0" i="0" u="none" strike="noStrike" dirty="0">
                        <a:solidFill>
                          <a:srgbClr val="000000"/>
                        </a:solidFill>
                        <a:effectLst/>
                        <a:latin typeface="Calibri" panose="020F0502020204030204" pitchFamily="34" charset="0"/>
                      </a:endParaRPr>
                    </a:p>
                  </a:txBody>
                  <a:tcPr marL="9172" marR="9172" marT="9172" marB="0" anchor="ctr">
                    <a:solidFill>
                      <a:schemeClr val="accent2">
                        <a:lumMod val="40000"/>
                        <a:lumOff val="60000"/>
                      </a:schemeClr>
                    </a:solidFill>
                  </a:tcPr>
                </a:tc>
                <a:tc>
                  <a:txBody>
                    <a:bodyPr/>
                    <a:lstStyle/>
                    <a:p>
                      <a:pPr algn="ctr" fontAlgn="b"/>
                      <a:r>
                        <a:rPr lang="en-US" sz="1100" u="none" strike="noStrike">
                          <a:effectLst/>
                        </a:rPr>
                        <a:t>BBN963</a:t>
                      </a:r>
                      <a:endParaRPr lang="en-US" sz="1100" b="0" i="0" u="none" strike="noStrike">
                        <a:solidFill>
                          <a:srgbClr val="000000"/>
                        </a:solidFill>
                        <a:effectLst/>
                        <a:latin typeface="Calibri" panose="020F0502020204030204" pitchFamily="34" charset="0"/>
                      </a:endParaRPr>
                    </a:p>
                  </a:txBody>
                  <a:tcPr marL="9172" marR="9172" marT="9172" marB="0" anchor="ctr">
                    <a:solidFill>
                      <a:schemeClr val="accent2">
                        <a:lumMod val="40000"/>
                        <a:lumOff val="60000"/>
                      </a:schemeClr>
                    </a:solidFill>
                  </a:tcPr>
                </a:tc>
                <a:extLst>
                  <a:ext uri="{0D108BD9-81ED-4DB2-BD59-A6C34878D82A}">
                    <a16:rowId xmlns="" xmlns:a16="http://schemas.microsoft.com/office/drawing/2014/main" val="806412157"/>
                  </a:ext>
                </a:extLst>
              </a:tr>
              <a:tr h="176812">
                <a:tc>
                  <a:txBody>
                    <a:bodyPr/>
                    <a:lstStyle/>
                    <a:p>
                      <a:pPr algn="ctr" fontAlgn="b"/>
                      <a:r>
                        <a:rPr lang="en-US" sz="1100" u="none" strike="noStrike" dirty="0">
                          <a:solidFill>
                            <a:schemeClr val="tx1"/>
                          </a:solidFill>
                          <a:effectLst/>
                        </a:rPr>
                        <a:t>MISRNRHTL</a:t>
                      </a:r>
                      <a:r>
                        <a:rPr lang="en-US" sz="1100" u="none" strike="noStrike" dirty="0">
                          <a:effectLst/>
                        </a:rPr>
                        <a:t> (B12)</a:t>
                      </a:r>
                      <a:endParaRPr lang="en-US" sz="1100" b="0" i="0" u="none" strike="noStrike" dirty="0">
                        <a:solidFill>
                          <a:srgbClr val="000000"/>
                        </a:solidFill>
                        <a:effectLst/>
                        <a:latin typeface="Calibri" panose="020F0502020204030204" pitchFamily="34" charset="0"/>
                      </a:endParaRPr>
                    </a:p>
                  </a:txBody>
                  <a:tcPr marL="9172" marR="9172" marT="9172" marB="0" anchor="ctr">
                    <a:solidFill>
                      <a:schemeClr val="accent2">
                        <a:lumMod val="40000"/>
                        <a:lumOff val="60000"/>
                      </a:schemeClr>
                    </a:solidFill>
                  </a:tcPr>
                </a:tc>
                <a:tc>
                  <a:txBody>
                    <a:bodyPr/>
                    <a:lstStyle/>
                    <a:p>
                      <a:pPr algn="ctr" rtl="0" fontAlgn="b"/>
                      <a:r>
                        <a:rPr lang="en-US" sz="1100" b="0" i="0" u="none" strike="noStrike" dirty="0">
                          <a:solidFill>
                            <a:srgbClr val="000000"/>
                          </a:solidFill>
                          <a:effectLst/>
                          <a:latin typeface="Calibri"/>
                        </a:rPr>
                        <a:t>1.933884</a:t>
                      </a:r>
                    </a:p>
                  </a:txBody>
                  <a:tcPr marL="9525" marR="9525" marT="9525" marB="0" anchor="b">
                    <a:solidFill>
                      <a:schemeClr val="accent2">
                        <a:lumMod val="40000"/>
                        <a:lumOff val="60000"/>
                      </a:schemeClr>
                    </a:solidFill>
                  </a:tcPr>
                </a:tc>
                <a:tc>
                  <a:txBody>
                    <a:bodyPr/>
                    <a:lstStyle/>
                    <a:p>
                      <a:pPr algn="ctr" fontAlgn="b"/>
                      <a:r>
                        <a:rPr lang="en-US" sz="1100" u="none" strike="noStrike">
                          <a:effectLst/>
                        </a:rPr>
                        <a:t>26</a:t>
                      </a:r>
                      <a:endParaRPr lang="en-US" sz="1100" b="0" i="0" u="none" strike="noStrike">
                        <a:solidFill>
                          <a:srgbClr val="000000"/>
                        </a:solidFill>
                        <a:effectLst/>
                        <a:latin typeface="Calibri" panose="020F0502020204030204" pitchFamily="34" charset="0"/>
                      </a:endParaRPr>
                    </a:p>
                  </a:txBody>
                  <a:tcPr marL="9172" marR="9172" marT="9172" marB="0" anchor="ctr">
                    <a:solidFill>
                      <a:schemeClr val="accent2">
                        <a:lumMod val="40000"/>
                        <a:lumOff val="60000"/>
                      </a:schemeClr>
                    </a:solidFill>
                  </a:tcPr>
                </a:tc>
                <a:tc>
                  <a:txBody>
                    <a:bodyPr/>
                    <a:lstStyle/>
                    <a:p>
                      <a:pPr algn="ctr" fontAlgn="b"/>
                      <a:r>
                        <a:rPr lang="en-US" sz="1100" u="none" strike="noStrike" dirty="0">
                          <a:effectLst/>
                        </a:rPr>
                        <a:t>BBN963</a:t>
                      </a:r>
                      <a:endParaRPr lang="en-US" sz="1100" b="0" i="0" u="none" strike="noStrike" dirty="0">
                        <a:solidFill>
                          <a:srgbClr val="000000"/>
                        </a:solidFill>
                        <a:effectLst/>
                        <a:latin typeface="Calibri" panose="020F0502020204030204" pitchFamily="34" charset="0"/>
                      </a:endParaRPr>
                    </a:p>
                  </a:txBody>
                  <a:tcPr marL="9172" marR="9172" marT="9172" marB="0" anchor="ctr">
                    <a:solidFill>
                      <a:schemeClr val="accent2">
                        <a:lumMod val="40000"/>
                        <a:lumOff val="60000"/>
                      </a:schemeClr>
                    </a:solidFill>
                  </a:tcPr>
                </a:tc>
                <a:extLst>
                  <a:ext uri="{0D108BD9-81ED-4DB2-BD59-A6C34878D82A}">
                    <a16:rowId xmlns="" xmlns:a16="http://schemas.microsoft.com/office/drawing/2014/main" val="544608919"/>
                  </a:ext>
                </a:extLst>
              </a:tr>
              <a:tr h="176812">
                <a:tc>
                  <a:txBody>
                    <a:bodyPr/>
                    <a:lstStyle/>
                    <a:p>
                      <a:pPr algn="ctr" fontAlgn="b"/>
                      <a:r>
                        <a:rPr lang="en-US" sz="1100" u="none" strike="noStrike">
                          <a:effectLst/>
                        </a:rPr>
                        <a:t>SSISIHQIHLI</a:t>
                      </a:r>
                      <a:endParaRPr lang="en-US" sz="1100" b="0" i="0" u="none" strike="noStrike">
                        <a:solidFill>
                          <a:srgbClr val="000000"/>
                        </a:solidFill>
                        <a:effectLst/>
                        <a:latin typeface="Calibri" panose="020F0502020204030204" pitchFamily="34" charset="0"/>
                      </a:endParaRPr>
                    </a:p>
                  </a:txBody>
                  <a:tcPr marL="9172" marR="9172" marT="9172" marB="0" anchor="ctr">
                    <a:solidFill>
                      <a:srgbClr val="FABEF1"/>
                    </a:solidFill>
                  </a:tcPr>
                </a:tc>
                <a:tc>
                  <a:txBody>
                    <a:bodyPr/>
                    <a:lstStyle/>
                    <a:p>
                      <a:pPr algn="ctr" rtl="0" fontAlgn="b"/>
                      <a:r>
                        <a:rPr lang="en-US" sz="1100" b="0" i="0" u="none" strike="noStrike" dirty="0">
                          <a:solidFill>
                            <a:srgbClr val="000000"/>
                          </a:solidFill>
                          <a:effectLst/>
                          <a:latin typeface="Calibri"/>
                        </a:rPr>
                        <a:t>1.933884</a:t>
                      </a:r>
                    </a:p>
                  </a:txBody>
                  <a:tcPr marL="9525" marR="9525" marT="9525" marB="0" anchor="b">
                    <a:solidFill>
                      <a:srgbClr val="FABEF1"/>
                    </a:solidFill>
                  </a:tcPr>
                </a:tc>
                <a:tc>
                  <a:txBody>
                    <a:bodyPr/>
                    <a:lstStyle/>
                    <a:p>
                      <a:pPr algn="ctr" fontAlgn="b"/>
                      <a:r>
                        <a:rPr lang="en-US" sz="1100" u="none" strike="noStrike">
                          <a:effectLst/>
                        </a:rPr>
                        <a:t>0.333332</a:t>
                      </a:r>
                      <a:endParaRPr lang="en-US" sz="1100" b="0" i="0" u="none" strike="noStrike">
                        <a:solidFill>
                          <a:srgbClr val="000000"/>
                        </a:solidFill>
                        <a:effectLst/>
                        <a:latin typeface="Calibri" panose="020F0502020204030204" pitchFamily="34" charset="0"/>
                      </a:endParaRPr>
                    </a:p>
                  </a:txBody>
                  <a:tcPr marL="9172" marR="9172" marT="9172" marB="0" anchor="ctr">
                    <a:solidFill>
                      <a:srgbClr val="FABEF1"/>
                    </a:solidFill>
                  </a:tcPr>
                </a:tc>
                <a:tc>
                  <a:txBody>
                    <a:bodyPr/>
                    <a:lstStyle/>
                    <a:p>
                      <a:pPr algn="ctr" fontAlgn="b"/>
                      <a:r>
                        <a:rPr lang="en-US" sz="1100" u="none" strike="noStrike">
                          <a:effectLst/>
                        </a:rPr>
                        <a:t>MB49</a:t>
                      </a:r>
                      <a:endParaRPr lang="en-US" sz="1100" b="0" i="0" u="none" strike="noStrike">
                        <a:solidFill>
                          <a:srgbClr val="000000"/>
                        </a:solidFill>
                        <a:effectLst/>
                        <a:latin typeface="Calibri" panose="020F0502020204030204" pitchFamily="34" charset="0"/>
                      </a:endParaRPr>
                    </a:p>
                  </a:txBody>
                  <a:tcPr marL="9172" marR="9172" marT="9172" marB="0" anchor="ctr">
                    <a:solidFill>
                      <a:srgbClr val="FABEF1"/>
                    </a:solidFill>
                  </a:tcPr>
                </a:tc>
                <a:extLst>
                  <a:ext uri="{0D108BD9-81ED-4DB2-BD59-A6C34878D82A}">
                    <a16:rowId xmlns="" xmlns:a16="http://schemas.microsoft.com/office/drawing/2014/main" val="1669190282"/>
                  </a:ext>
                </a:extLst>
              </a:tr>
              <a:tr h="176812">
                <a:tc>
                  <a:txBody>
                    <a:bodyPr/>
                    <a:lstStyle/>
                    <a:p>
                      <a:pPr algn="ctr" fontAlgn="b"/>
                      <a:r>
                        <a:rPr lang="en-US" sz="1100" u="none" strike="noStrike">
                          <a:effectLst/>
                        </a:rPr>
                        <a:t>YSYFLSLPNQL</a:t>
                      </a:r>
                      <a:endParaRPr lang="en-US" sz="1100" b="0" i="0" u="none" strike="noStrike">
                        <a:solidFill>
                          <a:srgbClr val="000000"/>
                        </a:solidFill>
                        <a:effectLst/>
                        <a:latin typeface="Calibri" panose="020F0502020204030204" pitchFamily="34" charset="0"/>
                      </a:endParaRPr>
                    </a:p>
                  </a:txBody>
                  <a:tcPr marL="9172" marR="9172" marT="9172" marB="0" anchor="ctr">
                    <a:solidFill>
                      <a:srgbClr val="FABEF1"/>
                    </a:solidFill>
                  </a:tcPr>
                </a:tc>
                <a:tc>
                  <a:txBody>
                    <a:bodyPr/>
                    <a:lstStyle/>
                    <a:p>
                      <a:pPr algn="ctr" rtl="0" fontAlgn="b"/>
                      <a:r>
                        <a:rPr lang="en-US" sz="1100" b="0" i="0" u="none" strike="noStrike" dirty="0">
                          <a:solidFill>
                            <a:srgbClr val="000000"/>
                          </a:solidFill>
                          <a:effectLst/>
                          <a:latin typeface="Calibri"/>
                        </a:rPr>
                        <a:t>1.933884</a:t>
                      </a:r>
                    </a:p>
                  </a:txBody>
                  <a:tcPr marL="9525" marR="9525" marT="9525" marB="0" anchor="b">
                    <a:solidFill>
                      <a:srgbClr val="FABEF1"/>
                    </a:solidFill>
                  </a:tcPr>
                </a:tc>
                <a:tc>
                  <a:txBody>
                    <a:bodyPr/>
                    <a:lstStyle/>
                    <a:p>
                      <a:pPr algn="ctr" fontAlgn="b"/>
                      <a:r>
                        <a:rPr lang="en-US" sz="1100" u="none" strike="noStrike">
                          <a:effectLst/>
                        </a:rPr>
                        <a:t>141.5</a:t>
                      </a:r>
                      <a:endParaRPr lang="en-US" sz="1100" b="0" i="0" u="none" strike="noStrike">
                        <a:solidFill>
                          <a:srgbClr val="000000"/>
                        </a:solidFill>
                        <a:effectLst/>
                        <a:latin typeface="Calibri" panose="020F0502020204030204" pitchFamily="34" charset="0"/>
                      </a:endParaRPr>
                    </a:p>
                  </a:txBody>
                  <a:tcPr marL="9172" marR="9172" marT="9172" marB="0" anchor="ctr">
                    <a:solidFill>
                      <a:srgbClr val="FABEF1"/>
                    </a:solidFill>
                  </a:tcPr>
                </a:tc>
                <a:tc>
                  <a:txBody>
                    <a:bodyPr/>
                    <a:lstStyle/>
                    <a:p>
                      <a:pPr algn="ctr" fontAlgn="b"/>
                      <a:r>
                        <a:rPr lang="en-US" sz="1100" u="none" strike="noStrike" dirty="0">
                          <a:effectLst/>
                        </a:rPr>
                        <a:t>MB49</a:t>
                      </a:r>
                      <a:endParaRPr lang="en-US" sz="1100" b="0" i="0" u="none" strike="noStrike" dirty="0">
                        <a:solidFill>
                          <a:srgbClr val="000000"/>
                        </a:solidFill>
                        <a:effectLst/>
                        <a:latin typeface="Calibri" panose="020F0502020204030204" pitchFamily="34" charset="0"/>
                      </a:endParaRPr>
                    </a:p>
                  </a:txBody>
                  <a:tcPr marL="9172" marR="9172" marT="9172" marB="0" anchor="ctr">
                    <a:solidFill>
                      <a:srgbClr val="FABEF1"/>
                    </a:solidFill>
                  </a:tcPr>
                </a:tc>
                <a:extLst>
                  <a:ext uri="{0D108BD9-81ED-4DB2-BD59-A6C34878D82A}">
                    <a16:rowId xmlns="" xmlns:a16="http://schemas.microsoft.com/office/drawing/2014/main" val="3034021258"/>
                  </a:ext>
                </a:extLst>
              </a:tr>
              <a:tr h="176812">
                <a:tc>
                  <a:txBody>
                    <a:bodyPr/>
                    <a:lstStyle/>
                    <a:p>
                      <a:pPr algn="ctr" fontAlgn="b"/>
                      <a:r>
                        <a:rPr lang="en-US" sz="1100" u="none" strike="noStrike" dirty="0">
                          <a:effectLst/>
                        </a:rPr>
                        <a:t>HYAANEWI</a:t>
                      </a:r>
                      <a:endParaRPr lang="en-US" sz="1100" b="0" i="0" u="none" strike="noStrike" dirty="0">
                        <a:solidFill>
                          <a:srgbClr val="000000"/>
                        </a:solidFill>
                        <a:effectLst/>
                        <a:latin typeface="Calibri" panose="020F0502020204030204" pitchFamily="34" charset="0"/>
                      </a:endParaRPr>
                    </a:p>
                  </a:txBody>
                  <a:tcPr marL="9172" marR="9172" marT="9172" marB="0" anchor="ctr">
                    <a:solidFill>
                      <a:schemeClr val="accent1">
                        <a:lumMod val="40000"/>
                        <a:lumOff val="60000"/>
                      </a:schemeClr>
                    </a:solidFill>
                  </a:tcPr>
                </a:tc>
                <a:tc>
                  <a:txBody>
                    <a:bodyPr/>
                    <a:lstStyle/>
                    <a:p>
                      <a:pPr algn="ctr" rtl="0" fontAlgn="b"/>
                      <a:r>
                        <a:rPr lang="en-US" sz="1100" b="0" i="0" u="none" strike="noStrike" dirty="0">
                          <a:solidFill>
                            <a:srgbClr val="000000"/>
                          </a:solidFill>
                          <a:effectLst/>
                          <a:latin typeface="Calibri"/>
                        </a:rPr>
                        <a:t>1.933884</a:t>
                      </a:r>
                    </a:p>
                  </a:txBody>
                  <a:tcPr marL="9525" marR="9525" marT="9525" marB="0" anchor="b">
                    <a:solidFill>
                      <a:schemeClr val="accent1">
                        <a:lumMod val="40000"/>
                        <a:lumOff val="60000"/>
                      </a:schemeClr>
                    </a:solidFill>
                  </a:tcPr>
                </a:tc>
                <a:tc>
                  <a:txBody>
                    <a:bodyPr/>
                    <a:lstStyle/>
                    <a:p>
                      <a:pPr algn="ctr" fontAlgn="b"/>
                      <a:r>
                        <a:rPr lang="en-US" sz="1100" u="none" strike="noStrike">
                          <a:effectLst/>
                        </a:rPr>
                        <a:t>-2</a:t>
                      </a:r>
                      <a:endParaRPr lang="en-US" sz="1100" b="0" i="0" u="none" strike="noStrike">
                        <a:solidFill>
                          <a:srgbClr val="000000"/>
                        </a:solidFill>
                        <a:effectLst/>
                        <a:latin typeface="Calibri" panose="020F0502020204030204" pitchFamily="34" charset="0"/>
                      </a:endParaRPr>
                    </a:p>
                  </a:txBody>
                  <a:tcPr marL="9172" marR="9172" marT="9172" marB="0" anchor="ctr">
                    <a:solidFill>
                      <a:schemeClr val="accent1">
                        <a:lumMod val="40000"/>
                        <a:lumOff val="60000"/>
                      </a:schemeClr>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100" u="none" strike="noStrike" dirty="0">
                          <a:effectLst/>
                        </a:rPr>
                        <a:t>BALB/c </a:t>
                      </a:r>
                      <a:r>
                        <a:rPr lang="en-US" sz="1100" u="none" strike="noStrike" dirty="0">
                          <a:effectLst/>
                          <a:sym typeface="Wingdings" panose="05000000000000000000" pitchFamily="2" charset="2"/>
                        </a:rPr>
                        <a:t> DBA2</a:t>
                      </a:r>
                      <a:endParaRPr lang="en-US" sz="1100" b="0" i="0" u="none" strike="noStrike" dirty="0">
                        <a:solidFill>
                          <a:srgbClr val="000000"/>
                        </a:solidFill>
                        <a:effectLst/>
                        <a:latin typeface="Calibri" panose="020F0502020204030204" pitchFamily="34" charset="0"/>
                      </a:endParaRPr>
                    </a:p>
                  </a:txBody>
                  <a:tcPr marL="9172" marR="9172" marT="9172" marB="0" anchor="ctr">
                    <a:solidFill>
                      <a:schemeClr val="accent1">
                        <a:lumMod val="40000"/>
                        <a:lumOff val="60000"/>
                      </a:schemeClr>
                    </a:solidFill>
                  </a:tcPr>
                </a:tc>
                <a:extLst>
                  <a:ext uri="{0D108BD9-81ED-4DB2-BD59-A6C34878D82A}">
                    <a16:rowId xmlns="" xmlns:a16="http://schemas.microsoft.com/office/drawing/2014/main" val="2262409909"/>
                  </a:ext>
                </a:extLst>
              </a:tr>
              <a:tr h="176812">
                <a:tc>
                  <a:txBody>
                    <a:bodyPr/>
                    <a:lstStyle/>
                    <a:p>
                      <a:pPr algn="ctr" fontAlgn="b"/>
                      <a:r>
                        <a:rPr lang="en-US" sz="1100" u="none" strike="noStrike" dirty="0">
                          <a:effectLst/>
                        </a:rPr>
                        <a:t>KFFPNCIFL</a:t>
                      </a:r>
                      <a:endParaRPr lang="en-US" sz="1100" b="0" i="0" u="none" strike="noStrike" dirty="0">
                        <a:solidFill>
                          <a:srgbClr val="000000"/>
                        </a:solidFill>
                        <a:effectLst/>
                        <a:latin typeface="Calibri" panose="020F0502020204030204" pitchFamily="34" charset="0"/>
                      </a:endParaRPr>
                    </a:p>
                  </a:txBody>
                  <a:tcPr marL="9172" marR="9172" marT="9172" marB="0" anchor="ctr">
                    <a:solidFill>
                      <a:schemeClr val="accent1">
                        <a:lumMod val="40000"/>
                        <a:lumOff val="60000"/>
                      </a:schemeClr>
                    </a:solidFill>
                  </a:tcPr>
                </a:tc>
                <a:tc>
                  <a:txBody>
                    <a:bodyPr/>
                    <a:lstStyle/>
                    <a:p>
                      <a:pPr algn="ctr" rtl="0" fontAlgn="b"/>
                      <a:r>
                        <a:rPr lang="en-US" sz="1100" b="0" i="0" u="none" strike="noStrike" dirty="0">
                          <a:solidFill>
                            <a:srgbClr val="000000"/>
                          </a:solidFill>
                          <a:effectLst/>
                          <a:latin typeface="Calibri"/>
                        </a:rPr>
                        <a:t>1.933884</a:t>
                      </a:r>
                    </a:p>
                  </a:txBody>
                  <a:tcPr marL="9525" marR="9525" marT="9525" marB="0" anchor="b">
                    <a:solidFill>
                      <a:schemeClr val="accent1">
                        <a:lumMod val="40000"/>
                        <a:lumOff val="60000"/>
                      </a:schemeClr>
                    </a:solidFill>
                  </a:tcPr>
                </a:tc>
                <a:tc>
                  <a:txBody>
                    <a:bodyPr/>
                    <a:lstStyle/>
                    <a:p>
                      <a:pPr algn="ctr" fontAlgn="b"/>
                      <a:r>
                        <a:rPr lang="en-US" sz="1100" u="none" strike="noStrike">
                          <a:effectLst/>
                        </a:rPr>
                        <a:t>-1.66333</a:t>
                      </a:r>
                      <a:endParaRPr lang="en-US" sz="1100" b="0" i="0" u="none" strike="noStrike">
                        <a:solidFill>
                          <a:srgbClr val="000000"/>
                        </a:solidFill>
                        <a:effectLst/>
                        <a:latin typeface="Calibri" panose="020F0502020204030204" pitchFamily="34" charset="0"/>
                      </a:endParaRPr>
                    </a:p>
                  </a:txBody>
                  <a:tcPr marL="9172" marR="9172" marT="9172" marB="0" anchor="ctr">
                    <a:solidFill>
                      <a:schemeClr val="accent1">
                        <a:lumMod val="40000"/>
                        <a:lumOff val="60000"/>
                      </a:schemeClr>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100" u="none" strike="noStrike" dirty="0">
                          <a:effectLst/>
                        </a:rPr>
                        <a:t>BALB/c </a:t>
                      </a:r>
                      <a:r>
                        <a:rPr lang="en-US" sz="1100" u="none" strike="noStrike" dirty="0">
                          <a:effectLst/>
                          <a:sym typeface="Wingdings" panose="05000000000000000000" pitchFamily="2" charset="2"/>
                        </a:rPr>
                        <a:t> DBA2</a:t>
                      </a:r>
                      <a:endParaRPr lang="en-US" sz="1100" b="0" i="0" u="none" strike="noStrike" dirty="0">
                        <a:solidFill>
                          <a:srgbClr val="000000"/>
                        </a:solidFill>
                        <a:effectLst/>
                        <a:latin typeface="Calibri" panose="020F0502020204030204" pitchFamily="34" charset="0"/>
                      </a:endParaRPr>
                    </a:p>
                  </a:txBody>
                  <a:tcPr marL="9172" marR="9172" marT="9172" marB="0" anchor="ctr">
                    <a:solidFill>
                      <a:schemeClr val="accent1">
                        <a:lumMod val="40000"/>
                        <a:lumOff val="60000"/>
                      </a:schemeClr>
                    </a:solidFill>
                  </a:tcPr>
                </a:tc>
                <a:extLst>
                  <a:ext uri="{0D108BD9-81ED-4DB2-BD59-A6C34878D82A}">
                    <a16:rowId xmlns="" xmlns:a16="http://schemas.microsoft.com/office/drawing/2014/main" val="3240709263"/>
                  </a:ext>
                </a:extLst>
              </a:tr>
              <a:tr h="176812">
                <a:tc>
                  <a:txBody>
                    <a:bodyPr/>
                    <a:lstStyle/>
                    <a:p>
                      <a:pPr algn="ctr" fontAlgn="b"/>
                      <a:r>
                        <a:rPr lang="en-US" sz="1100" u="none" strike="noStrike" dirty="0">
                          <a:effectLst/>
                        </a:rPr>
                        <a:t>LYISPNPEVL</a:t>
                      </a:r>
                      <a:endParaRPr lang="en-US" sz="1100" b="0" i="0" u="none" strike="noStrike" dirty="0">
                        <a:solidFill>
                          <a:srgbClr val="000000"/>
                        </a:solidFill>
                        <a:effectLst/>
                        <a:latin typeface="Calibri" panose="020F0502020204030204" pitchFamily="34" charset="0"/>
                      </a:endParaRPr>
                    </a:p>
                  </a:txBody>
                  <a:tcPr marL="9172" marR="9172" marT="9172" marB="0" anchor="ctr">
                    <a:solidFill>
                      <a:schemeClr val="accent1">
                        <a:lumMod val="40000"/>
                        <a:lumOff val="60000"/>
                      </a:schemeClr>
                    </a:solidFill>
                  </a:tcPr>
                </a:tc>
                <a:tc>
                  <a:txBody>
                    <a:bodyPr/>
                    <a:lstStyle/>
                    <a:p>
                      <a:pPr algn="ctr" rtl="0" fontAlgn="b"/>
                      <a:r>
                        <a:rPr lang="en-US" sz="1100" b="0" i="0" u="none" strike="noStrike" dirty="0">
                          <a:solidFill>
                            <a:srgbClr val="000000"/>
                          </a:solidFill>
                          <a:effectLst/>
                          <a:latin typeface="Calibri"/>
                        </a:rPr>
                        <a:t>1.933884</a:t>
                      </a:r>
                    </a:p>
                  </a:txBody>
                  <a:tcPr marL="9525" marR="9525" marT="9525" marB="0" anchor="b">
                    <a:solidFill>
                      <a:schemeClr val="accent1">
                        <a:lumMod val="40000"/>
                        <a:lumOff val="60000"/>
                      </a:schemeClr>
                    </a:solidFill>
                  </a:tcPr>
                </a:tc>
                <a:tc>
                  <a:txBody>
                    <a:bodyPr/>
                    <a:lstStyle/>
                    <a:p>
                      <a:pPr algn="ctr" fontAlgn="b"/>
                      <a:r>
                        <a:rPr lang="en-US" sz="1100" u="none" strike="noStrike">
                          <a:effectLst/>
                        </a:rPr>
                        <a:t>12</a:t>
                      </a:r>
                      <a:endParaRPr lang="en-US" sz="1100" b="0" i="0" u="none" strike="noStrike">
                        <a:solidFill>
                          <a:srgbClr val="000000"/>
                        </a:solidFill>
                        <a:effectLst/>
                        <a:latin typeface="Calibri" panose="020F0502020204030204" pitchFamily="34" charset="0"/>
                      </a:endParaRPr>
                    </a:p>
                  </a:txBody>
                  <a:tcPr marL="9172" marR="9172" marT="9172" marB="0" anchor="ctr">
                    <a:solidFill>
                      <a:schemeClr val="accent1">
                        <a:lumMod val="40000"/>
                        <a:lumOff val="60000"/>
                      </a:schemeClr>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100" u="none" strike="noStrike" dirty="0">
                          <a:effectLst/>
                        </a:rPr>
                        <a:t>BALB/c </a:t>
                      </a:r>
                      <a:r>
                        <a:rPr lang="en-US" sz="1100" u="none" strike="noStrike" dirty="0">
                          <a:effectLst/>
                          <a:sym typeface="Wingdings" panose="05000000000000000000" pitchFamily="2" charset="2"/>
                        </a:rPr>
                        <a:t> DBA2</a:t>
                      </a:r>
                      <a:endParaRPr lang="en-US" sz="1100" b="0" i="0" u="none" strike="noStrike" dirty="0">
                        <a:solidFill>
                          <a:srgbClr val="000000"/>
                        </a:solidFill>
                        <a:effectLst/>
                        <a:latin typeface="Calibri" panose="020F0502020204030204" pitchFamily="34" charset="0"/>
                      </a:endParaRPr>
                    </a:p>
                  </a:txBody>
                  <a:tcPr marL="9172" marR="9172" marT="9172" marB="0" anchor="ctr">
                    <a:solidFill>
                      <a:schemeClr val="accent1">
                        <a:lumMod val="40000"/>
                        <a:lumOff val="60000"/>
                      </a:schemeClr>
                    </a:solidFill>
                  </a:tcPr>
                </a:tc>
                <a:extLst>
                  <a:ext uri="{0D108BD9-81ED-4DB2-BD59-A6C34878D82A}">
                    <a16:rowId xmlns="" xmlns:a16="http://schemas.microsoft.com/office/drawing/2014/main" val="2200217627"/>
                  </a:ext>
                </a:extLst>
              </a:tr>
              <a:tr h="176812">
                <a:tc>
                  <a:txBody>
                    <a:bodyPr/>
                    <a:lstStyle/>
                    <a:p>
                      <a:pPr algn="ctr" fontAlgn="b"/>
                      <a:r>
                        <a:rPr lang="en-US" sz="1100" u="none" strike="noStrike" dirty="0">
                          <a:effectLst/>
                        </a:rPr>
                        <a:t>FYISHTLRSL</a:t>
                      </a:r>
                      <a:endParaRPr lang="en-US" sz="1100" b="0" i="0" u="none" strike="noStrike" dirty="0">
                        <a:solidFill>
                          <a:srgbClr val="000000"/>
                        </a:solidFill>
                        <a:effectLst/>
                        <a:latin typeface="Calibri" panose="020F0502020204030204" pitchFamily="34" charset="0"/>
                      </a:endParaRPr>
                    </a:p>
                  </a:txBody>
                  <a:tcPr marL="9172" marR="9172" marT="9172" marB="0" anchor="ctr">
                    <a:solidFill>
                      <a:srgbClr val="FFAFAD"/>
                    </a:solidFill>
                  </a:tcPr>
                </a:tc>
                <a:tc>
                  <a:txBody>
                    <a:bodyPr/>
                    <a:lstStyle/>
                    <a:p>
                      <a:pPr algn="ctr" rtl="0" fontAlgn="b"/>
                      <a:r>
                        <a:rPr lang="en-US" sz="1100" b="0" i="0" u="none" strike="noStrike" dirty="0">
                          <a:solidFill>
                            <a:srgbClr val="000000"/>
                          </a:solidFill>
                          <a:effectLst/>
                          <a:latin typeface="Calibri"/>
                        </a:rPr>
                        <a:t>1.933884</a:t>
                      </a:r>
                    </a:p>
                  </a:txBody>
                  <a:tcPr marL="9525" marR="9525" marT="9525" marB="0" anchor="b">
                    <a:solidFill>
                      <a:srgbClr val="FFAFAD"/>
                    </a:solidFill>
                  </a:tcPr>
                </a:tc>
                <a:tc>
                  <a:txBody>
                    <a:bodyPr/>
                    <a:lstStyle/>
                    <a:p>
                      <a:pPr algn="ctr" fontAlgn="b"/>
                      <a:r>
                        <a:rPr lang="en-US" sz="1100" u="none" strike="noStrike">
                          <a:effectLst/>
                        </a:rPr>
                        <a:t>24.33333</a:t>
                      </a:r>
                      <a:endParaRPr lang="en-US" sz="1100" b="0" i="0" u="none" strike="noStrike">
                        <a:solidFill>
                          <a:srgbClr val="000000"/>
                        </a:solidFill>
                        <a:effectLst/>
                        <a:latin typeface="Calibri" panose="020F0502020204030204" pitchFamily="34" charset="0"/>
                      </a:endParaRPr>
                    </a:p>
                  </a:txBody>
                  <a:tcPr marL="9172" marR="9172" marT="9172" marB="0" anchor="ctr">
                    <a:solidFill>
                      <a:srgbClr val="FFAFAD"/>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100" u="none" strike="noStrike" dirty="0">
                          <a:effectLst/>
                        </a:rPr>
                        <a:t>P815 (BALB/c)</a:t>
                      </a:r>
                      <a:endParaRPr lang="en-US" sz="1100" b="0" i="0" u="none" strike="noStrike" dirty="0">
                        <a:solidFill>
                          <a:srgbClr val="000000"/>
                        </a:solidFill>
                        <a:effectLst/>
                        <a:latin typeface="Calibri" panose="020F0502020204030204" pitchFamily="34" charset="0"/>
                      </a:endParaRPr>
                    </a:p>
                  </a:txBody>
                  <a:tcPr marL="9172" marR="9172" marT="9172" marB="0" anchor="ctr">
                    <a:solidFill>
                      <a:srgbClr val="FFAFAD"/>
                    </a:solidFill>
                  </a:tcPr>
                </a:tc>
                <a:extLst>
                  <a:ext uri="{0D108BD9-81ED-4DB2-BD59-A6C34878D82A}">
                    <a16:rowId xmlns="" xmlns:a16="http://schemas.microsoft.com/office/drawing/2014/main" val="1375654765"/>
                  </a:ext>
                </a:extLst>
              </a:tr>
              <a:tr h="176812">
                <a:tc>
                  <a:txBody>
                    <a:bodyPr/>
                    <a:lstStyle/>
                    <a:p>
                      <a:pPr algn="ctr" fontAlgn="b"/>
                      <a:r>
                        <a:rPr lang="en-US" sz="1100" u="none" strike="noStrike" dirty="0">
                          <a:effectLst/>
                        </a:rPr>
                        <a:t>GYWTVSYL</a:t>
                      </a:r>
                      <a:endParaRPr lang="en-US" sz="1100" b="0" i="0" u="none" strike="noStrike" dirty="0">
                        <a:solidFill>
                          <a:srgbClr val="000000"/>
                        </a:solidFill>
                        <a:effectLst/>
                        <a:latin typeface="Calibri" panose="020F0502020204030204" pitchFamily="34" charset="0"/>
                      </a:endParaRPr>
                    </a:p>
                  </a:txBody>
                  <a:tcPr marL="9172" marR="9172" marT="9172" marB="0" anchor="ctr">
                    <a:solidFill>
                      <a:srgbClr val="FFAFAD"/>
                    </a:solidFill>
                  </a:tcPr>
                </a:tc>
                <a:tc>
                  <a:txBody>
                    <a:bodyPr/>
                    <a:lstStyle/>
                    <a:p>
                      <a:pPr algn="ctr" rtl="0" fontAlgn="b"/>
                      <a:r>
                        <a:rPr lang="en-US" sz="1100" b="0" i="0" u="none" strike="noStrike" dirty="0">
                          <a:solidFill>
                            <a:srgbClr val="000000"/>
                          </a:solidFill>
                          <a:effectLst/>
                          <a:latin typeface="Calibri"/>
                        </a:rPr>
                        <a:t>1.933884</a:t>
                      </a:r>
                    </a:p>
                  </a:txBody>
                  <a:tcPr marL="9525" marR="9525" marT="9525" marB="0" anchor="b">
                    <a:solidFill>
                      <a:srgbClr val="FFAFAD"/>
                    </a:solidFill>
                  </a:tcPr>
                </a:tc>
                <a:tc>
                  <a:txBody>
                    <a:bodyPr/>
                    <a:lstStyle/>
                    <a:p>
                      <a:pPr algn="ctr" fontAlgn="b"/>
                      <a:r>
                        <a:rPr lang="en-US" sz="1100" u="none" strike="noStrike" dirty="0">
                          <a:effectLst/>
                        </a:rPr>
                        <a:t>-1</a:t>
                      </a:r>
                      <a:endParaRPr lang="en-US" sz="1100" b="0" i="0" u="none" strike="noStrike" dirty="0">
                        <a:solidFill>
                          <a:srgbClr val="000000"/>
                        </a:solidFill>
                        <a:effectLst/>
                        <a:latin typeface="Calibri" panose="020F0502020204030204" pitchFamily="34" charset="0"/>
                      </a:endParaRPr>
                    </a:p>
                  </a:txBody>
                  <a:tcPr marL="9172" marR="9172" marT="9172" marB="0" anchor="ctr">
                    <a:solidFill>
                      <a:srgbClr val="FFAFAD"/>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100" u="none" strike="noStrike" dirty="0">
                          <a:effectLst/>
                        </a:rPr>
                        <a:t>P815 (BALB/c)</a:t>
                      </a:r>
                      <a:endParaRPr lang="en-US" sz="1100" b="0" i="0" u="none" strike="noStrike" dirty="0">
                        <a:solidFill>
                          <a:srgbClr val="000000"/>
                        </a:solidFill>
                        <a:effectLst/>
                        <a:latin typeface="Calibri" panose="020F0502020204030204" pitchFamily="34" charset="0"/>
                      </a:endParaRPr>
                    </a:p>
                  </a:txBody>
                  <a:tcPr marL="9172" marR="9172" marT="9172" marB="0" anchor="ctr">
                    <a:solidFill>
                      <a:srgbClr val="FFAFAD"/>
                    </a:solidFill>
                  </a:tcPr>
                </a:tc>
                <a:extLst>
                  <a:ext uri="{0D108BD9-81ED-4DB2-BD59-A6C34878D82A}">
                    <a16:rowId xmlns="" xmlns:a16="http://schemas.microsoft.com/office/drawing/2014/main" val="1345896959"/>
                  </a:ext>
                </a:extLst>
              </a:tr>
              <a:tr h="176812">
                <a:tc>
                  <a:txBody>
                    <a:bodyPr/>
                    <a:lstStyle/>
                    <a:p>
                      <a:pPr algn="ctr" fontAlgn="b"/>
                      <a:r>
                        <a:rPr lang="en-US" sz="1100" u="none" strike="noStrike" dirty="0">
                          <a:effectLst/>
                        </a:rPr>
                        <a:t>SYLTVLQKI</a:t>
                      </a:r>
                      <a:endParaRPr lang="en-US" sz="1100" b="0" i="0" u="none" strike="noStrike" dirty="0">
                        <a:solidFill>
                          <a:srgbClr val="000000"/>
                        </a:solidFill>
                        <a:effectLst/>
                        <a:latin typeface="Calibri" panose="020F0502020204030204" pitchFamily="34" charset="0"/>
                      </a:endParaRPr>
                    </a:p>
                  </a:txBody>
                  <a:tcPr marL="9172" marR="9172" marT="9172" marB="0" anchor="ctr">
                    <a:solidFill>
                      <a:srgbClr val="FFAFAD"/>
                    </a:solidFill>
                  </a:tcPr>
                </a:tc>
                <a:tc>
                  <a:txBody>
                    <a:bodyPr/>
                    <a:lstStyle/>
                    <a:p>
                      <a:pPr algn="ctr" rtl="0" fontAlgn="b"/>
                      <a:r>
                        <a:rPr lang="en-US" sz="1100" b="0" i="0" u="none" strike="noStrike" dirty="0">
                          <a:solidFill>
                            <a:srgbClr val="000000"/>
                          </a:solidFill>
                          <a:effectLst/>
                          <a:latin typeface="Calibri"/>
                        </a:rPr>
                        <a:t>1.933884</a:t>
                      </a:r>
                    </a:p>
                  </a:txBody>
                  <a:tcPr marL="9525" marR="9525" marT="9525" marB="0" anchor="b">
                    <a:solidFill>
                      <a:srgbClr val="FFAFAD"/>
                    </a:solidFill>
                  </a:tcPr>
                </a:tc>
                <a:tc>
                  <a:txBody>
                    <a:bodyPr/>
                    <a:lstStyle/>
                    <a:p>
                      <a:pPr algn="ctr" fontAlgn="b"/>
                      <a:r>
                        <a:rPr lang="en-US" sz="1100" u="none" strike="noStrike" dirty="0">
                          <a:effectLst/>
                        </a:rPr>
                        <a:t>84.66667</a:t>
                      </a:r>
                      <a:endParaRPr lang="en-US" sz="1100" b="0" i="0" u="none" strike="noStrike" dirty="0">
                        <a:solidFill>
                          <a:srgbClr val="000000"/>
                        </a:solidFill>
                        <a:effectLst/>
                        <a:latin typeface="Calibri" panose="020F0502020204030204" pitchFamily="34" charset="0"/>
                      </a:endParaRPr>
                    </a:p>
                  </a:txBody>
                  <a:tcPr marL="9172" marR="9172" marT="9172" marB="0" anchor="ctr">
                    <a:solidFill>
                      <a:srgbClr val="FFAFAD"/>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100" u="none" strike="noStrike" dirty="0">
                          <a:effectLst/>
                        </a:rPr>
                        <a:t>P815 (BALB/c)</a:t>
                      </a:r>
                      <a:endParaRPr lang="en-US" sz="1100" b="0" i="0" u="none" strike="noStrike" dirty="0">
                        <a:solidFill>
                          <a:srgbClr val="000000"/>
                        </a:solidFill>
                        <a:effectLst/>
                        <a:latin typeface="Calibri" panose="020F0502020204030204" pitchFamily="34" charset="0"/>
                      </a:endParaRPr>
                    </a:p>
                  </a:txBody>
                  <a:tcPr marL="9172" marR="9172" marT="9172" marB="0" anchor="ctr">
                    <a:solidFill>
                      <a:srgbClr val="FFAFAD"/>
                    </a:solidFill>
                  </a:tcPr>
                </a:tc>
                <a:extLst>
                  <a:ext uri="{0D108BD9-81ED-4DB2-BD59-A6C34878D82A}">
                    <a16:rowId xmlns="" xmlns:a16="http://schemas.microsoft.com/office/drawing/2014/main" val="2694388903"/>
                  </a:ext>
                </a:extLst>
              </a:tr>
              <a:tr h="176812">
                <a:tc>
                  <a:txBody>
                    <a:bodyPr/>
                    <a:lstStyle/>
                    <a:p>
                      <a:pPr algn="ctr" fontAlgn="b"/>
                      <a:r>
                        <a:rPr lang="en-US" sz="1100" u="none" strike="noStrike" dirty="0">
                          <a:effectLst/>
                        </a:rPr>
                        <a:t>SYQPVEIL</a:t>
                      </a:r>
                      <a:endParaRPr lang="en-US" sz="1100" b="0" i="0" u="none" strike="noStrike" dirty="0">
                        <a:solidFill>
                          <a:srgbClr val="000000"/>
                        </a:solidFill>
                        <a:effectLst/>
                        <a:latin typeface="Calibri" panose="020F0502020204030204" pitchFamily="34" charset="0"/>
                      </a:endParaRPr>
                    </a:p>
                  </a:txBody>
                  <a:tcPr marL="9172" marR="9172" marT="9172" marB="0" anchor="ctr">
                    <a:solidFill>
                      <a:srgbClr val="FFAFAD"/>
                    </a:solidFill>
                  </a:tcPr>
                </a:tc>
                <a:tc>
                  <a:txBody>
                    <a:bodyPr/>
                    <a:lstStyle/>
                    <a:p>
                      <a:pPr algn="ctr" rtl="0" fontAlgn="b"/>
                      <a:r>
                        <a:rPr lang="en-US" sz="1100" b="0" i="0" u="none" strike="noStrike" dirty="0">
                          <a:solidFill>
                            <a:srgbClr val="000000"/>
                          </a:solidFill>
                          <a:effectLst/>
                          <a:latin typeface="Calibri"/>
                        </a:rPr>
                        <a:t>1.933884</a:t>
                      </a:r>
                    </a:p>
                  </a:txBody>
                  <a:tcPr marL="9525" marR="9525" marT="9525" marB="0" anchor="b">
                    <a:solidFill>
                      <a:srgbClr val="FFAFAD"/>
                    </a:solidFill>
                  </a:tcPr>
                </a:tc>
                <a:tc>
                  <a:txBody>
                    <a:bodyPr/>
                    <a:lstStyle/>
                    <a:p>
                      <a:pPr algn="ctr" fontAlgn="b"/>
                      <a:r>
                        <a:rPr lang="en-US" sz="1100" u="none" strike="noStrike">
                          <a:effectLst/>
                        </a:rPr>
                        <a:t>-4.33333</a:t>
                      </a:r>
                      <a:endParaRPr lang="en-US" sz="1100" b="0" i="0" u="none" strike="noStrike">
                        <a:solidFill>
                          <a:srgbClr val="000000"/>
                        </a:solidFill>
                        <a:effectLst/>
                        <a:latin typeface="Calibri" panose="020F0502020204030204" pitchFamily="34" charset="0"/>
                      </a:endParaRPr>
                    </a:p>
                  </a:txBody>
                  <a:tcPr marL="9172" marR="9172" marT="9172" marB="0" anchor="ctr">
                    <a:solidFill>
                      <a:srgbClr val="FFAFAD"/>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100" u="none" strike="noStrike" dirty="0">
                          <a:effectLst/>
                        </a:rPr>
                        <a:t>P815 (BALB/c)</a:t>
                      </a:r>
                      <a:endParaRPr lang="en-US" sz="1100" b="0" i="0" u="none" strike="noStrike" dirty="0">
                        <a:solidFill>
                          <a:srgbClr val="000000"/>
                        </a:solidFill>
                        <a:effectLst/>
                        <a:latin typeface="Calibri" panose="020F0502020204030204" pitchFamily="34" charset="0"/>
                      </a:endParaRPr>
                    </a:p>
                  </a:txBody>
                  <a:tcPr marL="9172" marR="9172" marT="9172" marB="0" anchor="ctr">
                    <a:solidFill>
                      <a:srgbClr val="FFAFAD"/>
                    </a:solidFill>
                  </a:tcPr>
                </a:tc>
                <a:extLst>
                  <a:ext uri="{0D108BD9-81ED-4DB2-BD59-A6C34878D82A}">
                    <a16:rowId xmlns="" xmlns:a16="http://schemas.microsoft.com/office/drawing/2014/main" val="3014788316"/>
                  </a:ext>
                </a:extLst>
              </a:tr>
              <a:tr h="176812">
                <a:tc>
                  <a:txBody>
                    <a:bodyPr/>
                    <a:lstStyle/>
                    <a:p>
                      <a:pPr algn="ctr" fontAlgn="b"/>
                      <a:r>
                        <a:rPr lang="en-US" sz="1100" u="none" strike="noStrike" dirty="0">
                          <a:effectLst/>
                        </a:rPr>
                        <a:t>KYACFQVEI</a:t>
                      </a:r>
                      <a:endParaRPr lang="en-US" sz="1100" b="0" i="0" u="none" strike="noStrike" dirty="0">
                        <a:solidFill>
                          <a:srgbClr val="000000"/>
                        </a:solidFill>
                        <a:effectLst/>
                        <a:latin typeface="Calibri" panose="020F0502020204030204" pitchFamily="34" charset="0"/>
                      </a:endParaRPr>
                    </a:p>
                  </a:txBody>
                  <a:tcPr marL="9172" marR="9172" marT="9172" marB="0" anchor="ctr">
                    <a:solidFill>
                      <a:srgbClr val="CFD8DD"/>
                    </a:solidFill>
                  </a:tcPr>
                </a:tc>
                <a:tc>
                  <a:txBody>
                    <a:bodyPr/>
                    <a:lstStyle/>
                    <a:p>
                      <a:pPr algn="ctr" rtl="0" fontAlgn="b"/>
                      <a:r>
                        <a:rPr lang="en-US" sz="1100" b="0" i="0" u="none" strike="noStrike" dirty="0">
                          <a:solidFill>
                            <a:srgbClr val="000000"/>
                          </a:solidFill>
                          <a:effectLst/>
                          <a:latin typeface="Calibri"/>
                        </a:rPr>
                        <a:t>1.933884</a:t>
                      </a:r>
                    </a:p>
                  </a:txBody>
                  <a:tcPr marL="9525" marR="9525" marT="9525" marB="0" anchor="b">
                    <a:solidFill>
                      <a:srgbClr val="CFD8DD"/>
                    </a:solidFill>
                  </a:tcPr>
                </a:tc>
                <a:tc>
                  <a:txBody>
                    <a:bodyPr/>
                    <a:lstStyle/>
                    <a:p>
                      <a:pPr algn="ctr" fontAlgn="b"/>
                      <a:r>
                        <a:rPr lang="en-US" sz="1100" u="none" strike="noStrike">
                          <a:effectLst/>
                        </a:rPr>
                        <a:t>24.66667</a:t>
                      </a:r>
                      <a:endParaRPr lang="en-US" sz="1100" b="0" i="0" u="none" strike="noStrike">
                        <a:solidFill>
                          <a:srgbClr val="000000"/>
                        </a:solidFill>
                        <a:effectLst/>
                        <a:latin typeface="Calibri" panose="020F0502020204030204" pitchFamily="34" charset="0"/>
                      </a:endParaRPr>
                    </a:p>
                  </a:txBody>
                  <a:tcPr marL="9172" marR="9172" marT="9172" marB="0" anchor="ctr">
                    <a:solidFill>
                      <a:srgbClr val="CFD8DD"/>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100" u="none" strike="noStrike" dirty="0">
                          <a:effectLst/>
                        </a:rPr>
                        <a:t>P815 (DBA2)</a:t>
                      </a:r>
                      <a:endParaRPr lang="en-US" sz="1100" b="0" i="0" u="none" strike="noStrike" dirty="0">
                        <a:solidFill>
                          <a:srgbClr val="000000"/>
                        </a:solidFill>
                        <a:effectLst/>
                        <a:latin typeface="Calibri" panose="020F0502020204030204" pitchFamily="34" charset="0"/>
                      </a:endParaRPr>
                    </a:p>
                  </a:txBody>
                  <a:tcPr marL="9172" marR="9172" marT="9172" marB="0" anchor="ctr">
                    <a:solidFill>
                      <a:srgbClr val="CFD8DD"/>
                    </a:solidFill>
                  </a:tcPr>
                </a:tc>
                <a:extLst>
                  <a:ext uri="{0D108BD9-81ED-4DB2-BD59-A6C34878D82A}">
                    <a16:rowId xmlns="" xmlns:a16="http://schemas.microsoft.com/office/drawing/2014/main" val="1331223281"/>
                  </a:ext>
                </a:extLst>
              </a:tr>
            </a:tbl>
          </a:graphicData>
        </a:graphic>
      </p:graphicFrame>
      <p:sp>
        <p:nvSpPr>
          <p:cNvPr id="2" name="Rectangle 1"/>
          <p:cNvSpPr/>
          <p:nvPr/>
        </p:nvSpPr>
        <p:spPr>
          <a:xfrm>
            <a:off x="76200" y="3938677"/>
            <a:ext cx="7650480" cy="523220"/>
          </a:xfrm>
          <a:prstGeom prst="rect">
            <a:avLst/>
          </a:prstGeom>
        </p:spPr>
        <p:txBody>
          <a:bodyPr wrap="square">
            <a:spAutoFit/>
          </a:bodyPr>
          <a:lstStyle/>
          <a:p>
            <a:r>
              <a:rPr lang="en-US" sz="1400" b="1" dirty="0"/>
              <a:t>Table S3: </a:t>
            </a:r>
            <a:r>
              <a:rPr lang="en-US" sz="1400" dirty="0"/>
              <a:t>Validation set epitopes with predicted high (top quartile) or predicted low (bottom quartile) immunogenicity scores predicted from final GBM model.  Tumor models are distinguished by color.</a:t>
            </a:r>
          </a:p>
        </p:txBody>
      </p:sp>
    </p:spTree>
    <p:extLst>
      <p:ext uri="{BB962C8B-B14F-4D97-AF65-F5344CB8AC3E}">
        <p14:creationId xmlns:p14="http://schemas.microsoft.com/office/powerpoint/2010/main" val="488973860"/>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90588</TotalTime>
  <Words>2602</Words>
  <Application>Microsoft Office PowerPoint</Application>
  <PresentationFormat>Custom</PresentationFormat>
  <Paragraphs>572</Paragraphs>
  <Slides>20</Slides>
  <Notes>20</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20</vt:i4>
      </vt:variant>
    </vt:vector>
  </HeadingPairs>
  <TitlesOfParts>
    <vt:vector size="23" baseType="lpstr">
      <vt:lpstr>Office Theme</vt:lpstr>
      <vt:lpstr>Prism 7</vt:lpstr>
      <vt:lpstr>GraphPad Prism 7 Project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UNC Chapel Hill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Smith, Christof Chiu</dc:creator>
  <cp:lastModifiedBy>Christof</cp:lastModifiedBy>
  <cp:revision>87</cp:revision>
  <cp:lastPrinted>2019-05-19T16:19:21Z</cp:lastPrinted>
  <dcterms:created xsi:type="dcterms:W3CDTF">2018-10-04T21:27:40Z</dcterms:created>
  <dcterms:modified xsi:type="dcterms:W3CDTF">2019-08-05T23:30:59Z</dcterms:modified>
</cp:coreProperties>
</file>