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0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0"/>
    <p:restoredTop sz="94629"/>
  </p:normalViewPr>
  <p:slideViewPr>
    <p:cSldViewPr snapToGrid="0" snapToObjects="1">
      <p:cViewPr varScale="1">
        <p:scale>
          <a:sx n="79" d="100"/>
          <a:sy n="79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37621-70AF-2C4F-BE39-0EE0AD977651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5336E-DC9D-6E4B-B5CE-087AE4E29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First </a:t>
            </a:r>
            <a:r>
              <a:rPr lang="en-US" dirty="0" err="1"/>
              <a:t>MCPyV</a:t>
            </a:r>
            <a:r>
              <a:rPr lang="en-US" dirty="0"/>
              <a:t> epitope was a CD4 epitope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MCPyV</a:t>
            </a:r>
            <a:r>
              <a:rPr lang="en-US" dirty="0"/>
              <a:t>-specific</a:t>
            </a:r>
            <a:r>
              <a:rPr lang="en-US" baseline="0" dirty="0"/>
              <a:t> CD4s are localizing to tumors, infiltrating and secreting </a:t>
            </a:r>
            <a:r>
              <a:rPr lang="en-US" baseline="0" dirty="0" err="1"/>
              <a:t>IFNg</a:t>
            </a:r>
            <a:endParaRPr lang="en-US" baseline="0" dirty="0"/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Idiot message about peptides and method, change pool 1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D6559-A463-034C-AF7F-BD5842FABE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9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1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3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5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7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2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1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2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Box 260">
            <a:extLst>
              <a:ext uri="{FF2B5EF4-FFF2-40B4-BE49-F238E27FC236}">
                <a16:creationId xmlns:a16="http://schemas.microsoft.com/office/drawing/2014/main" id="{96857EB8-3F07-F843-884C-CDA99012D2C9}"/>
              </a:ext>
            </a:extLst>
          </p:cNvPr>
          <p:cNvSpPr txBox="1"/>
          <p:nvPr/>
        </p:nvSpPr>
        <p:spPr>
          <a:xfrm>
            <a:off x="30996" y="7214639"/>
            <a:ext cx="67793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ICS detects MCPyV-specific response in TIL from an MCC patients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Patient TIL were screened with pools of peptides (17-27 peptides per pool, each 13 amino acids in length; total of 4 pools) using autologous PBMC as APC. For positive pool responses (not shown), individual peptides were tested in a second round of assays with positive responses and negative and positive controls shown. Gating excluded autologous PBMC, dead cells and CD4-negative cells. Frequency of IFN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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-secreting cells is denoted within each plot as a percentage of the total CD4 population.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Patient w1001 (HLA-DQB1*0602 and HLA-DRB5*0101 positive) TIL were incubated with autologous PBMC, DMSO (negative control), staphylococcal enterotoxin B (SEB; positive control) or MCPyV peptide. Gating excluded autologous PBMC, dead cells and CD4-negative cells. Frequency of IFN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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-secreting cells is denoted within each plot as a percentage of the total CD4 population.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F3ADB6-7758-A448-9A06-DF17B0845FCC}"/>
              </a:ext>
            </a:extLst>
          </p:cNvPr>
          <p:cNvGrpSpPr/>
          <p:nvPr/>
        </p:nvGrpSpPr>
        <p:grpSpPr>
          <a:xfrm>
            <a:off x="285135" y="-52026"/>
            <a:ext cx="6115665" cy="7184414"/>
            <a:chOff x="21664" y="9967"/>
            <a:chExt cx="6723259" cy="78554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E0107E-5110-1942-A8E2-568BE29C65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892" t="16963" r="26603" b="29236"/>
            <a:stretch/>
          </p:blipFill>
          <p:spPr>
            <a:xfrm>
              <a:off x="485840" y="3198913"/>
              <a:ext cx="6135927" cy="4394712"/>
            </a:xfrm>
            <a:prstGeom prst="rect">
              <a:avLst/>
            </a:prstGeom>
          </p:spPr>
        </p:pic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F26F7481-EA79-ED45-8657-7C7F9126730A}"/>
                </a:ext>
              </a:extLst>
            </p:cNvPr>
            <p:cNvSpPr txBox="1"/>
            <p:nvPr/>
          </p:nvSpPr>
          <p:spPr>
            <a:xfrm>
              <a:off x="363172" y="7562511"/>
              <a:ext cx="868248" cy="3028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/>
                  <a:cs typeface="Arial"/>
                </a:rPr>
                <a:t>CD4</a:t>
              </a:r>
            </a:p>
          </p:txBody>
        </p:sp>
        <p:cxnSp>
          <p:nvCxnSpPr>
            <p:cNvPr id="285" name="Straight Arrow Connector 284">
              <a:extLst>
                <a:ext uri="{FF2B5EF4-FFF2-40B4-BE49-F238E27FC236}">
                  <a16:creationId xmlns:a16="http://schemas.microsoft.com/office/drawing/2014/main" id="{E7EEEE79-8DF0-B64F-A831-3D5F8C583678}"/>
                </a:ext>
              </a:extLst>
            </p:cNvPr>
            <p:cNvCxnSpPr>
              <a:cxnSpLocks/>
            </p:cNvCxnSpPr>
            <p:nvPr/>
          </p:nvCxnSpPr>
          <p:spPr>
            <a:xfrm>
              <a:off x="1062605" y="7754014"/>
              <a:ext cx="53035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FF07B248-6DA9-F14D-8F14-429E39C06526}"/>
                </a:ext>
              </a:extLst>
            </p:cNvPr>
            <p:cNvSpPr txBox="1"/>
            <p:nvPr/>
          </p:nvSpPr>
          <p:spPr>
            <a:xfrm rot="16200000">
              <a:off x="-211454" y="6838558"/>
              <a:ext cx="1217693" cy="3045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IFN</a:t>
              </a:r>
              <a:r>
                <a:rPr lang="en-US" sz="1200" b="1" dirty="0">
                  <a:sym typeface="Symbol" charset="2"/>
                </a:rPr>
                <a:t>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74A3C161-AD77-1243-9E5B-A64F91B3E5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392" y="3574236"/>
              <a:ext cx="0" cy="34464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656774D3-78B1-A846-A180-3EE69AFF56A4}"/>
                </a:ext>
              </a:extLst>
            </p:cNvPr>
            <p:cNvSpPr txBox="1"/>
            <p:nvPr/>
          </p:nvSpPr>
          <p:spPr>
            <a:xfrm>
              <a:off x="2688233" y="2849410"/>
              <a:ext cx="1767413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Positive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(SEB)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0F5FC101-0D73-B44F-9C24-23620B8F31DD}"/>
                </a:ext>
              </a:extLst>
            </p:cNvPr>
            <p:cNvSpPr txBox="1"/>
            <p:nvPr/>
          </p:nvSpPr>
          <p:spPr>
            <a:xfrm>
              <a:off x="545102" y="2849410"/>
              <a:ext cx="1767413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Neg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(DMSO)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3550F01F-288D-3747-AB3B-42B965EBD42A}"/>
                </a:ext>
              </a:extLst>
            </p:cNvPr>
            <p:cNvSpPr txBox="1"/>
            <p:nvPr/>
          </p:nvSpPr>
          <p:spPr>
            <a:xfrm>
              <a:off x="4431806" y="2726299"/>
              <a:ext cx="2313117" cy="6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NSGRESSTPNGTSVPRNSSR &amp; PNGTSVPRNSSRTYGTWEDL</a:t>
              </a:r>
            </a:p>
            <a:p>
              <a:pPr algn="ctr"/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(LT-185-212)</a:t>
              </a: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8E8FDB2B-568D-7843-A659-AF340C5073F4}"/>
                </a:ext>
              </a:extLst>
            </p:cNvPr>
            <p:cNvSpPr txBox="1"/>
            <p:nvPr/>
          </p:nvSpPr>
          <p:spPr>
            <a:xfrm>
              <a:off x="2688233" y="5319333"/>
              <a:ext cx="1767412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Positive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(SEB)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4973A915-8EA3-A845-9685-0F8B775A027A}"/>
                </a:ext>
              </a:extLst>
            </p:cNvPr>
            <p:cNvSpPr txBox="1"/>
            <p:nvPr/>
          </p:nvSpPr>
          <p:spPr>
            <a:xfrm>
              <a:off x="545102" y="5319334"/>
              <a:ext cx="1767412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Neg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(DMSO)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2E1F47EF-4821-1C4E-A72D-D5FE78FF8198}"/>
                </a:ext>
              </a:extLst>
            </p:cNvPr>
            <p:cNvSpPr txBox="1"/>
            <p:nvPr/>
          </p:nvSpPr>
          <p:spPr>
            <a:xfrm>
              <a:off x="4491096" y="5319333"/>
              <a:ext cx="2194537" cy="471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GNIPLMKAAFKRSCLKHHPD</a:t>
              </a:r>
            </a:p>
            <a:p>
              <a:pPr algn="ctr"/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(CT-25-44)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CF40BFB-0A41-E54B-BCA4-63D8E0E31A9D}"/>
                </a:ext>
              </a:extLst>
            </p:cNvPr>
            <p:cNvSpPr txBox="1"/>
            <p:nvPr/>
          </p:nvSpPr>
          <p:spPr>
            <a:xfrm>
              <a:off x="1756156" y="3740084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0.51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0240D46-4DE4-0C44-B40D-170B18365ACE}"/>
                </a:ext>
              </a:extLst>
            </p:cNvPr>
            <p:cNvSpPr txBox="1"/>
            <p:nvPr/>
          </p:nvSpPr>
          <p:spPr>
            <a:xfrm>
              <a:off x="3810936" y="3740084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49.2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B3FE9D2-6E6F-FC49-8CAB-9FCF8A76926E}"/>
                </a:ext>
              </a:extLst>
            </p:cNvPr>
            <p:cNvSpPr txBox="1"/>
            <p:nvPr/>
          </p:nvSpPr>
          <p:spPr>
            <a:xfrm>
              <a:off x="5907461" y="3740084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3.42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AE427F-FBD6-F849-A57F-BDE3FDC90CF0}"/>
                </a:ext>
              </a:extLst>
            </p:cNvPr>
            <p:cNvSpPr txBox="1"/>
            <p:nvPr/>
          </p:nvSpPr>
          <p:spPr>
            <a:xfrm>
              <a:off x="1714411" y="6253406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0.29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68265B-6660-054B-B7EB-62E0D41250A2}"/>
                </a:ext>
              </a:extLst>
            </p:cNvPr>
            <p:cNvSpPr txBox="1"/>
            <p:nvPr/>
          </p:nvSpPr>
          <p:spPr>
            <a:xfrm>
              <a:off x="3810936" y="6253406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28.5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9F591C-965C-364B-AECE-28381C46EE53}"/>
                </a:ext>
              </a:extLst>
            </p:cNvPr>
            <p:cNvSpPr txBox="1"/>
            <p:nvPr/>
          </p:nvSpPr>
          <p:spPr>
            <a:xfrm>
              <a:off x="5907461" y="6253406"/>
              <a:ext cx="513864" cy="2847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35.4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2A481D-67CD-7345-86A6-EB312BFD5442}"/>
                </a:ext>
              </a:extLst>
            </p:cNvPr>
            <p:cNvSpPr txBox="1"/>
            <p:nvPr/>
          </p:nvSpPr>
          <p:spPr>
            <a:xfrm>
              <a:off x="363172" y="2372343"/>
              <a:ext cx="868248" cy="3028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/>
                  <a:cs typeface="Arial"/>
                </a:rPr>
                <a:t>CD4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EC87B66-1CFB-974D-A509-43316F41A86C}"/>
                </a:ext>
              </a:extLst>
            </p:cNvPr>
            <p:cNvCxnSpPr>
              <a:cxnSpLocks/>
            </p:cNvCxnSpPr>
            <p:nvPr/>
          </p:nvCxnSpPr>
          <p:spPr>
            <a:xfrm>
              <a:off x="1062605" y="2563846"/>
              <a:ext cx="530352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C09EA0-39AE-274D-BAFE-326E0070E2D9}"/>
                </a:ext>
              </a:extLst>
            </p:cNvPr>
            <p:cNvSpPr txBox="1"/>
            <p:nvPr/>
          </p:nvSpPr>
          <p:spPr>
            <a:xfrm rot="16200000">
              <a:off x="-211454" y="1648390"/>
              <a:ext cx="1217693" cy="3045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IFN</a:t>
              </a:r>
              <a:r>
                <a:rPr lang="en-US" sz="1200" b="1" dirty="0">
                  <a:sym typeface="Symbol" charset="2"/>
                </a:rPr>
                <a:t>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33D315E-2B26-D645-8F0A-18AEB102F0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392" y="559513"/>
              <a:ext cx="0" cy="12709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5B3A9A-6E1F-7B4C-B7BA-555F82DF1886}"/>
                </a:ext>
              </a:extLst>
            </p:cNvPr>
            <p:cNvSpPr txBox="1"/>
            <p:nvPr/>
          </p:nvSpPr>
          <p:spPr>
            <a:xfrm>
              <a:off x="2688233" y="121020"/>
              <a:ext cx="1767413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Positive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(SEB)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129D55-E8B2-7345-98F2-3DD0E41B8957}"/>
                </a:ext>
              </a:extLst>
            </p:cNvPr>
            <p:cNvSpPr txBox="1"/>
            <p:nvPr/>
          </p:nvSpPr>
          <p:spPr>
            <a:xfrm>
              <a:off x="545102" y="121021"/>
              <a:ext cx="1767413" cy="474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/>
                  <a:cs typeface="Arial"/>
                </a:rPr>
                <a:t>Neg Control</a:t>
              </a:r>
            </a:p>
            <a:p>
              <a:pPr algn="ctr"/>
              <a:r>
                <a:rPr lang="en-US" sz="1100" i="1" dirty="0">
                  <a:latin typeface="Arial"/>
                  <a:cs typeface="Arial"/>
                </a:rPr>
                <a:t>(DMSO)</a:t>
              </a:r>
              <a:endParaRPr lang="en-US" sz="1000" i="1" dirty="0">
                <a:latin typeface="Arial"/>
                <a:cs typeface="Arial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38E222-C1F6-7E4D-BC05-A18E8CBDF860}"/>
                </a:ext>
              </a:extLst>
            </p:cNvPr>
            <p:cNvSpPr txBox="1"/>
            <p:nvPr/>
          </p:nvSpPr>
          <p:spPr>
            <a:xfrm>
              <a:off x="4680819" y="121021"/>
              <a:ext cx="1815094" cy="648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PVIMMELNTLWSK</a:t>
              </a:r>
            </a:p>
            <a:p>
              <a:pPr algn="ctr"/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(CT-49-61)</a:t>
              </a:r>
            </a:p>
            <a:p>
              <a:pPr algn="ctr"/>
              <a:endParaRPr lang="en-US" sz="1000" i="1" dirty="0">
                <a:latin typeface="Arial"/>
                <a:cs typeface="Arial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7BB1803-B7A5-8D41-9056-51F6E76694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905" t="16612" r="17280" b="56709"/>
            <a:stretch/>
          </p:blipFill>
          <p:spPr>
            <a:xfrm>
              <a:off x="521928" y="504340"/>
              <a:ext cx="5973983" cy="1852278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49CA131-28CB-5647-A1FE-8E855BB0C482}"/>
                </a:ext>
              </a:extLst>
            </p:cNvPr>
            <p:cNvSpPr txBox="1"/>
            <p:nvPr/>
          </p:nvSpPr>
          <p:spPr>
            <a:xfrm>
              <a:off x="1830835" y="934693"/>
              <a:ext cx="301347" cy="1850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0.23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7935B79-ED09-D945-B8DA-02CC0B9111CD}"/>
                </a:ext>
              </a:extLst>
            </p:cNvPr>
            <p:cNvSpPr txBox="1"/>
            <p:nvPr/>
          </p:nvSpPr>
          <p:spPr>
            <a:xfrm>
              <a:off x="3969114" y="934693"/>
              <a:ext cx="301347" cy="1850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23.0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9A8BCC9-6B22-8E49-83EB-42262C694FC0}"/>
                </a:ext>
              </a:extLst>
            </p:cNvPr>
            <p:cNvSpPr txBox="1"/>
            <p:nvPr/>
          </p:nvSpPr>
          <p:spPr>
            <a:xfrm>
              <a:off x="6121456" y="934693"/>
              <a:ext cx="301347" cy="1850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3.52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C6853A-8472-374C-8C3A-E1A398E34DD7}"/>
                </a:ext>
              </a:extLst>
            </p:cNvPr>
            <p:cNvSpPr txBox="1"/>
            <p:nvPr/>
          </p:nvSpPr>
          <p:spPr>
            <a:xfrm>
              <a:off x="21664" y="9967"/>
              <a:ext cx="596476" cy="41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1A95038-288D-DF4B-B06B-7C318AA2DE9E}"/>
                </a:ext>
              </a:extLst>
            </p:cNvPr>
            <p:cNvSpPr txBox="1"/>
            <p:nvPr/>
          </p:nvSpPr>
          <p:spPr>
            <a:xfrm>
              <a:off x="21664" y="2829350"/>
              <a:ext cx="596476" cy="41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1702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265</Words>
  <Application>Microsoft Macintosh PowerPoint</Application>
  <PresentationFormat>Letter Paper (8.5x11 in)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A. VANDEVEN</dc:creator>
  <cp:lastModifiedBy>NATALIE A. VANDEVEN</cp:lastModifiedBy>
  <cp:revision>4</cp:revision>
  <dcterms:created xsi:type="dcterms:W3CDTF">2019-05-07T04:18:56Z</dcterms:created>
  <dcterms:modified xsi:type="dcterms:W3CDTF">2019-05-07T04:20:30Z</dcterms:modified>
</cp:coreProperties>
</file>