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406" r:id="rId2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90"/>
    <p:restoredTop sz="94629"/>
  </p:normalViewPr>
  <p:slideViewPr>
    <p:cSldViewPr snapToGrid="0" snapToObjects="1">
      <p:cViewPr varScale="1">
        <p:scale>
          <a:sx n="79" d="100"/>
          <a:sy n="79" d="100"/>
        </p:scale>
        <p:origin x="62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037621-70AF-2C4F-BE39-0EE0AD977651}" type="datetimeFigureOut">
              <a:rPr lang="en-US" smtClean="0"/>
              <a:t>5/6/19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65336E-DC9D-6E4B-B5CE-087AE4E29E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9990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A4164-1607-AA4A-91B7-A57053C1F893}" type="datetimeFigureOut">
              <a:rPr lang="en-US" smtClean="0"/>
              <a:t>5/6/19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7DDA5-D412-EA4A-82E4-C05EF1EAEC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491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A4164-1607-AA4A-91B7-A57053C1F893}" type="datetimeFigureOut">
              <a:rPr lang="en-US" smtClean="0"/>
              <a:t>5/6/19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7DDA5-D412-EA4A-82E4-C05EF1EAEC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017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A4164-1607-AA4A-91B7-A57053C1F893}" type="datetimeFigureOut">
              <a:rPr lang="en-US" smtClean="0"/>
              <a:t>5/6/19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7DDA5-D412-EA4A-82E4-C05EF1EAEC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9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A4164-1607-AA4A-91B7-A57053C1F893}" type="datetimeFigureOut">
              <a:rPr lang="en-US" smtClean="0"/>
              <a:t>5/6/19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7DDA5-D412-EA4A-82E4-C05EF1EAEC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2332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A4164-1607-AA4A-91B7-A57053C1F893}" type="datetimeFigureOut">
              <a:rPr lang="en-US" smtClean="0"/>
              <a:t>5/6/19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7DDA5-D412-EA4A-82E4-C05EF1EAEC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7524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A4164-1607-AA4A-91B7-A57053C1F893}" type="datetimeFigureOut">
              <a:rPr lang="en-US" smtClean="0"/>
              <a:t>5/6/19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7DDA5-D412-EA4A-82E4-C05EF1EAEC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8773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A4164-1607-AA4A-91B7-A57053C1F893}" type="datetimeFigureOut">
              <a:rPr lang="en-US" smtClean="0"/>
              <a:t>5/6/19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7DDA5-D412-EA4A-82E4-C05EF1EAEC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2105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A4164-1607-AA4A-91B7-A57053C1F893}" type="datetimeFigureOut">
              <a:rPr lang="en-US" smtClean="0"/>
              <a:t>5/6/19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7DDA5-D412-EA4A-82E4-C05EF1EAEC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0215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A4164-1607-AA4A-91B7-A57053C1F893}" type="datetimeFigureOut">
              <a:rPr lang="en-US" smtClean="0"/>
              <a:t>5/6/19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7DDA5-D412-EA4A-82E4-C05EF1EAEC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9159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A4164-1607-AA4A-91B7-A57053C1F893}" type="datetimeFigureOut">
              <a:rPr lang="en-US" smtClean="0"/>
              <a:t>5/6/19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7DDA5-D412-EA4A-82E4-C05EF1EAEC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4096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A4164-1607-AA4A-91B7-A57053C1F893}" type="datetimeFigureOut">
              <a:rPr lang="en-US" smtClean="0"/>
              <a:t>5/6/19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7DDA5-D412-EA4A-82E4-C05EF1EAEC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629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BA4164-1607-AA4A-91B7-A57053C1F893}" type="datetimeFigureOut">
              <a:rPr lang="en-US" smtClean="0"/>
              <a:t>5/6/19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B7DDA5-D412-EA4A-82E4-C05EF1EAEC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4826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437ECEA-E8C6-D849-B2A5-855D5872B32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35" t="27751" r="1980" b="52324"/>
          <a:stretch/>
        </p:blipFill>
        <p:spPr>
          <a:xfrm>
            <a:off x="325599" y="3835370"/>
            <a:ext cx="6361661" cy="101721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B94F214-8A89-0D4F-93B9-9AB33B424E5A}"/>
              </a:ext>
            </a:extLst>
          </p:cNvPr>
          <p:cNvSpPr txBox="1"/>
          <p:nvPr/>
        </p:nvSpPr>
        <p:spPr>
          <a:xfrm>
            <a:off x="50611" y="1639839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AA05D48-0E4F-E74B-B3CF-5067082F66B7}"/>
              </a:ext>
            </a:extLst>
          </p:cNvPr>
          <p:cNvSpPr txBox="1"/>
          <p:nvPr/>
        </p:nvSpPr>
        <p:spPr>
          <a:xfrm>
            <a:off x="471960" y="3330737"/>
            <a:ext cx="2805795" cy="390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67" b="1" dirty="0">
                <a:latin typeface="Arial" panose="020B0604020202020204" pitchFamily="34" charset="0"/>
                <a:cs typeface="Arial" panose="020B0604020202020204" pitchFamily="34" charset="0"/>
              </a:rPr>
              <a:t>Patient w131</a:t>
            </a:r>
          </a:p>
          <a:p>
            <a:pPr algn="ctr"/>
            <a:r>
              <a:rPr lang="en-US" sz="933" b="1" i="1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933" i="1" u="sng" dirty="0">
                <a:latin typeface="Arial" panose="020B0604020202020204" pitchFamily="34" charset="0"/>
                <a:cs typeface="Arial" panose="020B0604020202020204" pitchFamily="34" charset="0"/>
              </a:rPr>
              <a:t>DRB1*0401</a:t>
            </a:r>
            <a:r>
              <a:rPr lang="en-US" sz="933" i="1" dirty="0">
                <a:latin typeface="Arial" panose="020B0604020202020204" pitchFamily="34" charset="0"/>
                <a:cs typeface="Arial" panose="020B0604020202020204" pitchFamily="34" charset="0"/>
              </a:rPr>
              <a:t>/DRB1*1101/DRB3*0202/DRB4*0103)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526BBD1-1711-0347-B392-4DE62A9AF34D}"/>
              </a:ext>
            </a:extLst>
          </p:cNvPr>
          <p:cNvSpPr txBox="1"/>
          <p:nvPr/>
        </p:nvSpPr>
        <p:spPr>
          <a:xfrm>
            <a:off x="3764159" y="3330737"/>
            <a:ext cx="2805795" cy="390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67" b="1" dirty="0">
                <a:latin typeface="Arial" panose="020B0604020202020204" pitchFamily="34" charset="0"/>
                <a:cs typeface="Arial" panose="020B0604020202020204" pitchFamily="34" charset="0"/>
              </a:rPr>
              <a:t>Patient w420</a:t>
            </a:r>
          </a:p>
          <a:p>
            <a:pPr algn="ctr"/>
            <a:r>
              <a:rPr lang="en-US" sz="933" i="1" dirty="0">
                <a:latin typeface="Arial" panose="020B0604020202020204" pitchFamily="34" charset="0"/>
                <a:cs typeface="Arial" panose="020B0604020202020204" pitchFamily="34" charset="0"/>
              </a:rPr>
              <a:t>(DRB1*0701/DRB1*1104/DRB3*0202/DRB4*0103)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6A0F6BD-80D4-5848-90B1-5CB38FFCA22B}"/>
              </a:ext>
            </a:extLst>
          </p:cNvPr>
          <p:cNvSpPr txBox="1"/>
          <p:nvPr/>
        </p:nvSpPr>
        <p:spPr>
          <a:xfrm>
            <a:off x="471960" y="4721878"/>
            <a:ext cx="2805795" cy="390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67" b="1" dirty="0">
                <a:latin typeface="Arial" panose="020B0604020202020204" pitchFamily="34" charset="0"/>
                <a:cs typeface="Arial" panose="020B0604020202020204" pitchFamily="34" charset="0"/>
              </a:rPr>
              <a:t>Patient w347</a:t>
            </a:r>
          </a:p>
          <a:p>
            <a:pPr algn="ctr"/>
            <a:r>
              <a:rPr lang="en-US" sz="933" i="1" dirty="0">
                <a:latin typeface="Arial" panose="020B0604020202020204" pitchFamily="34" charset="0"/>
                <a:cs typeface="Arial" panose="020B0604020202020204" pitchFamily="34" charset="0"/>
              </a:rPr>
              <a:t>(DRB1*0701/DRB1*1302/DRB3*0301/DRB4*0103)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2EB19F1-DC5C-254A-A6F0-6AF014D71E5A}"/>
              </a:ext>
            </a:extLst>
          </p:cNvPr>
          <p:cNvSpPr txBox="1"/>
          <p:nvPr/>
        </p:nvSpPr>
        <p:spPr>
          <a:xfrm>
            <a:off x="4087039" y="4721878"/>
            <a:ext cx="2160039" cy="390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67" b="1" dirty="0">
                <a:latin typeface="Arial" panose="020B0604020202020204" pitchFamily="34" charset="0"/>
                <a:cs typeface="Arial" panose="020B0604020202020204" pitchFamily="34" charset="0"/>
              </a:rPr>
              <a:t>Patient w447</a:t>
            </a:r>
          </a:p>
          <a:p>
            <a:pPr algn="ctr"/>
            <a:r>
              <a:rPr lang="en-US" sz="933" i="1" dirty="0">
                <a:latin typeface="Arial" panose="020B0604020202020204" pitchFamily="34" charset="0"/>
                <a:cs typeface="Arial" panose="020B0604020202020204" pitchFamily="34" charset="0"/>
              </a:rPr>
              <a:t>(DRB1*1104/DRB1*1305/DRB3*0202)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C6A0A34-A19C-0248-97BB-DBF00F171ADE}"/>
              </a:ext>
            </a:extLst>
          </p:cNvPr>
          <p:cNvSpPr txBox="1"/>
          <p:nvPr/>
        </p:nvSpPr>
        <p:spPr>
          <a:xfrm rot="16200000">
            <a:off x="-25137" y="5774812"/>
            <a:ext cx="483536" cy="2669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IFN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  <a:sym typeface="Symbol" charset="2"/>
              </a:rPr>
              <a:t>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775B3BFE-ABB0-0F47-82B3-E8C3F0E22E8C}"/>
              </a:ext>
            </a:extLst>
          </p:cNvPr>
          <p:cNvCxnSpPr>
            <a:cxnSpLocks/>
          </p:cNvCxnSpPr>
          <p:nvPr/>
        </p:nvCxnSpPr>
        <p:spPr>
          <a:xfrm flipV="1">
            <a:off x="730462" y="6276021"/>
            <a:ext cx="5854991" cy="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B8B38047-198A-804A-91D7-977B82887752}"/>
              </a:ext>
            </a:extLst>
          </p:cNvPr>
          <p:cNvCxnSpPr>
            <a:cxnSpLocks/>
            <a:stCxn id="11" idx="3"/>
          </p:cNvCxnSpPr>
          <p:nvPr/>
        </p:nvCxnSpPr>
        <p:spPr>
          <a:xfrm flipV="1">
            <a:off x="216631" y="3982278"/>
            <a:ext cx="0" cy="168424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1337BC4B-F202-1B42-8CC0-2CD281C35FD4}"/>
              </a:ext>
            </a:extLst>
          </p:cNvPr>
          <p:cNvSpPr txBox="1"/>
          <p:nvPr/>
        </p:nvSpPr>
        <p:spPr>
          <a:xfrm rot="16200000">
            <a:off x="1580805" y="2895092"/>
            <a:ext cx="417854" cy="2273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33" dirty="0">
                <a:latin typeface="Arial" panose="020B0604020202020204" pitchFamily="34" charset="0"/>
                <a:cs typeface="Arial" panose="020B0604020202020204" pitchFamily="34" charset="0"/>
              </a:rPr>
              <a:t>IFN</a:t>
            </a:r>
            <a:r>
              <a:rPr lang="en-US" sz="933" dirty="0">
                <a:latin typeface="Arial" panose="020B0604020202020204" pitchFamily="34" charset="0"/>
                <a:cs typeface="Arial" panose="020B0604020202020204" pitchFamily="34" charset="0"/>
                <a:sym typeface="Symbol" charset="2"/>
              </a:rPr>
              <a:t></a:t>
            </a:r>
            <a:endParaRPr lang="en-US" sz="933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723B9D8-0431-CD44-B516-B857A8D8BD38}"/>
              </a:ext>
            </a:extLst>
          </p:cNvPr>
          <p:cNvSpPr txBox="1"/>
          <p:nvPr/>
        </p:nvSpPr>
        <p:spPr>
          <a:xfrm>
            <a:off x="1788073" y="3161439"/>
            <a:ext cx="1032920" cy="2301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3" dirty="0">
                <a:latin typeface="Arial"/>
                <a:cs typeface="Arial"/>
              </a:rPr>
              <a:t>CD4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AEF2C59-7421-8342-B592-29A87987F49A}"/>
              </a:ext>
            </a:extLst>
          </p:cNvPr>
          <p:cNvCxnSpPr>
            <a:cxnSpLocks/>
          </p:cNvCxnSpPr>
          <p:nvPr/>
        </p:nvCxnSpPr>
        <p:spPr>
          <a:xfrm>
            <a:off x="2184800" y="3284341"/>
            <a:ext cx="2513758" cy="10237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4B9872AB-61D4-1447-9E24-D8997F6C2AEC}"/>
              </a:ext>
            </a:extLst>
          </p:cNvPr>
          <p:cNvCxnSpPr>
            <a:cxnSpLocks/>
          </p:cNvCxnSpPr>
          <p:nvPr/>
        </p:nvCxnSpPr>
        <p:spPr>
          <a:xfrm flipV="1">
            <a:off x="1781364" y="2376902"/>
            <a:ext cx="6709" cy="42833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E1F623E2-B393-AE4F-BC8D-059F9D79E36C}"/>
              </a:ext>
            </a:extLst>
          </p:cNvPr>
          <p:cNvSpPr txBox="1"/>
          <p:nvPr/>
        </p:nvSpPr>
        <p:spPr>
          <a:xfrm>
            <a:off x="1931448" y="1713836"/>
            <a:ext cx="2805795" cy="4102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Patient w164</a:t>
            </a:r>
          </a:p>
          <a:p>
            <a:pPr algn="ctr"/>
            <a:r>
              <a:rPr lang="en-US" sz="933" i="1" dirty="0">
                <a:latin typeface="Arial" panose="020B0604020202020204" pitchFamily="34" charset="0"/>
                <a:cs typeface="Arial" panose="020B0604020202020204" pitchFamily="34" charset="0"/>
              </a:rPr>
              <a:t>(DRB1*0301/</a:t>
            </a:r>
            <a:r>
              <a:rPr lang="en-US" sz="933" i="1" u="sng" dirty="0">
                <a:latin typeface="Arial" panose="020B0604020202020204" pitchFamily="34" charset="0"/>
                <a:cs typeface="Arial" panose="020B0604020202020204" pitchFamily="34" charset="0"/>
              </a:rPr>
              <a:t>DRB1*0401</a:t>
            </a:r>
            <a:r>
              <a:rPr lang="en-US" sz="933" i="1" dirty="0">
                <a:latin typeface="Arial" panose="020B0604020202020204" pitchFamily="34" charset="0"/>
                <a:cs typeface="Arial" panose="020B0604020202020204" pitchFamily="34" charset="0"/>
              </a:rPr>
              <a:t>/DRB3*0101/DRB4*0103)</a:t>
            </a:r>
            <a:endParaRPr lang="en-US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BA56D3E-B47D-5442-9B5C-6340DCD734D7}"/>
              </a:ext>
            </a:extLst>
          </p:cNvPr>
          <p:cNvSpPr txBox="1"/>
          <p:nvPr/>
        </p:nvSpPr>
        <p:spPr>
          <a:xfrm>
            <a:off x="1946680" y="2098458"/>
            <a:ext cx="690012" cy="2301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33" b="1" dirty="0">
                <a:latin typeface="Arial"/>
                <a:cs typeface="Arial"/>
              </a:rPr>
              <a:t>DMSO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C50DCB2-2601-7045-84B3-5A52DB241FDF}"/>
              </a:ext>
            </a:extLst>
          </p:cNvPr>
          <p:cNvSpPr txBox="1"/>
          <p:nvPr/>
        </p:nvSpPr>
        <p:spPr>
          <a:xfrm>
            <a:off x="2989340" y="2098457"/>
            <a:ext cx="690012" cy="2301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33" b="1" dirty="0">
                <a:latin typeface="Arial"/>
                <a:cs typeface="Arial"/>
              </a:rPr>
              <a:t>‘CIS’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EDFFA83-8D4F-8144-AA30-A09472A66B8C}"/>
              </a:ext>
            </a:extLst>
          </p:cNvPr>
          <p:cNvSpPr txBox="1"/>
          <p:nvPr/>
        </p:nvSpPr>
        <p:spPr>
          <a:xfrm>
            <a:off x="4025190" y="2098457"/>
            <a:ext cx="690012" cy="2301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33" b="1" dirty="0">
                <a:latin typeface="Arial"/>
                <a:cs typeface="Arial"/>
              </a:rPr>
              <a:t>Flu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02C5845-ACD7-4A4F-B115-A6872A156F83}"/>
              </a:ext>
            </a:extLst>
          </p:cNvPr>
          <p:cNvSpPr txBox="1"/>
          <p:nvPr/>
        </p:nvSpPr>
        <p:spPr>
          <a:xfrm>
            <a:off x="3784925" y="5057098"/>
            <a:ext cx="690012" cy="2301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33" b="1" dirty="0">
                <a:latin typeface="Arial"/>
                <a:cs typeface="Arial"/>
              </a:rPr>
              <a:t>DMSO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AC78C93-8B50-4C44-A152-1CEB4D819D21}"/>
              </a:ext>
            </a:extLst>
          </p:cNvPr>
          <p:cNvSpPr txBox="1"/>
          <p:nvPr/>
        </p:nvSpPr>
        <p:spPr>
          <a:xfrm>
            <a:off x="4822051" y="5057097"/>
            <a:ext cx="690012" cy="2301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33" b="1" dirty="0">
                <a:latin typeface="Arial"/>
                <a:cs typeface="Arial"/>
              </a:rPr>
              <a:t>‘CIS’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8D227E6-4D15-7942-BEB7-EB50177A5F3C}"/>
              </a:ext>
            </a:extLst>
          </p:cNvPr>
          <p:cNvSpPr txBox="1"/>
          <p:nvPr/>
        </p:nvSpPr>
        <p:spPr>
          <a:xfrm>
            <a:off x="5876159" y="5057097"/>
            <a:ext cx="690012" cy="2301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33" b="1" dirty="0">
                <a:latin typeface="Arial"/>
                <a:cs typeface="Arial"/>
              </a:rPr>
              <a:t>Flu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31448C6-0AD0-0A42-A179-79C7C68A86E1}"/>
              </a:ext>
            </a:extLst>
          </p:cNvPr>
          <p:cNvSpPr txBox="1"/>
          <p:nvPr/>
        </p:nvSpPr>
        <p:spPr>
          <a:xfrm>
            <a:off x="3784925" y="3662937"/>
            <a:ext cx="690012" cy="2301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33" b="1" dirty="0">
                <a:latin typeface="Arial"/>
                <a:cs typeface="Arial"/>
              </a:rPr>
              <a:t>DMSO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A1D4639-6ED9-8A4F-920F-6E7D986EFECD}"/>
              </a:ext>
            </a:extLst>
          </p:cNvPr>
          <p:cNvSpPr txBox="1"/>
          <p:nvPr/>
        </p:nvSpPr>
        <p:spPr>
          <a:xfrm>
            <a:off x="4822051" y="3662936"/>
            <a:ext cx="690012" cy="2301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33" b="1" dirty="0">
                <a:latin typeface="Arial"/>
                <a:cs typeface="Arial"/>
              </a:rPr>
              <a:t>‘CIS’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B78D80D-49B6-7946-AA3A-7E4682706E5A}"/>
              </a:ext>
            </a:extLst>
          </p:cNvPr>
          <p:cNvSpPr txBox="1"/>
          <p:nvPr/>
        </p:nvSpPr>
        <p:spPr>
          <a:xfrm>
            <a:off x="5876159" y="3662936"/>
            <a:ext cx="690012" cy="2301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33" b="1" dirty="0">
                <a:latin typeface="Arial"/>
                <a:cs typeface="Arial"/>
              </a:rPr>
              <a:t>Flu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96DC679-C6C8-9C4A-BCD9-6DB9BFD1CE5E}"/>
              </a:ext>
            </a:extLst>
          </p:cNvPr>
          <p:cNvSpPr txBox="1"/>
          <p:nvPr/>
        </p:nvSpPr>
        <p:spPr>
          <a:xfrm>
            <a:off x="245460" y="6128062"/>
            <a:ext cx="1032920" cy="2702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/>
                <a:cs typeface="Arial"/>
              </a:rPr>
              <a:t>CD4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3CE34E0C-CED8-6142-BC92-CE452A5C392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727" t="4314" r="26616" b="76810"/>
          <a:stretch/>
        </p:blipFill>
        <p:spPr>
          <a:xfrm>
            <a:off x="1747878" y="2298729"/>
            <a:ext cx="3128111" cy="963643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430D01E1-90DF-7646-8D37-14CB485AE43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35" t="51723" r="1980" b="29716"/>
          <a:stretch/>
        </p:blipFill>
        <p:spPr>
          <a:xfrm>
            <a:off x="325599" y="5207810"/>
            <a:ext cx="6361661" cy="947584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72D25289-DEC8-A94E-8F0D-2C56077ACFEC}"/>
              </a:ext>
            </a:extLst>
          </p:cNvPr>
          <p:cNvSpPr txBox="1"/>
          <p:nvPr/>
        </p:nvSpPr>
        <p:spPr>
          <a:xfrm>
            <a:off x="449788" y="5057098"/>
            <a:ext cx="690012" cy="2301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33" b="1" dirty="0">
                <a:latin typeface="Arial"/>
                <a:cs typeface="Arial"/>
              </a:rPr>
              <a:t>DMSO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7C8A0D1-283A-8648-B8AF-C6A25401A2F8}"/>
              </a:ext>
            </a:extLst>
          </p:cNvPr>
          <p:cNvSpPr txBox="1"/>
          <p:nvPr/>
        </p:nvSpPr>
        <p:spPr>
          <a:xfrm>
            <a:off x="1486914" y="5057097"/>
            <a:ext cx="690012" cy="2301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33" b="1" dirty="0">
                <a:latin typeface="Arial"/>
                <a:cs typeface="Arial"/>
              </a:rPr>
              <a:t>‘CIS’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B31C5B2-E0F4-5A49-BBC0-25CA37B9C57C}"/>
              </a:ext>
            </a:extLst>
          </p:cNvPr>
          <p:cNvSpPr txBox="1"/>
          <p:nvPr/>
        </p:nvSpPr>
        <p:spPr>
          <a:xfrm>
            <a:off x="2541022" y="5057097"/>
            <a:ext cx="690012" cy="2301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33" b="1" dirty="0">
                <a:latin typeface="Arial"/>
                <a:cs typeface="Arial"/>
              </a:rPr>
              <a:t>Flu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A22853D-DF66-6D4E-B7FA-33CA2D0F7B28}"/>
              </a:ext>
            </a:extLst>
          </p:cNvPr>
          <p:cNvSpPr txBox="1"/>
          <p:nvPr/>
        </p:nvSpPr>
        <p:spPr>
          <a:xfrm>
            <a:off x="449788" y="3667320"/>
            <a:ext cx="690012" cy="2301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33" b="1" dirty="0">
                <a:latin typeface="Arial"/>
                <a:cs typeface="Arial"/>
              </a:rPr>
              <a:t>DMSO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2EAFB2B-AF8D-D743-991E-E090F820ED95}"/>
              </a:ext>
            </a:extLst>
          </p:cNvPr>
          <p:cNvSpPr txBox="1"/>
          <p:nvPr/>
        </p:nvSpPr>
        <p:spPr>
          <a:xfrm>
            <a:off x="1486914" y="3667320"/>
            <a:ext cx="690012" cy="2301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33" b="1" dirty="0">
                <a:latin typeface="Arial"/>
                <a:cs typeface="Arial"/>
              </a:rPr>
              <a:t>‘CIS’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2F6D0A7-CC6A-E64E-9429-E54AECF2B79A}"/>
              </a:ext>
            </a:extLst>
          </p:cNvPr>
          <p:cNvSpPr txBox="1"/>
          <p:nvPr/>
        </p:nvSpPr>
        <p:spPr>
          <a:xfrm>
            <a:off x="2541022" y="3667320"/>
            <a:ext cx="690012" cy="2301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33" b="1" dirty="0">
                <a:latin typeface="Arial"/>
                <a:cs typeface="Arial"/>
              </a:rPr>
              <a:t>Flu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B8BD8343-7851-CC4C-89E4-770B88C3F8A0}"/>
              </a:ext>
            </a:extLst>
          </p:cNvPr>
          <p:cNvSpPr txBox="1"/>
          <p:nvPr/>
        </p:nvSpPr>
        <p:spPr>
          <a:xfrm>
            <a:off x="53223" y="38651"/>
            <a:ext cx="346154" cy="3290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5C09E82-3B60-BF42-83F3-4FA05BFC6262}"/>
              </a:ext>
            </a:extLst>
          </p:cNvPr>
          <p:cNvSpPr txBox="1"/>
          <p:nvPr/>
        </p:nvSpPr>
        <p:spPr>
          <a:xfrm rot="16200000">
            <a:off x="87050" y="747169"/>
            <a:ext cx="472965" cy="2930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33" dirty="0">
                <a:latin typeface="Arial" panose="020B0604020202020204" pitchFamily="34" charset="0"/>
                <a:cs typeface="Arial" panose="020B0604020202020204" pitchFamily="34" charset="0"/>
              </a:rPr>
              <a:t>IFN</a:t>
            </a:r>
            <a:r>
              <a:rPr lang="en-US" sz="1333" dirty="0">
                <a:latin typeface="Arial" panose="020B0604020202020204" pitchFamily="34" charset="0"/>
                <a:cs typeface="Arial" panose="020B0604020202020204" pitchFamily="34" charset="0"/>
                <a:sym typeface="Symbol" charset="2"/>
              </a:rPr>
              <a:t></a:t>
            </a:r>
            <a:endParaRPr lang="en-US" sz="1333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4585E71-0F6D-9F41-A2A3-2C82852809F1}"/>
              </a:ext>
            </a:extLst>
          </p:cNvPr>
          <p:cNvSpPr txBox="1"/>
          <p:nvPr/>
        </p:nvSpPr>
        <p:spPr>
          <a:xfrm>
            <a:off x="450711" y="1248428"/>
            <a:ext cx="1116463" cy="264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33" dirty="0">
                <a:latin typeface="Arial"/>
                <a:cs typeface="Arial"/>
              </a:rPr>
              <a:t>CD4</a:t>
            </a:r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911A876A-73A1-2C4C-AA5E-F24E03E82BBB}"/>
              </a:ext>
            </a:extLst>
          </p:cNvPr>
          <p:cNvCxnSpPr>
            <a:cxnSpLocks/>
          </p:cNvCxnSpPr>
          <p:nvPr/>
        </p:nvCxnSpPr>
        <p:spPr>
          <a:xfrm>
            <a:off x="949540" y="1403799"/>
            <a:ext cx="5603660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Rectangle 49">
            <a:extLst>
              <a:ext uri="{FF2B5EF4-FFF2-40B4-BE49-F238E27FC236}">
                <a16:creationId xmlns:a16="http://schemas.microsoft.com/office/drawing/2014/main" id="{470DD6A7-7899-384F-A07A-C82CA8A664F2}"/>
              </a:ext>
            </a:extLst>
          </p:cNvPr>
          <p:cNvSpPr/>
          <p:nvPr/>
        </p:nvSpPr>
        <p:spPr>
          <a:xfrm>
            <a:off x="131746" y="6764064"/>
            <a:ext cx="660410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Supplemental Figure 3: ‘CIS’ epitope is restricted to HLA-DRB1*0401. A:</a:t>
            </a:r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Restricting HLA locus determined using monoclonal antibodies. Autologous LCL were used as APC and responder cloned CD4+ cells were derived as detailed in Supplemental Figure 4. </a:t>
            </a:r>
            <a:r>
              <a:rPr lang="en-US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B:</a:t>
            </a:r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HLA restriction allele determination for ‘CIS’ epitope. LCL from persons with defined HLA haplotypes were used as APC. LCL from w164 and w131, sharing HLA-DRB1*0401 with the source patient, were active as APC in ICS assay.  Irrelevant influenza peptide (</a:t>
            </a:r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MP p8 57–76 KGILGFVFTLTVPSERGLQR) and DMSO </a:t>
            </a:r>
            <a:r>
              <a:rPr lang="en-US" sz="1200" dirty="0"/>
              <a:t> </a:t>
            </a:r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served as negative controls. ‘CIS’ </a:t>
            </a:r>
            <a:r>
              <a:rPr lang="en-US" sz="12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MCPyV</a:t>
            </a:r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T-antigen peptide served as a positive control as this clone is ‘CIS’ specific. </a:t>
            </a: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6C9F550B-7D4F-5146-92B3-2284AFCC2F4E}"/>
              </a:ext>
            </a:extLst>
          </p:cNvPr>
          <p:cNvGrpSpPr/>
          <p:nvPr/>
        </p:nvGrpSpPr>
        <p:grpSpPr>
          <a:xfrm>
            <a:off x="439536" y="62350"/>
            <a:ext cx="6381803" cy="1268028"/>
            <a:chOff x="1494148" y="-120412"/>
            <a:chExt cx="8396934" cy="1568704"/>
          </a:xfrm>
        </p:grpSpPr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5547CD70-7DEF-F14B-9B03-CF9943C5D2B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7805" t="17915" r="29219" b="60546"/>
            <a:stretch/>
          </p:blipFill>
          <p:spPr>
            <a:xfrm>
              <a:off x="1494148" y="337180"/>
              <a:ext cx="4017652" cy="1111112"/>
            </a:xfrm>
            <a:prstGeom prst="rect">
              <a:avLst/>
            </a:prstGeom>
          </p:spPr>
        </p:pic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F5A6940B-ADFD-384A-8B21-DA2E5AEDB6EF}"/>
                </a:ext>
              </a:extLst>
            </p:cNvPr>
            <p:cNvSpPr txBox="1"/>
            <p:nvPr/>
          </p:nvSpPr>
          <p:spPr>
            <a:xfrm>
              <a:off x="1753120" y="60693"/>
              <a:ext cx="774488" cy="31412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DMSO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3AEF304C-85AA-4F4D-A429-47C357588DE8}"/>
                </a:ext>
              </a:extLst>
            </p:cNvPr>
            <p:cNvSpPr txBox="1"/>
            <p:nvPr/>
          </p:nvSpPr>
          <p:spPr>
            <a:xfrm>
              <a:off x="3235370" y="60693"/>
              <a:ext cx="635281" cy="31412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‘CIS’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EE2BB19A-BC2D-9A44-9490-5FCE9F5DF847}"/>
                </a:ext>
              </a:extLst>
            </p:cNvPr>
            <p:cNvSpPr txBox="1"/>
            <p:nvPr/>
          </p:nvSpPr>
          <p:spPr>
            <a:xfrm>
              <a:off x="4326263" y="60693"/>
              <a:ext cx="1183667" cy="31412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Flu peptide</a:t>
              </a:r>
            </a:p>
          </p:txBody>
        </p: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ACDDC131-716E-A44B-BC94-A801E7DF54B3}"/>
                </a:ext>
              </a:extLst>
            </p:cNvPr>
            <p:cNvGrpSpPr/>
            <p:nvPr/>
          </p:nvGrpSpPr>
          <p:grpSpPr>
            <a:xfrm>
              <a:off x="5695503" y="-120412"/>
              <a:ext cx="4195579" cy="1507670"/>
              <a:chOff x="1494148" y="1507006"/>
              <a:chExt cx="4195579" cy="1507670"/>
            </a:xfrm>
          </p:grpSpPr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B9CD40B4-AB18-7F47-AC46-13A1637502F6}"/>
                  </a:ext>
                </a:extLst>
              </p:cNvPr>
              <p:cNvSpPr txBox="1"/>
              <p:nvPr/>
            </p:nvSpPr>
            <p:spPr>
              <a:xfrm>
                <a:off x="1557203" y="1507006"/>
                <a:ext cx="1031807" cy="514023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ctr"/>
                <a:r>
                  <a:rPr lang="en-US" sz="105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‘CIS’ + </a:t>
                </a:r>
              </a:p>
              <a:p>
                <a:pPr algn="ctr"/>
                <a:r>
                  <a:rPr lang="en-US" sz="105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DR Block</a:t>
                </a:r>
              </a:p>
            </p:txBody>
          </p: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ABA70455-5C3F-564A-BD1D-C76DB7788EC7}"/>
                  </a:ext>
                </a:extLst>
              </p:cNvPr>
              <p:cNvSpPr txBox="1"/>
              <p:nvPr/>
            </p:nvSpPr>
            <p:spPr>
              <a:xfrm>
                <a:off x="2971471" y="1515114"/>
                <a:ext cx="1040243" cy="514020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ctr"/>
                <a:r>
                  <a:rPr lang="en-US" sz="105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‘CIS’ + </a:t>
                </a:r>
              </a:p>
              <a:p>
                <a:pPr algn="ctr"/>
                <a:r>
                  <a:rPr lang="en-US" sz="105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DQ Block</a:t>
                </a:r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EE4098AB-CC98-5245-A125-82281DD14141}"/>
                  </a:ext>
                </a:extLst>
              </p:cNvPr>
              <p:cNvSpPr txBox="1"/>
              <p:nvPr/>
            </p:nvSpPr>
            <p:spPr>
              <a:xfrm>
                <a:off x="4143282" y="1507401"/>
                <a:ext cx="1546445" cy="514020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ctr"/>
                <a:r>
                  <a:rPr lang="en-US" sz="105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‘CIS’ +</a:t>
                </a:r>
              </a:p>
              <a:p>
                <a:pPr algn="ctr"/>
                <a:r>
                  <a:rPr lang="en-US" sz="105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 DR + DQ Block</a:t>
                </a:r>
              </a:p>
            </p:txBody>
          </p:sp>
          <p:pic>
            <p:nvPicPr>
              <p:cNvPr id="51" name="Picture 50">
                <a:extLst>
                  <a:ext uri="{FF2B5EF4-FFF2-40B4-BE49-F238E27FC236}">
                    <a16:creationId xmlns:a16="http://schemas.microsoft.com/office/drawing/2014/main" id="{0F552318-638A-D743-97FC-DAB19D8EFC1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17805" t="48242" r="29219" b="30183"/>
              <a:stretch/>
            </p:blipFill>
            <p:spPr>
              <a:xfrm>
                <a:off x="1494148" y="1901666"/>
                <a:ext cx="4017652" cy="1113010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8477168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241</Words>
  <Application>Microsoft Macintosh PowerPoint</Application>
  <PresentationFormat>Letter Paper (8.5x11 in)</PresentationFormat>
  <Paragraphs>43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NATALIE A. VANDEVEN</dc:creator>
  <cp:lastModifiedBy>NATALIE A. VANDEVEN</cp:lastModifiedBy>
  <cp:revision>6</cp:revision>
  <dcterms:created xsi:type="dcterms:W3CDTF">2019-05-07T04:18:56Z</dcterms:created>
  <dcterms:modified xsi:type="dcterms:W3CDTF">2019-05-07T04:21:14Z</dcterms:modified>
</cp:coreProperties>
</file>