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94"/>
  </p:normalViewPr>
  <p:slideViewPr>
    <p:cSldViewPr snapToGrid="0" snapToObjects="1">
      <p:cViewPr>
        <p:scale>
          <a:sx n="108" d="100"/>
          <a:sy n="108" d="100"/>
        </p:scale>
        <p:origin x="-2984" y="-103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20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06F2C-E079-1249-950B-42E15BF54F7C}" type="datetimeFigureOut">
              <a:rPr lang="en-US" smtClean="0"/>
              <a:t>6/14/19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3026A-93CC-F142-B683-84BC4D7734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062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06F2C-E079-1249-950B-42E15BF54F7C}" type="datetimeFigureOut">
              <a:rPr lang="en-US" smtClean="0"/>
              <a:t>6/14/19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3026A-93CC-F142-B683-84BC4D7734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434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3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3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06F2C-E079-1249-950B-42E15BF54F7C}" type="datetimeFigureOut">
              <a:rPr lang="en-US" smtClean="0"/>
              <a:t>6/14/19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3026A-93CC-F142-B683-84BC4D7734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538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06F2C-E079-1249-950B-42E15BF54F7C}" type="datetimeFigureOut">
              <a:rPr lang="en-US" smtClean="0"/>
              <a:t>6/14/19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3026A-93CC-F142-B683-84BC4D7734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722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21" y="2279654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21" y="6119289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06F2C-E079-1249-950B-42E15BF54F7C}" type="datetimeFigureOut">
              <a:rPr lang="en-US" smtClean="0"/>
              <a:t>6/14/19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3026A-93CC-F142-B683-84BC4D7734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201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06F2C-E079-1249-950B-42E15BF54F7C}" type="datetimeFigureOut">
              <a:rPr lang="en-US" smtClean="0"/>
              <a:t>6/14/19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3026A-93CC-F142-B683-84BC4D7734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946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6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2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8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8" y="3340102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06F2C-E079-1249-950B-42E15BF54F7C}" type="datetimeFigureOut">
              <a:rPr lang="en-US" smtClean="0"/>
              <a:t>6/14/19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3026A-93CC-F142-B683-84BC4D7734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815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06F2C-E079-1249-950B-42E15BF54F7C}" type="datetimeFigureOut">
              <a:rPr lang="en-US" smtClean="0"/>
              <a:t>6/14/19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3026A-93CC-F142-B683-84BC4D7734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098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06F2C-E079-1249-950B-42E15BF54F7C}" type="datetimeFigureOut">
              <a:rPr lang="en-US" smtClean="0"/>
              <a:t>6/14/19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3026A-93CC-F142-B683-84BC4D7734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192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8" y="1316571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2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06F2C-E079-1249-950B-42E15BF54F7C}" type="datetimeFigureOut">
              <a:rPr lang="en-US" smtClean="0"/>
              <a:t>6/14/19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3026A-93CC-F142-B683-84BC4D7734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282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8" y="1316571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2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06F2C-E079-1249-950B-42E15BF54F7C}" type="datetimeFigureOut">
              <a:rPr lang="en-US" smtClean="0"/>
              <a:t>6/14/19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3026A-93CC-F142-B683-84BC4D7734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052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91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91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8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06F2C-E079-1249-950B-42E15BF54F7C}" type="datetimeFigureOut">
              <a:rPr lang="en-US" smtClean="0"/>
              <a:t>6/14/19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6" y="8475138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8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3026A-93CC-F142-B683-84BC4D7734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665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7" Type="http://schemas.openxmlformats.org/officeDocument/2006/relationships/image" Target="../media/image6.emf"/><Relationship Id="rId8" Type="http://schemas.openxmlformats.org/officeDocument/2006/relationships/image" Target="../media/image7.emf"/><Relationship Id="rId9" Type="http://schemas.openxmlformats.org/officeDocument/2006/relationships/image" Target="../media/image8.emf"/><Relationship Id="rId10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9.emf"/><Relationship Id="rId12" Type="http://schemas.openxmlformats.org/officeDocument/2006/relationships/image" Target="../media/image20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emf"/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5" Type="http://schemas.openxmlformats.org/officeDocument/2006/relationships/image" Target="../media/image13.emf"/><Relationship Id="rId6" Type="http://schemas.openxmlformats.org/officeDocument/2006/relationships/image" Target="../media/image14.emf"/><Relationship Id="rId7" Type="http://schemas.openxmlformats.org/officeDocument/2006/relationships/image" Target="../media/image15.emf"/><Relationship Id="rId8" Type="http://schemas.openxmlformats.org/officeDocument/2006/relationships/image" Target="../media/image16.emf"/><Relationship Id="rId9" Type="http://schemas.openxmlformats.org/officeDocument/2006/relationships/image" Target="../media/image17.emf"/><Relationship Id="rId10" Type="http://schemas.openxmlformats.org/officeDocument/2006/relationships/image" Target="../media/image18.emf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0.emf"/><Relationship Id="rId12" Type="http://schemas.openxmlformats.org/officeDocument/2006/relationships/image" Target="../media/image31.emf"/><Relationship Id="rId13" Type="http://schemas.openxmlformats.org/officeDocument/2006/relationships/image" Target="../media/image32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emf"/><Relationship Id="rId3" Type="http://schemas.openxmlformats.org/officeDocument/2006/relationships/image" Target="../media/image22.emf"/><Relationship Id="rId4" Type="http://schemas.openxmlformats.org/officeDocument/2006/relationships/image" Target="../media/image23.emf"/><Relationship Id="rId5" Type="http://schemas.openxmlformats.org/officeDocument/2006/relationships/image" Target="../media/image24.emf"/><Relationship Id="rId6" Type="http://schemas.openxmlformats.org/officeDocument/2006/relationships/image" Target="../media/image25.emf"/><Relationship Id="rId7" Type="http://schemas.openxmlformats.org/officeDocument/2006/relationships/image" Target="../media/image26.emf"/><Relationship Id="rId8" Type="http://schemas.openxmlformats.org/officeDocument/2006/relationships/image" Target="../media/image27.emf"/><Relationship Id="rId9" Type="http://schemas.openxmlformats.org/officeDocument/2006/relationships/image" Target="../media/image28.emf"/><Relationship Id="rId10" Type="http://schemas.openxmlformats.org/officeDocument/2006/relationships/image" Target="../media/image29.emf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2.emf"/><Relationship Id="rId12" Type="http://schemas.openxmlformats.org/officeDocument/2006/relationships/image" Target="../media/image43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3.emf"/><Relationship Id="rId3" Type="http://schemas.openxmlformats.org/officeDocument/2006/relationships/image" Target="../media/image34.emf"/><Relationship Id="rId4" Type="http://schemas.openxmlformats.org/officeDocument/2006/relationships/image" Target="../media/image35.emf"/><Relationship Id="rId5" Type="http://schemas.openxmlformats.org/officeDocument/2006/relationships/image" Target="../media/image36.emf"/><Relationship Id="rId6" Type="http://schemas.openxmlformats.org/officeDocument/2006/relationships/image" Target="../media/image37.emf"/><Relationship Id="rId7" Type="http://schemas.openxmlformats.org/officeDocument/2006/relationships/image" Target="../media/image38.emf"/><Relationship Id="rId8" Type="http://schemas.openxmlformats.org/officeDocument/2006/relationships/image" Target="../media/image39.emf"/><Relationship Id="rId9" Type="http://schemas.openxmlformats.org/officeDocument/2006/relationships/image" Target="../media/image40.emf"/><Relationship Id="rId10" Type="http://schemas.openxmlformats.org/officeDocument/2006/relationships/image" Target="../media/image4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4" Type="http://schemas.openxmlformats.org/officeDocument/2006/relationships/image" Target="../media/image46.emf"/><Relationship Id="rId5" Type="http://schemas.openxmlformats.org/officeDocument/2006/relationships/image" Target="../media/image47.emf"/><Relationship Id="rId6" Type="http://schemas.openxmlformats.org/officeDocument/2006/relationships/image" Target="../media/image48.emf"/><Relationship Id="rId7" Type="http://schemas.openxmlformats.org/officeDocument/2006/relationships/image" Target="../media/image49.emf"/><Relationship Id="rId8" Type="http://schemas.openxmlformats.org/officeDocument/2006/relationships/image" Target="../media/image50.emf"/><Relationship Id="rId9" Type="http://schemas.openxmlformats.org/officeDocument/2006/relationships/image" Target="../media/image51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4.emf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1.emf"/><Relationship Id="rId12" Type="http://schemas.openxmlformats.org/officeDocument/2006/relationships/image" Target="../media/image62.emf"/><Relationship Id="rId13" Type="http://schemas.openxmlformats.org/officeDocument/2006/relationships/image" Target="../media/image63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2.emf"/><Relationship Id="rId3" Type="http://schemas.openxmlformats.org/officeDocument/2006/relationships/image" Target="../media/image53.emf"/><Relationship Id="rId4" Type="http://schemas.openxmlformats.org/officeDocument/2006/relationships/image" Target="../media/image54.emf"/><Relationship Id="rId5" Type="http://schemas.openxmlformats.org/officeDocument/2006/relationships/image" Target="../media/image55.emf"/><Relationship Id="rId6" Type="http://schemas.openxmlformats.org/officeDocument/2006/relationships/image" Target="../media/image56.emf"/><Relationship Id="rId7" Type="http://schemas.openxmlformats.org/officeDocument/2006/relationships/image" Target="../media/image57.emf"/><Relationship Id="rId8" Type="http://schemas.openxmlformats.org/officeDocument/2006/relationships/image" Target="../media/image58.emf"/><Relationship Id="rId9" Type="http://schemas.openxmlformats.org/officeDocument/2006/relationships/image" Target="../media/image59.emf"/><Relationship Id="rId10" Type="http://schemas.openxmlformats.org/officeDocument/2006/relationships/image" Target="../media/image6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E014EF01-9884-7B48-A2DC-E6AD2D1347DA}"/>
              </a:ext>
            </a:extLst>
          </p:cNvPr>
          <p:cNvSpPr txBox="1"/>
          <p:nvPr/>
        </p:nvSpPr>
        <p:spPr>
          <a:xfrm>
            <a:off x="1038720" y="1138564"/>
            <a:ext cx="44381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Plasma Cytokine/Chemokine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Levels (7-Day)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1D41653C-8A9D-E542-A692-A81A8648AB4D}"/>
              </a:ext>
            </a:extLst>
          </p:cNvPr>
          <p:cNvSpPr txBox="1"/>
          <p:nvPr/>
        </p:nvSpPr>
        <p:spPr>
          <a:xfrm>
            <a:off x="920379" y="1577289"/>
            <a:ext cx="5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</a:t>
            </a:r>
            <a:r>
              <a:rPr lang="en-US" sz="1200" b="1" dirty="0">
                <a:latin typeface="Symbol" pitchFamily="2" charset="2"/>
                <a:cs typeface="Arial" panose="020B0604020202020204" pitchFamily="34" charset="0"/>
              </a:rPr>
              <a:t>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53671870-A2EA-674D-9487-DAFF21D6A4FD}"/>
              </a:ext>
            </a:extLst>
          </p:cNvPr>
          <p:cNvSpPr txBox="1"/>
          <p:nvPr/>
        </p:nvSpPr>
        <p:spPr>
          <a:xfrm>
            <a:off x="2335593" y="1577289"/>
            <a:ext cx="5427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</a:t>
            </a:r>
            <a:r>
              <a:rPr lang="en-US" sz="1200" b="1" dirty="0">
                <a:latin typeface="Symbol" pitchFamily="2" charset="2"/>
                <a:cs typeface="Arial" panose="020B0604020202020204" pitchFamily="34" charset="0"/>
              </a:rPr>
              <a:t>b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FD2038A2-FE8E-3E4E-ABA3-831D0B27DE2B}"/>
              </a:ext>
            </a:extLst>
          </p:cNvPr>
          <p:cNvSpPr txBox="1"/>
          <p:nvPr/>
        </p:nvSpPr>
        <p:spPr>
          <a:xfrm>
            <a:off x="3840441" y="1577289"/>
            <a:ext cx="458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IL-6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153E2233-D116-4042-815D-717BA5E92099}"/>
              </a:ext>
            </a:extLst>
          </p:cNvPr>
          <p:cNvSpPr txBox="1"/>
          <p:nvPr/>
        </p:nvSpPr>
        <p:spPr>
          <a:xfrm>
            <a:off x="5078360" y="3643059"/>
            <a:ext cx="834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Detected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60F70028-A8FE-7846-B5F8-C8BF54AE218B}"/>
              </a:ext>
            </a:extLst>
          </p:cNvPr>
          <p:cNvSpPr txBox="1"/>
          <p:nvPr/>
        </p:nvSpPr>
        <p:spPr>
          <a:xfrm>
            <a:off x="3652250" y="5079587"/>
            <a:ext cx="834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Detected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5D16E4DC-1989-3F41-817A-55A298BE7801}"/>
              </a:ext>
            </a:extLst>
          </p:cNvPr>
          <p:cNvSpPr txBox="1"/>
          <p:nvPr/>
        </p:nvSpPr>
        <p:spPr>
          <a:xfrm>
            <a:off x="644011" y="4520223"/>
            <a:ext cx="1108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CCL2/MCP-1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B59A1E7B-5577-0E47-ADBC-068E30F830C2}"/>
              </a:ext>
            </a:extLst>
          </p:cNvPr>
          <p:cNvSpPr txBox="1"/>
          <p:nvPr/>
        </p:nvSpPr>
        <p:spPr>
          <a:xfrm>
            <a:off x="1920441" y="4520223"/>
            <a:ext cx="13730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CXCL1/KC (IL-8)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A67811D1-FF09-7547-9296-1AC6557A882C}"/>
              </a:ext>
            </a:extLst>
          </p:cNvPr>
          <p:cNvSpPr txBox="1"/>
          <p:nvPr/>
        </p:nvSpPr>
        <p:spPr>
          <a:xfrm>
            <a:off x="3673778" y="4520223"/>
            <a:ext cx="791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GM-CSF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8C1BA6E2-CB5A-6A45-9FA3-C3BEBAB2B57E}"/>
              </a:ext>
            </a:extLst>
          </p:cNvPr>
          <p:cNvSpPr txBox="1"/>
          <p:nvPr/>
        </p:nvSpPr>
        <p:spPr>
          <a:xfrm>
            <a:off x="5179613" y="4520223"/>
            <a:ext cx="63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TNF-</a:t>
            </a:r>
            <a:r>
              <a:rPr lang="en-US" sz="1200" b="1" dirty="0">
                <a:latin typeface="Symbol" pitchFamily="2" charset="2"/>
                <a:cs typeface="Arial" panose="020B0604020202020204" pitchFamily="34" charset="0"/>
              </a:rPr>
              <a:t>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73F0E4BD-F0CF-7B43-BFAA-797AB140D731}"/>
              </a:ext>
            </a:extLst>
          </p:cNvPr>
          <p:cNvSpPr txBox="1"/>
          <p:nvPr/>
        </p:nvSpPr>
        <p:spPr>
          <a:xfrm>
            <a:off x="5222142" y="1577289"/>
            <a:ext cx="5470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IFN-</a:t>
            </a:r>
            <a:r>
              <a:rPr lang="en-US" sz="1200" b="1" dirty="0">
                <a:latin typeface="Symbol" pitchFamily="2" charset="2"/>
                <a:cs typeface="Arial" panose="020B0604020202020204" pitchFamily="34" charset="0"/>
              </a:rPr>
              <a:t>g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B705440C-ADFF-9647-9E46-740A5B7E7964}"/>
              </a:ext>
            </a:extLst>
          </p:cNvPr>
          <p:cNvSpPr txBox="1"/>
          <p:nvPr/>
        </p:nvSpPr>
        <p:spPr>
          <a:xfrm>
            <a:off x="2282319" y="3057578"/>
            <a:ext cx="6492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IL-17A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29B26D0A-D03B-E446-AA4E-EBD1EFE1D930}"/>
              </a:ext>
            </a:extLst>
          </p:cNvPr>
          <p:cNvSpPr txBox="1"/>
          <p:nvPr/>
        </p:nvSpPr>
        <p:spPr>
          <a:xfrm>
            <a:off x="3797648" y="3057578"/>
            <a:ext cx="543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IL-18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9ED0D898-8A40-1E41-98B2-2575DF5A84C1}"/>
              </a:ext>
            </a:extLst>
          </p:cNvPr>
          <p:cNvSpPr txBox="1"/>
          <p:nvPr/>
        </p:nvSpPr>
        <p:spPr>
          <a:xfrm>
            <a:off x="5223758" y="3057578"/>
            <a:ext cx="543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IL-33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E26459A9-A19F-7343-A900-5C1AFE34C06E}"/>
              </a:ext>
            </a:extLst>
          </p:cNvPr>
          <p:cNvSpPr txBox="1"/>
          <p:nvPr/>
        </p:nvSpPr>
        <p:spPr>
          <a:xfrm>
            <a:off x="793541" y="3057578"/>
            <a:ext cx="8090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IL-12p70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0A3AD409-506E-9D4E-9535-25129634D028}"/>
              </a:ext>
            </a:extLst>
          </p:cNvPr>
          <p:cNvSpPr txBox="1"/>
          <p:nvPr/>
        </p:nvSpPr>
        <p:spPr>
          <a:xfrm>
            <a:off x="926127" y="5913082"/>
            <a:ext cx="543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IL-10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2460755" y="6019082"/>
            <a:ext cx="1665009" cy="1529519"/>
            <a:chOff x="2262986" y="6772083"/>
            <a:chExt cx="1665009" cy="1529519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024570B2-09D5-1445-BC6B-1D8FF083D3B7}"/>
                </a:ext>
              </a:extLst>
            </p:cNvPr>
            <p:cNvSpPr txBox="1"/>
            <p:nvPr/>
          </p:nvSpPr>
          <p:spPr>
            <a:xfrm>
              <a:off x="2562943" y="7839937"/>
              <a:ext cx="13650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E 171 Treatment </a:t>
              </a:r>
              <a:endParaRPr lang="en-US" sz="12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Groups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ppm)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xmlns="" id="{843C6043-E9BE-9A41-B798-008BC4F8CFE4}"/>
                </a:ext>
              </a:extLst>
            </p:cNvPr>
            <p:cNvSpPr txBox="1"/>
            <p:nvPr/>
          </p:nvSpPr>
          <p:spPr>
            <a:xfrm rot="16200000">
              <a:off x="1879971" y="7155098"/>
              <a:ext cx="12276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Concentration</a:t>
              </a:r>
            </a:p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pg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mL)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7" name="Straight Arrow Connector 86"/>
            <p:cNvCxnSpPr/>
            <p:nvPr/>
          </p:nvCxnSpPr>
          <p:spPr>
            <a:xfrm flipV="1">
              <a:off x="2788555" y="6789674"/>
              <a:ext cx="0" cy="1019306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>
              <a:off x="2771449" y="7793204"/>
              <a:ext cx="963816" cy="0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Rectangle 89"/>
          <p:cNvSpPr/>
          <p:nvPr/>
        </p:nvSpPr>
        <p:spPr>
          <a:xfrm>
            <a:off x="4872526" y="3334577"/>
            <a:ext cx="1238694" cy="10162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3460092" y="4807146"/>
            <a:ext cx="1238694" cy="10162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>
            <a:extLst>
              <a:ext uri="{FF2B5EF4-FFF2-40B4-BE49-F238E27FC236}">
                <a16:creationId xmlns="" xmlns:a16="http://schemas.microsoft.com/office/drawing/2014/main" id="{5825F18F-DBA6-7D45-A5F2-46CB74BC75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040" y="1864286"/>
            <a:ext cx="1567307" cy="1026668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="" xmlns:a16="http://schemas.microsoft.com/office/drawing/2014/main" id="{A0C5693A-20B7-BA40-9D46-3D40C98146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3826" y="1864286"/>
            <a:ext cx="1567307" cy="1026668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="" xmlns:a16="http://schemas.microsoft.com/office/drawing/2014/main" id="{141C686D-B5AF-364D-B1BF-EB5ADA26C9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3928" y="1864287"/>
            <a:ext cx="1567307" cy="102666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="" xmlns:a16="http://schemas.microsoft.com/office/drawing/2014/main" id="{950DDB05-B2D7-6944-82D6-21E3995526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8592" y="1864287"/>
            <a:ext cx="1567307" cy="1026668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153E2233-D116-4042-815D-717BA5E92099}"/>
              </a:ext>
            </a:extLst>
          </p:cNvPr>
          <p:cNvSpPr txBox="1"/>
          <p:nvPr/>
        </p:nvSpPr>
        <p:spPr>
          <a:xfrm>
            <a:off x="2157620" y="3648039"/>
            <a:ext cx="834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Detected</a:t>
            </a:r>
          </a:p>
        </p:txBody>
      </p:sp>
      <p:pic>
        <p:nvPicPr>
          <p:cNvPr id="52" name="Picture 51">
            <a:extLst>
              <a:ext uri="{FF2B5EF4-FFF2-40B4-BE49-F238E27FC236}">
                <a16:creationId xmlns="" xmlns:a16="http://schemas.microsoft.com/office/drawing/2014/main" id="{C9201223-7898-FB4B-99BB-5A445B2D02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8040" y="3324118"/>
            <a:ext cx="1567307" cy="1026668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="" xmlns:a16="http://schemas.microsoft.com/office/drawing/2014/main" id="{397018DB-9037-5340-AF14-8B0F69CD3C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93928" y="3324118"/>
            <a:ext cx="1567307" cy="1026668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1951786" y="3339557"/>
            <a:ext cx="1238694" cy="10162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60F70028-A8FE-7846-B5F8-C8BF54AE218B}"/>
              </a:ext>
            </a:extLst>
          </p:cNvPr>
          <p:cNvSpPr txBox="1"/>
          <p:nvPr/>
        </p:nvSpPr>
        <p:spPr>
          <a:xfrm>
            <a:off x="5078360" y="5084567"/>
            <a:ext cx="834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Detected</a:t>
            </a:r>
          </a:p>
        </p:txBody>
      </p:sp>
      <p:sp>
        <p:nvSpPr>
          <p:cNvPr id="55" name="Rectangle 54"/>
          <p:cNvSpPr/>
          <p:nvPr/>
        </p:nvSpPr>
        <p:spPr>
          <a:xfrm>
            <a:off x="4872526" y="4812126"/>
            <a:ext cx="1238694" cy="10162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8" name="Picture 87">
            <a:extLst>
              <a:ext uri="{FF2B5EF4-FFF2-40B4-BE49-F238E27FC236}">
                <a16:creationId xmlns="" xmlns:a16="http://schemas.microsoft.com/office/drawing/2014/main" id="{8B9B9A09-3A83-4F4E-988E-493A6B0DDA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6196" y="4797222"/>
            <a:ext cx="1589151" cy="1026668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="" xmlns:a16="http://schemas.microsoft.com/office/drawing/2014/main" id="{94D0E3FC-9724-CF4D-A94F-1C139D5FDAC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23826" y="4797222"/>
            <a:ext cx="1567307" cy="1026668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="" xmlns:a16="http://schemas.microsoft.com/office/drawing/2014/main" id="{AB88FAC7-D5CD-364D-86DB-8C3D824FB44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8040" y="6165576"/>
            <a:ext cx="1567307" cy="1026668"/>
          </a:xfrm>
          <a:prstGeom prst="rect">
            <a:avLst/>
          </a:prstGeom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9A2CB0A7-205C-4843-A976-F6D6988EE4EA}"/>
              </a:ext>
            </a:extLst>
          </p:cNvPr>
          <p:cNvSpPr txBox="1"/>
          <p:nvPr/>
        </p:nvSpPr>
        <p:spPr>
          <a:xfrm>
            <a:off x="584258" y="354437"/>
            <a:ext cx="2814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066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E014EF01-9884-7B48-A2DC-E6AD2D1347DA}"/>
              </a:ext>
            </a:extLst>
          </p:cNvPr>
          <p:cNvSpPr txBox="1"/>
          <p:nvPr/>
        </p:nvSpPr>
        <p:spPr>
          <a:xfrm>
            <a:off x="216715" y="1138564"/>
            <a:ext cx="61478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Small Intestine (Jejunum) Cytokine/Chemokine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Levels (7-Day)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1D41653C-8A9D-E542-A692-A81A8648AB4D}"/>
              </a:ext>
            </a:extLst>
          </p:cNvPr>
          <p:cNvSpPr txBox="1"/>
          <p:nvPr/>
        </p:nvSpPr>
        <p:spPr>
          <a:xfrm>
            <a:off x="920379" y="1577289"/>
            <a:ext cx="5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</a:t>
            </a:r>
            <a:r>
              <a:rPr lang="en-US" sz="1200" b="1" dirty="0">
                <a:latin typeface="Symbol" pitchFamily="2" charset="2"/>
                <a:cs typeface="Arial" panose="020B0604020202020204" pitchFamily="34" charset="0"/>
              </a:rPr>
              <a:t>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53671870-A2EA-674D-9487-DAFF21D6A4FD}"/>
              </a:ext>
            </a:extLst>
          </p:cNvPr>
          <p:cNvSpPr txBox="1"/>
          <p:nvPr/>
        </p:nvSpPr>
        <p:spPr>
          <a:xfrm>
            <a:off x="2335593" y="1577289"/>
            <a:ext cx="5427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</a:t>
            </a:r>
            <a:r>
              <a:rPr lang="en-US" sz="1200" b="1" dirty="0">
                <a:latin typeface="Symbol" pitchFamily="2" charset="2"/>
                <a:cs typeface="Arial" panose="020B0604020202020204" pitchFamily="34" charset="0"/>
              </a:rPr>
              <a:t>b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FD2038A2-FE8E-3E4E-ABA3-831D0B27DE2B}"/>
              </a:ext>
            </a:extLst>
          </p:cNvPr>
          <p:cNvSpPr txBox="1"/>
          <p:nvPr/>
        </p:nvSpPr>
        <p:spPr>
          <a:xfrm>
            <a:off x="3840441" y="1577289"/>
            <a:ext cx="458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IL-6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60F70028-A8FE-7846-B5F8-C8BF54AE218B}"/>
              </a:ext>
            </a:extLst>
          </p:cNvPr>
          <p:cNvSpPr txBox="1"/>
          <p:nvPr/>
        </p:nvSpPr>
        <p:spPr>
          <a:xfrm>
            <a:off x="3652250" y="5079587"/>
            <a:ext cx="834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Detected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5D16E4DC-1989-3F41-817A-55A298BE7801}"/>
              </a:ext>
            </a:extLst>
          </p:cNvPr>
          <p:cNvSpPr txBox="1"/>
          <p:nvPr/>
        </p:nvSpPr>
        <p:spPr>
          <a:xfrm>
            <a:off x="644011" y="4520223"/>
            <a:ext cx="1108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CCL2/MCP-1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B59A1E7B-5577-0E47-ADBC-068E30F830C2}"/>
              </a:ext>
            </a:extLst>
          </p:cNvPr>
          <p:cNvSpPr txBox="1"/>
          <p:nvPr/>
        </p:nvSpPr>
        <p:spPr>
          <a:xfrm>
            <a:off x="1920441" y="4520223"/>
            <a:ext cx="13730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CXCL1/KC (IL-8)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A67811D1-FF09-7547-9296-1AC6557A882C}"/>
              </a:ext>
            </a:extLst>
          </p:cNvPr>
          <p:cNvSpPr txBox="1"/>
          <p:nvPr/>
        </p:nvSpPr>
        <p:spPr>
          <a:xfrm>
            <a:off x="3673778" y="4520223"/>
            <a:ext cx="791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GM-CSF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8C1BA6E2-CB5A-6A45-9FA3-C3BEBAB2B57E}"/>
              </a:ext>
            </a:extLst>
          </p:cNvPr>
          <p:cNvSpPr txBox="1"/>
          <p:nvPr/>
        </p:nvSpPr>
        <p:spPr>
          <a:xfrm>
            <a:off x="5179613" y="4520223"/>
            <a:ext cx="63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TNF-</a:t>
            </a:r>
            <a:r>
              <a:rPr lang="en-US" sz="1200" b="1" dirty="0">
                <a:latin typeface="Symbol" pitchFamily="2" charset="2"/>
                <a:cs typeface="Arial" panose="020B0604020202020204" pitchFamily="34" charset="0"/>
              </a:rPr>
              <a:t>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73F0E4BD-F0CF-7B43-BFAA-797AB140D731}"/>
              </a:ext>
            </a:extLst>
          </p:cNvPr>
          <p:cNvSpPr txBox="1"/>
          <p:nvPr/>
        </p:nvSpPr>
        <p:spPr>
          <a:xfrm>
            <a:off x="5222142" y="1577289"/>
            <a:ext cx="5470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IFN-</a:t>
            </a:r>
            <a:r>
              <a:rPr lang="en-US" sz="1200" b="1" dirty="0">
                <a:latin typeface="Symbol" pitchFamily="2" charset="2"/>
                <a:cs typeface="Arial" panose="020B0604020202020204" pitchFamily="34" charset="0"/>
              </a:rPr>
              <a:t>g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B705440C-ADFF-9647-9E46-740A5B7E7964}"/>
              </a:ext>
            </a:extLst>
          </p:cNvPr>
          <p:cNvSpPr txBox="1"/>
          <p:nvPr/>
        </p:nvSpPr>
        <p:spPr>
          <a:xfrm>
            <a:off x="2282319" y="3057578"/>
            <a:ext cx="6492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IL-17A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29B26D0A-D03B-E446-AA4E-EBD1EFE1D930}"/>
              </a:ext>
            </a:extLst>
          </p:cNvPr>
          <p:cNvSpPr txBox="1"/>
          <p:nvPr/>
        </p:nvSpPr>
        <p:spPr>
          <a:xfrm>
            <a:off x="3797648" y="3057578"/>
            <a:ext cx="543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IL-18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9ED0D898-8A40-1E41-98B2-2575DF5A84C1}"/>
              </a:ext>
            </a:extLst>
          </p:cNvPr>
          <p:cNvSpPr txBox="1"/>
          <p:nvPr/>
        </p:nvSpPr>
        <p:spPr>
          <a:xfrm>
            <a:off x="5223758" y="3057578"/>
            <a:ext cx="543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IL-33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E26459A9-A19F-7343-A900-5C1AFE34C06E}"/>
              </a:ext>
            </a:extLst>
          </p:cNvPr>
          <p:cNvSpPr txBox="1"/>
          <p:nvPr/>
        </p:nvSpPr>
        <p:spPr>
          <a:xfrm>
            <a:off x="793541" y="3057578"/>
            <a:ext cx="8090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IL-12p70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0A3AD409-506E-9D4E-9535-25129634D028}"/>
              </a:ext>
            </a:extLst>
          </p:cNvPr>
          <p:cNvSpPr txBox="1"/>
          <p:nvPr/>
        </p:nvSpPr>
        <p:spPr>
          <a:xfrm>
            <a:off x="926127" y="5913082"/>
            <a:ext cx="543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IL-10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2460755" y="6019082"/>
            <a:ext cx="1665009" cy="1529519"/>
            <a:chOff x="2262986" y="6772083"/>
            <a:chExt cx="1665009" cy="1529519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024570B2-09D5-1445-BC6B-1D8FF083D3B7}"/>
                </a:ext>
              </a:extLst>
            </p:cNvPr>
            <p:cNvSpPr txBox="1"/>
            <p:nvPr/>
          </p:nvSpPr>
          <p:spPr>
            <a:xfrm>
              <a:off x="2562943" y="7839937"/>
              <a:ext cx="13650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E 171 Treatment </a:t>
              </a:r>
              <a:endParaRPr lang="en-US" sz="12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Groups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ppm)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xmlns="" id="{843C6043-E9BE-9A41-B798-008BC4F8CFE4}"/>
                </a:ext>
              </a:extLst>
            </p:cNvPr>
            <p:cNvSpPr txBox="1"/>
            <p:nvPr/>
          </p:nvSpPr>
          <p:spPr>
            <a:xfrm rot="16200000">
              <a:off x="1879971" y="7155098"/>
              <a:ext cx="12276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Concentration</a:t>
              </a:r>
            </a:p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pg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mL)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7" name="Straight Arrow Connector 86"/>
            <p:cNvCxnSpPr/>
            <p:nvPr/>
          </p:nvCxnSpPr>
          <p:spPr>
            <a:xfrm flipV="1">
              <a:off x="2788555" y="6789674"/>
              <a:ext cx="0" cy="1019306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>
              <a:off x="2771449" y="7793204"/>
              <a:ext cx="963816" cy="0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Rectangle 90"/>
          <p:cNvSpPr/>
          <p:nvPr/>
        </p:nvSpPr>
        <p:spPr>
          <a:xfrm>
            <a:off x="3460092" y="4807146"/>
            <a:ext cx="1238694" cy="10162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60F70028-A8FE-7846-B5F8-C8BF54AE218B}"/>
              </a:ext>
            </a:extLst>
          </p:cNvPr>
          <p:cNvSpPr txBox="1"/>
          <p:nvPr/>
        </p:nvSpPr>
        <p:spPr>
          <a:xfrm>
            <a:off x="2160350" y="5084567"/>
            <a:ext cx="834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Detected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="" xmlns:a16="http://schemas.microsoft.com/office/drawing/2014/main" id="{D3B70048-EC72-DC42-827A-84E843726E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561" y="1864287"/>
            <a:ext cx="1567307" cy="1026668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="" xmlns:a16="http://schemas.microsoft.com/office/drawing/2014/main" id="{0EF272A4-AE73-3744-9D56-8E99439DE4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1669" y="1864287"/>
            <a:ext cx="1567307" cy="1026668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1DB93124-73CF-B94F-B8E2-BC685DCE22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1647" y="1864287"/>
            <a:ext cx="1567307" cy="1026668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="" xmlns:a16="http://schemas.microsoft.com/office/drawing/2014/main" id="{E45F0AB2-0104-A44C-8E70-0E2C393823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4610" y="1864287"/>
            <a:ext cx="1567307" cy="1026668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65445253-6948-4A4C-983A-570118B2E9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5561" y="3319109"/>
            <a:ext cx="1567307" cy="1026668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="" xmlns:a16="http://schemas.microsoft.com/office/drawing/2014/main" id="{65677132-62E5-7B4B-8AB3-0E8D55F893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21669" y="3319109"/>
            <a:ext cx="1567307" cy="1026668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="" xmlns:a16="http://schemas.microsoft.com/office/drawing/2014/main" id="{ADA5AD46-24AB-FF44-B505-35DFF840AE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59803" y="3334577"/>
            <a:ext cx="1589151" cy="1026668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="" xmlns:a16="http://schemas.microsoft.com/office/drawing/2014/main" id="{E15C6B1B-3149-094C-82C1-11B24443364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04610" y="3319109"/>
            <a:ext cx="1567307" cy="1026668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="" xmlns:a16="http://schemas.microsoft.com/office/drawing/2014/main" id="{F878A3A4-3BD2-8F4F-8140-021A0F41050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5561" y="4807034"/>
            <a:ext cx="1567307" cy="1026668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="" xmlns:a16="http://schemas.microsoft.com/office/drawing/2014/main" id="{E98F6A97-EC70-5A4C-AD97-FC64656807C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04610" y="4807034"/>
            <a:ext cx="1567307" cy="1026668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968192" y="4812126"/>
            <a:ext cx="1238694" cy="10162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7" name="Picture 66">
            <a:extLst>
              <a:ext uri="{FF2B5EF4-FFF2-40B4-BE49-F238E27FC236}">
                <a16:creationId xmlns="" xmlns:a16="http://schemas.microsoft.com/office/drawing/2014/main" id="{0691F5E2-7111-FB43-B1D6-4AD0C100ED7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5561" y="6180966"/>
            <a:ext cx="1567307" cy="1026668"/>
          </a:xfrm>
          <a:prstGeom prst="rect">
            <a:avLst/>
          </a:prstGeom>
        </p:spPr>
      </p:pic>
      <p:sp>
        <p:nvSpPr>
          <p:cNvPr id="82" name="TextBox 81">
            <a:extLst>
              <a:ext uri="{FF2B5EF4-FFF2-40B4-BE49-F238E27FC236}">
                <a16:creationId xmlns:a16="http://schemas.microsoft.com/office/drawing/2014/main" xmlns="" id="{9A2CB0A7-205C-4843-A976-F6D6988EE4EA}"/>
              </a:ext>
            </a:extLst>
          </p:cNvPr>
          <p:cNvSpPr txBox="1"/>
          <p:nvPr/>
        </p:nvSpPr>
        <p:spPr>
          <a:xfrm>
            <a:off x="584258" y="354437"/>
            <a:ext cx="2814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2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371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E014EF01-9884-7B48-A2DC-E6AD2D1347DA}"/>
              </a:ext>
            </a:extLst>
          </p:cNvPr>
          <p:cNvSpPr txBox="1"/>
          <p:nvPr/>
        </p:nvSpPr>
        <p:spPr>
          <a:xfrm>
            <a:off x="1140295" y="1138564"/>
            <a:ext cx="430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Colon Cytokine/Chemokine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Levels (7-Day)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1D41653C-8A9D-E542-A692-A81A8648AB4D}"/>
              </a:ext>
            </a:extLst>
          </p:cNvPr>
          <p:cNvSpPr txBox="1"/>
          <p:nvPr/>
        </p:nvSpPr>
        <p:spPr>
          <a:xfrm>
            <a:off x="920379" y="1577289"/>
            <a:ext cx="5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</a:t>
            </a:r>
            <a:r>
              <a:rPr lang="en-US" sz="1200" b="1" dirty="0">
                <a:latin typeface="Symbol" pitchFamily="2" charset="2"/>
                <a:cs typeface="Arial" panose="020B0604020202020204" pitchFamily="34" charset="0"/>
              </a:rPr>
              <a:t>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53671870-A2EA-674D-9487-DAFF21D6A4FD}"/>
              </a:ext>
            </a:extLst>
          </p:cNvPr>
          <p:cNvSpPr txBox="1"/>
          <p:nvPr/>
        </p:nvSpPr>
        <p:spPr>
          <a:xfrm>
            <a:off x="2335593" y="1577289"/>
            <a:ext cx="5427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</a:t>
            </a:r>
            <a:r>
              <a:rPr lang="en-US" sz="1200" b="1" dirty="0">
                <a:latin typeface="Symbol" pitchFamily="2" charset="2"/>
                <a:cs typeface="Arial" panose="020B0604020202020204" pitchFamily="34" charset="0"/>
              </a:rPr>
              <a:t>b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FD2038A2-FE8E-3E4E-ABA3-831D0B27DE2B}"/>
              </a:ext>
            </a:extLst>
          </p:cNvPr>
          <p:cNvSpPr txBox="1"/>
          <p:nvPr/>
        </p:nvSpPr>
        <p:spPr>
          <a:xfrm>
            <a:off x="3840441" y="1577289"/>
            <a:ext cx="458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IL-6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60F70028-A8FE-7846-B5F8-C8BF54AE218B}"/>
              </a:ext>
            </a:extLst>
          </p:cNvPr>
          <p:cNvSpPr txBox="1"/>
          <p:nvPr/>
        </p:nvSpPr>
        <p:spPr>
          <a:xfrm>
            <a:off x="3652250" y="5079587"/>
            <a:ext cx="834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Detected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5D16E4DC-1989-3F41-817A-55A298BE7801}"/>
              </a:ext>
            </a:extLst>
          </p:cNvPr>
          <p:cNvSpPr txBox="1"/>
          <p:nvPr/>
        </p:nvSpPr>
        <p:spPr>
          <a:xfrm>
            <a:off x="644011" y="4520223"/>
            <a:ext cx="1108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CCL2/MCP-1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B59A1E7B-5577-0E47-ADBC-068E30F830C2}"/>
              </a:ext>
            </a:extLst>
          </p:cNvPr>
          <p:cNvSpPr txBox="1"/>
          <p:nvPr/>
        </p:nvSpPr>
        <p:spPr>
          <a:xfrm>
            <a:off x="1920441" y="4520223"/>
            <a:ext cx="13730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CXCL1/KC (IL-8)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A67811D1-FF09-7547-9296-1AC6557A882C}"/>
              </a:ext>
            </a:extLst>
          </p:cNvPr>
          <p:cNvSpPr txBox="1"/>
          <p:nvPr/>
        </p:nvSpPr>
        <p:spPr>
          <a:xfrm>
            <a:off x="3673778" y="4520223"/>
            <a:ext cx="791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GM-CSF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8C1BA6E2-CB5A-6A45-9FA3-C3BEBAB2B57E}"/>
              </a:ext>
            </a:extLst>
          </p:cNvPr>
          <p:cNvSpPr txBox="1"/>
          <p:nvPr/>
        </p:nvSpPr>
        <p:spPr>
          <a:xfrm>
            <a:off x="5179613" y="4520223"/>
            <a:ext cx="63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TNF-</a:t>
            </a:r>
            <a:r>
              <a:rPr lang="en-US" sz="1200" b="1" dirty="0">
                <a:latin typeface="Symbol" pitchFamily="2" charset="2"/>
                <a:cs typeface="Arial" panose="020B0604020202020204" pitchFamily="34" charset="0"/>
              </a:rPr>
              <a:t>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73F0E4BD-F0CF-7B43-BFAA-797AB140D731}"/>
              </a:ext>
            </a:extLst>
          </p:cNvPr>
          <p:cNvSpPr txBox="1"/>
          <p:nvPr/>
        </p:nvSpPr>
        <p:spPr>
          <a:xfrm>
            <a:off x="5222142" y="1577289"/>
            <a:ext cx="5470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IFN-</a:t>
            </a:r>
            <a:r>
              <a:rPr lang="en-US" sz="1200" b="1" dirty="0">
                <a:latin typeface="Symbol" pitchFamily="2" charset="2"/>
                <a:cs typeface="Arial" panose="020B0604020202020204" pitchFamily="34" charset="0"/>
              </a:rPr>
              <a:t>g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B705440C-ADFF-9647-9E46-740A5B7E7964}"/>
              </a:ext>
            </a:extLst>
          </p:cNvPr>
          <p:cNvSpPr txBox="1"/>
          <p:nvPr/>
        </p:nvSpPr>
        <p:spPr>
          <a:xfrm>
            <a:off x="2282319" y="3057578"/>
            <a:ext cx="6492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IL-17A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29B26D0A-D03B-E446-AA4E-EBD1EFE1D930}"/>
              </a:ext>
            </a:extLst>
          </p:cNvPr>
          <p:cNvSpPr txBox="1"/>
          <p:nvPr/>
        </p:nvSpPr>
        <p:spPr>
          <a:xfrm>
            <a:off x="3797648" y="3057578"/>
            <a:ext cx="543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IL-18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9ED0D898-8A40-1E41-98B2-2575DF5A84C1}"/>
              </a:ext>
            </a:extLst>
          </p:cNvPr>
          <p:cNvSpPr txBox="1"/>
          <p:nvPr/>
        </p:nvSpPr>
        <p:spPr>
          <a:xfrm>
            <a:off x="5223758" y="3057578"/>
            <a:ext cx="543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IL-33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E26459A9-A19F-7343-A900-5C1AFE34C06E}"/>
              </a:ext>
            </a:extLst>
          </p:cNvPr>
          <p:cNvSpPr txBox="1"/>
          <p:nvPr/>
        </p:nvSpPr>
        <p:spPr>
          <a:xfrm>
            <a:off x="793541" y="3057578"/>
            <a:ext cx="8090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IL-12p70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0A3AD409-506E-9D4E-9535-25129634D028}"/>
              </a:ext>
            </a:extLst>
          </p:cNvPr>
          <p:cNvSpPr txBox="1"/>
          <p:nvPr/>
        </p:nvSpPr>
        <p:spPr>
          <a:xfrm>
            <a:off x="926127" y="5913082"/>
            <a:ext cx="543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IL-10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2460755" y="6019082"/>
            <a:ext cx="1665009" cy="1529519"/>
            <a:chOff x="2262986" y="6772083"/>
            <a:chExt cx="1665009" cy="1529519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024570B2-09D5-1445-BC6B-1D8FF083D3B7}"/>
                </a:ext>
              </a:extLst>
            </p:cNvPr>
            <p:cNvSpPr txBox="1"/>
            <p:nvPr/>
          </p:nvSpPr>
          <p:spPr>
            <a:xfrm>
              <a:off x="2562943" y="7839937"/>
              <a:ext cx="13650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E 171 Treatment </a:t>
              </a:r>
              <a:endParaRPr lang="en-US" sz="12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Groups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ppm)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xmlns="" id="{843C6043-E9BE-9A41-B798-008BC4F8CFE4}"/>
                </a:ext>
              </a:extLst>
            </p:cNvPr>
            <p:cNvSpPr txBox="1"/>
            <p:nvPr/>
          </p:nvSpPr>
          <p:spPr>
            <a:xfrm rot="16200000">
              <a:off x="1879971" y="7155098"/>
              <a:ext cx="12276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Concentration</a:t>
              </a:r>
            </a:p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pg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mL)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7" name="Straight Arrow Connector 86"/>
            <p:cNvCxnSpPr/>
            <p:nvPr/>
          </p:nvCxnSpPr>
          <p:spPr>
            <a:xfrm flipV="1">
              <a:off x="2788555" y="6789674"/>
              <a:ext cx="0" cy="1019306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>
              <a:off x="2771449" y="7793204"/>
              <a:ext cx="963816" cy="0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Rectangle 90"/>
          <p:cNvSpPr/>
          <p:nvPr/>
        </p:nvSpPr>
        <p:spPr>
          <a:xfrm>
            <a:off x="3460092" y="4807146"/>
            <a:ext cx="1238694" cy="10162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2" name="Picture 41">
            <a:extLst>
              <a:ext uri="{FF2B5EF4-FFF2-40B4-BE49-F238E27FC236}">
                <a16:creationId xmlns="" xmlns:a16="http://schemas.microsoft.com/office/drawing/2014/main" id="{34AB4394-94EC-9D46-8A3E-B07EC328E1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561" y="1896731"/>
            <a:ext cx="1567307" cy="1026668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="" xmlns:a16="http://schemas.microsoft.com/office/drawing/2014/main" id="{E91ACA82-C8DE-474E-9B1C-7CF8B86ED8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1669" y="1896731"/>
            <a:ext cx="1567307" cy="1026668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="" xmlns:a16="http://schemas.microsoft.com/office/drawing/2014/main" id="{33726CF0-E4BE-6C43-A76C-ECDEF0CD9F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1647" y="1896731"/>
            <a:ext cx="1567307" cy="1026668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="" xmlns:a16="http://schemas.microsoft.com/office/drawing/2014/main" id="{11572900-E840-4A47-B62C-90A3CF1434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4610" y="1896731"/>
            <a:ext cx="1567307" cy="1026668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="" xmlns:a16="http://schemas.microsoft.com/office/drawing/2014/main" id="{4D356F7A-4280-1B4D-B036-8005CB1C5B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5561" y="3353415"/>
            <a:ext cx="1567307" cy="1026668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="" xmlns:a16="http://schemas.microsoft.com/office/drawing/2014/main" id="{7A1675AE-E2AE-754A-BFBC-12564BFF49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21669" y="3353415"/>
            <a:ext cx="1567307" cy="1026668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="" xmlns:a16="http://schemas.microsoft.com/office/drawing/2014/main" id="{9965C142-8291-8B4D-B684-854DBE68C5E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59803" y="3353415"/>
            <a:ext cx="1589151" cy="1026668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="" xmlns:a16="http://schemas.microsoft.com/office/drawing/2014/main" id="{BE63FC3D-0242-9A40-B550-8A8350C85A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04610" y="3353415"/>
            <a:ext cx="1567307" cy="1026668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="" xmlns:a16="http://schemas.microsoft.com/office/drawing/2014/main" id="{BD5A0D56-23F8-A74D-AEC3-811712E7A5C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5561" y="4838589"/>
            <a:ext cx="1567307" cy="1026668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="" xmlns:a16="http://schemas.microsoft.com/office/drawing/2014/main" id="{2B9401C8-FDE9-934D-8FFE-4B55AFDD3E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21669" y="4838589"/>
            <a:ext cx="1567307" cy="1026668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="" xmlns:a16="http://schemas.microsoft.com/office/drawing/2014/main" id="{23C4D612-7535-D14C-88EF-57344BD2B75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04610" y="4838589"/>
            <a:ext cx="1567307" cy="1026668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="" xmlns:a16="http://schemas.microsoft.com/office/drawing/2014/main" id="{CAB33A06-1E1C-5A4B-A078-C484D27551B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15561" y="6190255"/>
            <a:ext cx="1567307" cy="1026668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9A2CB0A7-205C-4843-A976-F6D6988EE4EA}"/>
              </a:ext>
            </a:extLst>
          </p:cNvPr>
          <p:cNvSpPr txBox="1"/>
          <p:nvPr/>
        </p:nvSpPr>
        <p:spPr>
          <a:xfrm>
            <a:off x="584258" y="354437"/>
            <a:ext cx="2814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3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398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E014EF01-9884-7B48-A2DC-E6AD2D1347DA}"/>
              </a:ext>
            </a:extLst>
          </p:cNvPr>
          <p:cNvSpPr txBox="1"/>
          <p:nvPr/>
        </p:nvSpPr>
        <p:spPr>
          <a:xfrm>
            <a:off x="1107452" y="991144"/>
            <a:ext cx="43006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Blood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Cytokine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/Chemokine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Levels (7-Day)</a:t>
            </a:r>
          </a:p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(72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h Post Anti-CD3/CD28 Activation)</a:t>
            </a:r>
          </a:p>
          <a:p>
            <a:pPr algn="ctr"/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1D41653C-8A9D-E542-A692-A81A8648AB4D}"/>
              </a:ext>
            </a:extLst>
          </p:cNvPr>
          <p:cNvSpPr txBox="1"/>
          <p:nvPr/>
        </p:nvSpPr>
        <p:spPr>
          <a:xfrm>
            <a:off x="920379" y="1577289"/>
            <a:ext cx="5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</a:t>
            </a:r>
            <a:r>
              <a:rPr lang="en-US" sz="1200" b="1" dirty="0">
                <a:latin typeface="Symbol" pitchFamily="2" charset="2"/>
                <a:cs typeface="Arial" panose="020B0604020202020204" pitchFamily="34" charset="0"/>
              </a:rPr>
              <a:t>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53671870-A2EA-674D-9487-DAFF21D6A4FD}"/>
              </a:ext>
            </a:extLst>
          </p:cNvPr>
          <p:cNvSpPr txBox="1"/>
          <p:nvPr/>
        </p:nvSpPr>
        <p:spPr>
          <a:xfrm>
            <a:off x="2335593" y="1577289"/>
            <a:ext cx="5427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</a:t>
            </a:r>
            <a:r>
              <a:rPr lang="en-US" sz="1200" b="1" dirty="0">
                <a:latin typeface="Symbol" pitchFamily="2" charset="2"/>
                <a:cs typeface="Arial" panose="020B0604020202020204" pitchFamily="34" charset="0"/>
              </a:rPr>
              <a:t>b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FD2038A2-FE8E-3E4E-ABA3-831D0B27DE2B}"/>
              </a:ext>
            </a:extLst>
          </p:cNvPr>
          <p:cNvSpPr txBox="1"/>
          <p:nvPr/>
        </p:nvSpPr>
        <p:spPr>
          <a:xfrm>
            <a:off x="3840441" y="1577289"/>
            <a:ext cx="458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IL-6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153E2233-D116-4042-815D-717BA5E92099}"/>
              </a:ext>
            </a:extLst>
          </p:cNvPr>
          <p:cNvSpPr txBox="1"/>
          <p:nvPr/>
        </p:nvSpPr>
        <p:spPr>
          <a:xfrm>
            <a:off x="5078360" y="3643059"/>
            <a:ext cx="834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Detected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5D16E4DC-1989-3F41-817A-55A298BE7801}"/>
              </a:ext>
            </a:extLst>
          </p:cNvPr>
          <p:cNvSpPr txBox="1"/>
          <p:nvPr/>
        </p:nvSpPr>
        <p:spPr>
          <a:xfrm>
            <a:off x="644011" y="4520223"/>
            <a:ext cx="1108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CCL2/MCP-1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B59A1E7B-5577-0E47-ADBC-068E30F830C2}"/>
              </a:ext>
            </a:extLst>
          </p:cNvPr>
          <p:cNvSpPr txBox="1"/>
          <p:nvPr/>
        </p:nvSpPr>
        <p:spPr>
          <a:xfrm>
            <a:off x="1920441" y="4520223"/>
            <a:ext cx="13730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CXCL1/KC (IL-8)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A67811D1-FF09-7547-9296-1AC6557A882C}"/>
              </a:ext>
            </a:extLst>
          </p:cNvPr>
          <p:cNvSpPr txBox="1"/>
          <p:nvPr/>
        </p:nvSpPr>
        <p:spPr>
          <a:xfrm>
            <a:off x="3673778" y="4520223"/>
            <a:ext cx="791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GM-CSF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8C1BA6E2-CB5A-6A45-9FA3-C3BEBAB2B57E}"/>
              </a:ext>
            </a:extLst>
          </p:cNvPr>
          <p:cNvSpPr txBox="1"/>
          <p:nvPr/>
        </p:nvSpPr>
        <p:spPr>
          <a:xfrm>
            <a:off x="5179613" y="4520223"/>
            <a:ext cx="63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TNF-</a:t>
            </a:r>
            <a:r>
              <a:rPr lang="en-US" sz="1200" b="1" dirty="0">
                <a:latin typeface="Symbol" pitchFamily="2" charset="2"/>
                <a:cs typeface="Arial" panose="020B0604020202020204" pitchFamily="34" charset="0"/>
              </a:rPr>
              <a:t>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73F0E4BD-F0CF-7B43-BFAA-797AB140D731}"/>
              </a:ext>
            </a:extLst>
          </p:cNvPr>
          <p:cNvSpPr txBox="1"/>
          <p:nvPr/>
        </p:nvSpPr>
        <p:spPr>
          <a:xfrm>
            <a:off x="5222142" y="1577289"/>
            <a:ext cx="5470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IFN-</a:t>
            </a:r>
            <a:r>
              <a:rPr lang="en-US" sz="1200" b="1" dirty="0">
                <a:latin typeface="Symbol" pitchFamily="2" charset="2"/>
                <a:cs typeface="Arial" panose="020B0604020202020204" pitchFamily="34" charset="0"/>
              </a:rPr>
              <a:t>g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B705440C-ADFF-9647-9E46-740A5B7E7964}"/>
              </a:ext>
            </a:extLst>
          </p:cNvPr>
          <p:cNvSpPr txBox="1"/>
          <p:nvPr/>
        </p:nvSpPr>
        <p:spPr>
          <a:xfrm>
            <a:off x="2282319" y="3057578"/>
            <a:ext cx="6492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IL-17A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29B26D0A-D03B-E446-AA4E-EBD1EFE1D930}"/>
              </a:ext>
            </a:extLst>
          </p:cNvPr>
          <p:cNvSpPr txBox="1"/>
          <p:nvPr/>
        </p:nvSpPr>
        <p:spPr>
          <a:xfrm>
            <a:off x="3797648" y="3057578"/>
            <a:ext cx="543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IL-18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9ED0D898-8A40-1E41-98B2-2575DF5A84C1}"/>
              </a:ext>
            </a:extLst>
          </p:cNvPr>
          <p:cNvSpPr txBox="1"/>
          <p:nvPr/>
        </p:nvSpPr>
        <p:spPr>
          <a:xfrm>
            <a:off x="5223758" y="3057578"/>
            <a:ext cx="543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IL-33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E26459A9-A19F-7343-A900-5C1AFE34C06E}"/>
              </a:ext>
            </a:extLst>
          </p:cNvPr>
          <p:cNvSpPr txBox="1"/>
          <p:nvPr/>
        </p:nvSpPr>
        <p:spPr>
          <a:xfrm>
            <a:off x="793541" y="3057578"/>
            <a:ext cx="8090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IL-12p70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0A3AD409-506E-9D4E-9535-25129634D028}"/>
              </a:ext>
            </a:extLst>
          </p:cNvPr>
          <p:cNvSpPr txBox="1"/>
          <p:nvPr/>
        </p:nvSpPr>
        <p:spPr>
          <a:xfrm>
            <a:off x="926127" y="5913082"/>
            <a:ext cx="543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IL-10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2460755" y="6019082"/>
            <a:ext cx="1665009" cy="1529519"/>
            <a:chOff x="2262986" y="6772083"/>
            <a:chExt cx="1665009" cy="1529519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024570B2-09D5-1445-BC6B-1D8FF083D3B7}"/>
                </a:ext>
              </a:extLst>
            </p:cNvPr>
            <p:cNvSpPr txBox="1"/>
            <p:nvPr/>
          </p:nvSpPr>
          <p:spPr>
            <a:xfrm>
              <a:off x="2562943" y="7839937"/>
              <a:ext cx="13650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E 171 Treatment </a:t>
              </a:r>
              <a:endParaRPr lang="en-US" sz="12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Groups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ppm)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xmlns="" id="{843C6043-E9BE-9A41-B798-008BC4F8CFE4}"/>
                </a:ext>
              </a:extLst>
            </p:cNvPr>
            <p:cNvSpPr txBox="1"/>
            <p:nvPr/>
          </p:nvSpPr>
          <p:spPr>
            <a:xfrm rot="16200000">
              <a:off x="1879971" y="7155098"/>
              <a:ext cx="12276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Concentration</a:t>
              </a:r>
            </a:p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pg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mL)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7" name="Straight Arrow Connector 86"/>
            <p:cNvCxnSpPr/>
            <p:nvPr/>
          </p:nvCxnSpPr>
          <p:spPr>
            <a:xfrm flipV="1">
              <a:off x="2788555" y="6789674"/>
              <a:ext cx="0" cy="1019306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>
              <a:off x="2771449" y="7793204"/>
              <a:ext cx="963816" cy="0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Rectangle 89"/>
          <p:cNvSpPr/>
          <p:nvPr/>
        </p:nvSpPr>
        <p:spPr>
          <a:xfrm>
            <a:off x="4872526" y="3334577"/>
            <a:ext cx="1238694" cy="10162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153E2233-D116-4042-815D-717BA5E92099}"/>
              </a:ext>
            </a:extLst>
          </p:cNvPr>
          <p:cNvSpPr txBox="1"/>
          <p:nvPr/>
        </p:nvSpPr>
        <p:spPr>
          <a:xfrm>
            <a:off x="3652250" y="3648039"/>
            <a:ext cx="834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Detected</a:t>
            </a:r>
          </a:p>
        </p:txBody>
      </p:sp>
      <p:sp>
        <p:nvSpPr>
          <p:cNvPr id="47" name="Rectangle 46"/>
          <p:cNvSpPr/>
          <p:nvPr/>
        </p:nvSpPr>
        <p:spPr>
          <a:xfrm>
            <a:off x="3460092" y="3339557"/>
            <a:ext cx="1238694" cy="10162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38">
            <a:extLst>
              <a:ext uri="{FF2B5EF4-FFF2-40B4-BE49-F238E27FC236}">
                <a16:creationId xmlns="" xmlns:a16="http://schemas.microsoft.com/office/drawing/2014/main" id="{3BAA7F17-B143-3544-8F73-D12D329434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849" y="1937008"/>
            <a:ext cx="1567307" cy="1026668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="" xmlns:a16="http://schemas.microsoft.com/office/drawing/2014/main" id="{E8C2DDF9-CB3F-3C4D-BBF4-A0597C89B3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2838" y="1937008"/>
            <a:ext cx="1567307" cy="1026668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DC7BFF28-042B-B147-BB6C-8F5944B935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9287" y="1937008"/>
            <a:ext cx="1589151" cy="1026668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="" xmlns:a16="http://schemas.microsoft.com/office/drawing/2014/main" id="{78EDE47E-537B-224D-B5AB-DEE80BA795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7547" y="1937008"/>
            <a:ext cx="1632839" cy="1026668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="" xmlns:a16="http://schemas.microsoft.com/office/drawing/2014/main" id="{85A67F92-EF0A-7245-AD69-B9D07DDC7D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6849" y="3401359"/>
            <a:ext cx="1567307" cy="1026668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="" xmlns:a16="http://schemas.microsoft.com/office/drawing/2014/main" id="{400F65A9-2109-4341-B53E-AB40D21790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57306" y="3401359"/>
            <a:ext cx="1632839" cy="1026668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F4DB8327-BFF2-EA4F-AE28-7C4421DEC94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5005" y="4843907"/>
            <a:ext cx="1589151" cy="1026668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="" xmlns:a16="http://schemas.microsoft.com/office/drawing/2014/main" id="{83B1D623-226F-CC49-B102-BADD926691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22838" y="4843907"/>
            <a:ext cx="1567307" cy="1026668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="" xmlns:a16="http://schemas.microsoft.com/office/drawing/2014/main" id="{353D902B-875D-D849-B6D3-8C3D2C6F1D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69287" y="4843907"/>
            <a:ext cx="1589151" cy="1026668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="" xmlns:a16="http://schemas.microsoft.com/office/drawing/2014/main" id="{45B7F1E9-CBAF-3C4E-8CB3-A69028459C4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43079" y="4843907"/>
            <a:ext cx="1567307" cy="1026668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="" xmlns:a16="http://schemas.microsoft.com/office/drawing/2014/main" id="{DCDC715E-FAFF-5E40-882F-5DEF109A2EA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95005" y="6178322"/>
            <a:ext cx="1589151" cy="1026668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9A2CB0A7-205C-4843-A976-F6D6988EE4EA}"/>
              </a:ext>
            </a:extLst>
          </p:cNvPr>
          <p:cNvSpPr txBox="1"/>
          <p:nvPr/>
        </p:nvSpPr>
        <p:spPr>
          <a:xfrm>
            <a:off x="584258" y="354437"/>
            <a:ext cx="2814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4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755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1D41653C-8A9D-E542-A692-A81A8648AB4D}"/>
              </a:ext>
            </a:extLst>
          </p:cNvPr>
          <p:cNvSpPr txBox="1"/>
          <p:nvPr/>
        </p:nvSpPr>
        <p:spPr>
          <a:xfrm>
            <a:off x="920379" y="1577289"/>
            <a:ext cx="5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</a:t>
            </a:r>
            <a:r>
              <a:rPr lang="en-US" sz="1200" b="1" dirty="0">
                <a:latin typeface="Symbol" pitchFamily="2" charset="2"/>
                <a:cs typeface="Arial" panose="020B0604020202020204" pitchFamily="34" charset="0"/>
              </a:rPr>
              <a:t>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53671870-A2EA-674D-9487-DAFF21D6A4FD}"/>
              </a:ext>
            </a:extLst>
          </p:cNvPr>
          <p:cNvSpPr txBox="1"/>
          <p:nvPr/>
        </p:nvSpPr>
        <p:spPr>
          <a:xfrm>
            <a:off x="2335593" y="1577289"/>
            <a:ext cx="5427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</a:t>
            </a:r>
            <a:r>
              <a:rPr lang="en-US" sz="1200" b="1" dirty="0">
                <a:latin typeface="Symbol" pitchFamily="2" charset="2"/>
                <a:cs typeface="Arial" panose="020B0604020202020204" pitchFamily="34" charset="0"/>
              </a:rPr>
              <a:t>b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FD2038A2-FE8E-3E4E-ABA3-831D0B27DE2B}"/>
              </a:ext>
            </a:extLst>
          </p:cNvPr>
          <p:cNvSpPr txBox="1"/>
          <p:nvPr/>
        </p:nvSpPr>
        <p:spPr>
          <a:xfrm>
            <a:off x="3840441" y="1577289"/>
            <a:ext cx="458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IL-6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5D16E4DC-1989-3F41-817A-55A298BE7801}"/>
              </a:ext>
            </a:extLst>
          </p:cNvPr>
          <p:cNvSpPr txBox="1"/>
          <p:nvPr/>
        </p:nvSpPr>
        <p:spPr>
          <a:xfrm>
            <a:off x="644011" y="4520223"/>
            <a:ext cx="1108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CCL2/MCP-1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B59A1E7B-5577-0E47-ADBC-068E30F830C2}"/>
              </a:ext>
            </a:extLst>
          </p:cNvPr>
          <p:cNvSpPr txBox="1"/>
          <p:nvPr/>
        </p:nvSpPr>
        <p:spPr>
          <a:xfrm>
            <a:off x="1920441" y="4520223"/>
            <a:ext cx="13730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CXCL1/KC (IL-8)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A67811D1-FF09-7547-9296-1AC6557A882C}"/>
              </a:ext>
            </a:extLst>
          </p:cNvPr>
          <p:cNvSpPr txBox="1"/>
          <p:nvPr/>
        </p:nvSpPr>
        <p:spPr>
          <a:xfrm>
            <a:off x="3673778" y="4520223"/>
            <a:ext cx="791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GM-CSF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8C1BA6E2-CB5A-6A45-9FA3-C3BEBAB2B57E}"/>
              </a:ext>
            </a:extLst>
          </p:cNvPr>
          <p:cNvSpPr txBox="1"/>
          <p:nvPr/>
        </p:nvSpPr>
        <p:spPr>
          <a:xfrm>
            <a:off x="5179613" y="4520223"/>
            <a:ext cx="63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TNF-</a:t>
            </a:r>
            <a:r>
              <a:rPr lang="en-US" sz="1200" b="1" dirty="0">
                <a:latin typeface="Symbol" pitchFamily="2" charset="2"/>
                <a:cs typeface="Arial" panose="020B0604020202020204" pitchFamily="34" charset="0"/>
              </a:rPr>
              <a:t>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73F0E4BD-F0CF-7B43-BFAA-797AB140D731}"/>
              </a:ext>
            </a:extLst>
          </p:cNvPr>
          <p:cNvSpPr txBox="1"/>
          <p:nvPr/>
        </p:nvSpPr>
        <p:spPr>
          <a:xfrm>
            <a:off x="5222142" y="1577289"/>
            <a:ext cx="5470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IFN-</a:t>
            </a:r>
            <a:r>
              <a:rPr lang="en-US" sz="1200" b="1" dirty="0">
                <a:latin typeface="Symbol" pitchFamily="2" charset="2"/>
                <a:cs typeface="Arial" panose="020B0604020202020204" pitchFamily="34" charset="0"/>
              </a:rPr>
              <a:t>g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B705440C-ADFF-9647-9E46-740A5B7E7964}"/>
              </a:ext>
            </a:extLst>
          </p:cNvPr>
          <p:cNvSpPr txBox="1"/>
          <p:nvPr/>
        </p:nvSpPr>
        <p:spPr>
          <a:xfrm>
            <a:off x="2282319" y="3057578"/>
            <a:ext cx="6492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IL-17A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29B26D0A-D03B-E446-AA4E-EBD1EFE1D930}"/>
              </a:ext>
            </a:extLst>
          </p:cNvPr>
          <p:cNvSpPr txBox="1"/>
          <p:nvPr/>
        </p:nvSpPr>
        <p:spPr>
          <a:xfrm>
            <a:off x="3797648" y="3057578"/>
            <a:ext cx="543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IL-18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9ED0D898-8A40-1E41-98B2-2575DF5A84C1}"/>
              </a:ext>
            </a:extLst>
          </p:cNvPr>
          <p:cNvSpPr txBox="1"/>
          <p:nvPr/>
        </p:nvSpPr>
        <p:spPr>
          <a:xfrm>
            <a:off x="5223758" y="3057578"/>
            <a:ext cx="543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IL-33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E26459A9-A19F-7343-A900-5C1AFE34C06E}"/>
              </a:ext>
            </a:extLst>
          </p:cNvPr>
          <p:cNvSpPr txBox="1"/>
          <p:nvPr/>
        </p:nvSpPr>
        <p:spPr>
          <a:xfrm>
            <a:off x="793541" y="3057578"/>
            <a:ext cx="8090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IL-12p70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0A3AD409-506E-9D4E-9535-25129634D028}"/>
              </a:ext>
            </a:extLst>
          </p:cNvPr>
          <p:cNvSpPr txBox="1"/>
          <p:nvPr/>
        </p:nvSpPr>
        <p:spPr>
          <a:xfrm>
            <a:off x="926127" y="5913082"/>
            <a:ext cx="543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IL-10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2460755" y="6019082"/>
            <a:ext cx="1665009" cy="1529519"/>
            <a:chOff x="2262986" y="6772083"/>
            <a:chExt cx="1665009" cy="1529519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024570B2-09D5-1445-BC6B-1D8FF083D3B7}"/>
                </a:ext>
              </a:extLst>
            </p:cNvPr>
            <p:cNvSpPr txBox="1"/>
            <p:nvPr/>
          </p:nvSpPr>
          <p:spPr>
            <a:xfrm>
              <a:off x="2562943" y="7839937"/>
              <a:ext cx="13650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E 171 Treatment </a:t>
              </a:r>
              <a:endParaRPr lang="en-US" sz="12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Groups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ppm)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xmlns="" id="{843C6043-E9BE-9A41-B798-008BC4F8CFE4}"/>
                </a:ext>
              </a:extLst>
            </p:cNvPr>
            <p:cNvSpPr txBox="1"/>
            <p:nvPr/>
          </p:nvSpPr>
          <p:spPr>
            <a:xfrm rot="16200000">
              <a:off x="1879971" y="7155098"/>
              <a:ext cx="12276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Concentration</a:t>
              </a:r>
            </a:p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pg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mL)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7" name="Straight Arrow Connector 86"/>
            <p:cNvCxnSpPr/>
            <p:nvPr/>
          </p:nvCxnSpPr>
          <p:spPr>
            <a:xfrm flipV="1">
              <a:off x="2788555" y="6789674"/>
              <a:ext cx="0" cy="1019306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>
              <a:off x="2771449" y="7793204"/>
              <a:ext cx="963816" cy="0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E014EF01-9884-7B48-A2DC-E6AD2D1347DA}"/>
              </a:ext>
            </a:extLst>
          </p:cNvPr>
          <p:cNvSpPr txBox="1"/>
          <p:nvPr/>
        </p:nvSpPr>
        <p:spPr>
          <a:xfrm>
            <a:off x="1061664" y="991144"/>
            <a:ext cx="439224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Spleen Cytokine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/Chemokine Levels (7-Day)</a:t>
            </a:r>
          </a:p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(72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h Post Anti-CD3/CD28 Activation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153E2233-D116-4042-815D-717BA5E92099}"/>
              </a:ext>
            </a:extLst>
          </p:cNvPr>
          <p:cNvSpPr txBox="1"/>
          <p:nvPr/>
        </p:nvSpPr>
        <p:spPr>
          <a:xfrm>
            <a:off x="5078360" y="3643059"/>
            <a:ext cx="834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Detected</a:t>
            </a:r>
          </a:p>
        </p:txBody>
      </p:sp>
      <p:sp>
        <p:nvSpPr>
          <p:cNvPr id="44" name="Rectangle 43"/>
          <p:cNvSpPr/>
          <p:nvPr/>
        </p:nvSpPr>
        <p:spPr>
          <a:xfrm>
            <a:off x="4872526" y="3334577"/>
            <a:ext cx="1238694" cy="10162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153E2233-D116-4042-815D-717BA5E92099}"/>
              </a:ext>
            </a:extLst>
          </p:cNvPr>
          <p:cNvSpPr txBox="1"/>
          <p:nvPr/>
        </p:nvSpPr>
        <p:spPr>
          <a:xfrm>
            <a:off x="3652250" y="3648039"/>
            <a:ext cx="834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Detected</a:t>
            </a:r>
          </a:p>
        </p:txBody>
      </p:sp>
      <p:sp>
        <p:nvSpPr>
          <p:cNvPr id="46" name="Rectangle 45"/>
          <p:cNvSpPr/>
          <p:nvPr/>
        </p:nvSpPr>
        <p:spPr>
          <a:xfrm>
            <a:off x="3460092" y="3339557"/>
            <a:ext cx="1238694" cy="10162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153E2233-D116-4042-815D-717BA5E92099}"/>
              </a:ext>
            </a:extLst>
          </p:cNvPr>
          <p:cNvSpPr txBox="1"/>
          <p:nvPr/>
        </p:nvSpPr>
        <p:spPr>
          <a:xfrm>
            <a:off x="2157620" y="2196519"/>
            <a:ext cx="834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Detected</a:t>
            </a:r>
          </a:p>
        </p:txBody>
      </p:sp>
      <p:sp>
        <p:nvSpPr>
          <p:cNvPr id="52" name="Rectangle 51"/>
          <p:cNvSpPr/>
          <p:nvPr/>
        </p:nvSpPr>
        <p:spPr>
          <a:xfrm>
            <a:off x="1951786" y="1888037"/>
            <a:ext cx="1238694" cy="10162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153E2233-D116-4042-815D-717BA5E92099}"/>
              </a:ext>
            </a:extLst>
          </p:cNvPr>
          <p:cNvSpPr txBox="1"/>
          <p:nvPr/>
        </p:nvSpPr>
        <p:spPr>
          <a:xfrm>
            <a:off x="767780" y="2201499"/>
            <a:ext cx="834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Detected</a:t>
            </a:r>
          </a:p>
        </p:txBody>
      </p:sp>
      <p:sp>
        <p:nvSpPr>
          <p:cNvPr id="54" name="Rectangle 53"/>
          <p:cNvSpPr/>
          <p:nvPr/>
        </p:nvSpPr>
        <p:spPr>
          <a:xfrm>
            <a:off x="561946" y="1893017"/>
            <a:ext cx="1238694" cy="10162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153E2233-D116-4042-815D-717BA5E92099}"/>
              </a:ext>
            </a:extLst>
          </p:cNvPr>
          <p:cNvSpPr txBox="1"/>
          <p:nvPr/>
        </p:nvSpPr>
        <p:spPr>
          <a:xfrm>
            <a:off x="761420" y="3648039"/>
            <a:ext cx="834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Detected</a:t>
            </a:r>
          </a:p>
        </p:txBody>
      </p:sp>
      <p:pic>
        <p:nvPicPr>
          <p:cNvPr id="57" name="Picture 56">
            <a:extLst>
              <a:ext uri="{FF2B5EF4-FFF2-40B4-BE49-F238E27FC236}">
                <a16:creationId xmlns="" xmlns:a16="http://schemas.microsoft.com/office/drawing/2014/main" id="{4452E003-2397-5C4F-8F15-0B8F242FDD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332" y="1900403"/>
            <a:ext cx="1589151" cy="1026668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="" xmlns:a16="http://schemas.microsoft.com/office/drawing/2014/main" id="{0151C5BD-715D-954E-AA93-948575733A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9514" y="1900403"/>
            <a:ext cx="1676527" cy="1026668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="" xmlns:a16="http://schemas.microsoft.com/office/drawing/2014/main" id="{251A9346-4A4A-9C4C-9B65-1AD8DA39FD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1919" y="3353049"/>
            <a:ext cx="1632839" cy="1026668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="" xmlns:a16="http://schemas.microsoft.com/office/drawing/2014/main" id="{8381BD11-24CF-2440-811A-21C44F720C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782" y="4838735"/>
            <a:ext cx="1589151" cy="1026668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="" xmlns:a16="http://schemas.microsoft.com/office/drawing/2014/main" id="{E5D0B3D2-D89E-1C4C-9CD1-C991848449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23709" y="4838735"/>
            <a:ext cx="1567307" cy="1026668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="" xmlns:a16="http://schemas.microsoft.com/office/drawing/2014/main" id="{F22E0B74-7D5C-0F43-A20F-15E8F8AEEF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76333" y="4838735"/>
            <a:ext cx="1589151" cy="1026668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="" xmlns:a16="http://schemas.microsoft.com/office/drawing/2014/main" id="{46BDFB48-548D-C84E-A645-0381794880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06547" y="4838735"/>
            <a:ext cx="1589151" cy="1026668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="" xmlns:a16="http://schemas.microsoft.com/office/drawing/2014/main" id="{BA35526D-4E10-3947-ADF0-24151FEDE27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7737" y="6204682"/>
            <a:ext cx="1632839" cy="1026668"/>
          </a:xfrm>
          <a:prstGeom prst="rect">
            <a:avLst/>
          </a:prstGeom>
        </p:spPr>
      </p:pic>
      <p:sp>
        <p:nvSpPr>
          <p:cNvPr id="56" name="Rectangle 55"/>
          <p:cNvSpPr/>
          <p:nvPr/>
        </p:nvSpPr>
        <p:spPr>
          <a:xfrm>
            <a:off x="555586" y="3339557"/>
            <a:ext cx="1238694" cy="10162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xmlns="" id="{9A2CB0A7-205C-4843-A976-F6D6988EE4EA}"/>
              </a:ext>
            </a:extLst>
          </p:cNvPr>
          <p:cNvSpPr txBox="1"/>
          <p:nvPr/>
        </p:nvSpPr>
        <p:spPr>
          <a:xfrm>
            <a:off x="584258" y="354437"/>
            <a:ext cx="2814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5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949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1D41653C-8A9D-E542-A692-A81A8648AB4D}"/>
              </a:ext>
            </a:extLst>
          </p:cNvPr>
          <p:cNvSpPr txBox="1"/>
          <p:nvPr/>
        </p:nvSpPr>
        <p:spPr>
          <a:xfrm>
            <a:off x="920379" y="1577289"/>
            <a:ext cx="5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</a:t>
            </a:r>
            <a:r>
              <a:rPr lang="en-US" sz="1200" b="1" dirty="0">
                <a:latin typeface="Symbol" pitchFamily="2" charset="2"/>
                <a:cs typeface="Arial" panose="020B0604020202020204" pitchFamily="34" charset="0"/>
              </a:rPr>
              <a:t>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53671870-A2EA-674D-9487-DAFF21D6A4FD}"/>
              </a:ext>
            </a:extLst>
          </p:cNvPr>
          <p:cNvSpPr txBox="1"/>
          <p:nvPr/>
        </p:nvSpPr>
        <p:spPr>
          <a:xfrm>
            <a:off x="2335593" y="1577289"/>
            <a:ext cx="5427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</a:t>
            </a:r>
            <a:r>
              <a:rPr lang="en-US" sz="1200" b="1" dirty="0">
                <a:latin typeface="Symbol" pitchFamily="2" charset="2"/>
                <a:cs typeface="Arial" panose="020B0604020202020204" pitchFamily="34" charset="0"/>
              </a:rPr>
              <a:t>b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FD2038A2-FE8E-3E4E-ABA3-831D0B27DE2B}"/>
              </a:ext>
            </a:extLst>
          </p:cNvPr>
          <p:cNvSpPr txBox="1"/>
          <p:nvPr/>
        </p:nvSpPr>
        <p:spPr>
          <a:xfrm>
            <a:off x="3840441" y="1577289"/>
            <a:ext cx="458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IL-6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60F70028-A8FE-7846-B5F8-C8BF54AE218B}"/>
              </a:ext>
            </a:extLst>
          </p:cNvPr>
          <p:cNvSpPr txBox="1"/>
          <p:nvPr/>
        </p:nvSpPr>
        <p:spPr>
          <a:xfrm>
            <a:off x="3652250" y="5079587"/>
            <a:ext cx="834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Detected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5D16E4DC-1989-3F41-817A-55A298BE7801}"/>
              </a:ext>
            </a:extLst>
          </p:cNvPr>
          <p:cNvSpPr txBox="1"/>
          <p:nvPr/>
        </p:nvSpPr>
        <p:spPr>
          <a:xfrm>
            <a:off x="644011" y="4520223"/>
            <a:ext cx="1108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CCL2/MCP-1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B59A1E7B-5577-0E47-ADBC-068E30F830C2}"/>
              </a:ext>
            </a:extLst>
          </p:cNvPr>
          <p:cNvSpPr txBox="1"/>
          <p:nvPr/>
        </p:nvSpPr>
        <p:spPr>
          <a:xfrm>
            <a:off x="1920441" y="4520223"/>
            <a:ext cx="13730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CXCL1/KC (IL-8)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A67811D1-FF09-7547-9296-1AC6557A882C}"/>
              </a:ext>
            </a:extLst>
          </p:cNvPr>
          <p:cNvSpPr txBox="1"/>
          <p:nvPr/>
        </p:nvSpPr>
        <p:spPr>
          <a:xfrm>
            <a:off x="3673778" y="4520223"/>
            <a:ext cx="791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GM-CSF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8C1BA6E2-CB5A-6A45-9FA3-C3BEBAB2B57E}"/>
              </a:ext>
            </a:extLst>
          </p:cNvPr>
          <p:cNvSpPr txBox="1"/>
          <p:nvPr/>
        </p:nvSpPr>
        <p:spPr>
          <a:xfrm>
            <a:off x="5179613" y="4520223"/>
            <a:ext cx="63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TNF-</a:t>
            </a:r>
            <a:r>
              <a:rPr lang="en-US" sz="1200" b="1" dirty="0">
                <a:latin typeface="Symbol" pitchFamily="2" charset="2"/>
                <a:cs typeface="Arial" panose="020B0604020202020204" pitchFamily="34" charset="0"/>
              </a:rPr>
              <a:t>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73F0E4BD-F0CF-7B43-BFAA-797AB140D731}"/>
              </a:ext>
            </a:extLst>
          </p:cNvPr>
          <p:cNvSpPr txBox="1"/>
          <p:nvPr/>
        </p:nvSpPr>
        <p:spPr>
          <a:xfrm>
            <a:off x="5222142" y="1577289"/>
            <a:ext cx="5470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IFN-</a:t>
            </a:r>
            <a:r>
              <a:rPr lang="en-US" sz="1200" b="1" dirty="0">
                <a:latin typeface="Symbol" pitchFamily="2" charset="2"/>
                <a:cs typeface="Arial" panose="020B0604020202020204" pitchFamily="34" charset="0"/>
              </a:rPr>
              <a:t>g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B705440C-ADFF-9647-9E46-740A5B7E7964}"/>
              </a:ext>
            </a:extLst>
          </p:cNvPr>
          <p:cNvSpPr txBox="1"/>
          <p:nvPr/>
        </p:nvSpPr>
        <p:spPr>
          <a:xfrm>
            <a:off x="2282319" y="3057578"/>
            <a:ext cx="6492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IL-17A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29B26D0A-D03B-E446-AA4E-EBD1EFE1D930}"/>
              </a:ext>
            </a:extLst>
          </p:cNvPr>
          <p:cNvSpPr txBox="1"/>
          <p:nvPr/>
        </p:nvSpPr>
        <p:spPr>
          <a:xfrm>
            <a:off x="3797648" y="3057578"/>
            <a:ext cx="543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IL-18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9ED0D898-8A40-1E41-98B2-2575DF5A84C1}"/>
              </a:ext>
            </a:extLst>
          </p:cNvPr>
          <p:cNvSpPr txBox="1"/>
          <p:nvPr/>
        </p:nvSpPr>
        <p:spPr>
          <a:xfrm>
            <a:off x="5223758" y="3057578"/>
            <a:ext cx="543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IL-33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E26459A9-A19F-7343-A900-5C1AFE34C06E}"/>
              </a:ext>
            </a:extLst>
          </p:cNvPr>
          <p:cNvSpPr txBox="1"/>
          <p:nvPr/>
        </p:nvSpPr>
        <p:spPr>
          <a:xfrm>
            <a:off x="793541" y="3057578"/>
            <a:ext cx="8090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IL-12p70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0A3AD409-506E-9D4E-9535-25129634D028}"/>
              </a:ext>
            </a:extLst>
          </p:cNvPr>
          <p:cNvSpPr txBox="1"/>
          <p:nvPr/>
        </p:nvSpPr>
        <p:spPr>
          <a:xfrm>
            <a:off x="926127" y="5913082"/>
            <a:ext cx="543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IL-10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2460755" y="6019082"/>
            <a:ext cx="1665009" cy="1529519"/>
            <a:chOff x="2262986" y="6772083"/>
            <a:chExt cx="1665009" cy="1529519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024570B2-09D5-1445-BC6B-1D8FF083D3B7}"/>
                </a:ext>
              </a:extLst>
            </p:cNvPr>
            <p:cNvSpPr txBox="1"/>
            <p:nvPr/>
          </p:nvSpPr>
          <p:spPr>
            <a:xfrm>
              <a:off x="2562943" y="7839937"/>
              <a:ext cx="13650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E 171 Treatment </a:t>
              </a:r>
              <a:endParaRPr lang="en-US" sz="12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Groups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ppm)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xmlns="" id="{843C6043-E9BE-9A41-B798-008BC4F8CFE4}"/>
                </a:ext>
              </a:extLst>
            </p:cNvPr>
            <p:cNvSpPr txBox="1"/>
            <p:nvPr/>
          </p:nvSpPr>
          <p:spPr>
            <a:xfrm rot="16200000">
              <a:off x="1879971" y="7155098"/>
              <a:ext cx="12276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Concentration</a:t>
              </a:r>
            </a:p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pg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mL)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7" name="Straight Arrow Connector 86"/>
            <p:cNvCxnSpPr/>
            <p:nvPr/>
          </p:nvCxnSpPr>
          <p:spPr>
            <a:xfrm flipV="1">
              <a:off x="2788555" y="6789674"/>
              <a:ext cx="0" cy="1019306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>
              <a:off x="2771449" y="7793204"/>
              <a:ext cx="963816" cy="0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Rectangle 90"/>
          <p:cNvSpPr/>
          <p:nvPr/>
        </p:nvSpPr>
        <p:spPr>
          <a:xfrm>
            <a:off x="3460092" y="4807146"/>
            <a:ext cx="1238694" cy="10162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E014EF01-9884-7B48-A2DC-E6AD2D1347DA}"/>
              </a:ext>
            </a:extLst>
          </p:cNvPr>
          <p:cNvSpPr txBox="1"/>
          <p:nvPr/>
        </p:nvSpPr>
        <p:spPr>
          <a:xfrm>
            <a:off x="725082" y="991144"/>
            <a:ext cx="506540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Peyer’s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Patch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Cytokine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/Chemokine Levels (7-Day)</a:t>
            </a:r>
          </a:p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(72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h Post Anti-CD3/CD28 Activation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9A2CB0A7-205C-4843-A976-F6D6988EE4EA}"/>
              </a:ext>
            </a:extLst>
          </p:cNvPr>
          <p:cNvSpPr txBox="1"/>
          <p:nvPr/>
        </p:nvSpPr>
        <p:spPr>
          <a:xfrm>
            <a:off x="584258" y="354437"/>
            <a:ext cx="2814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6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="" xmlns:a16="http://schemas.microsoft.com/office/drawing/2014/main" id="{E8495F9A-0E33-6B4D-9DAC-A10B9FF9CF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39" y="1882548"/>
            <a:ext cx="1567307" cy="1026668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="" xmlns:a16="http://schemas.microsoft.com/office/drawing/2014/main" id="{5326BEAD-0F7D-604B-BEA8-C9BF6AC356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2631" y="1882548"/>
            <a:ext cx="1567307" cy="1026668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="" xmlns:a16="http://schemas.microsoft.com/office/drawing/2014/main" id="{8257D020-AE55-754E-874F-51A3F49DD5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0863" y="1882548"/>
            <a:ext cx="1567307" cy="1026668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619EDC89-9D61-2746-B968-C206A5770B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9581" y="1882548"/>
            <a:ext cx="1567307" cy="1026668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="" xmlns:a16="http://schemas.microsoft.com/office/drawing/2014/main" id="{D99E4344-8D08-CF44-AA70-303D1C8801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539" y="3330481"/>
            <a:ext cx="1567307" cy="1026668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95BAD43-9519-3C40-9B42-5C88ACA5F1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00787" y="3330481"/>
            <a:ext cx="1589151" cy="1026668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="" xmlns:a16="http://schemas.microsoft.com/office/drawing/2014/main" id="{387DBFCF-6D3F-DC40-9A29-9B594147A0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90863" y="3330481"/>
            <a:ext cx="1567307" cy="1026668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="" xmlns:a16="http://schemas.microsoft.com/office/drawing/2014/main" id="{9B2217BB-AD33-464C-B3FD-9A500B7ACEB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09581" y="3330481"/>
            <a:ext cx="1567307" cy="1026668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="" xmlns:a16="http://schemas.microsoft.com/office/drawing/2014/main" id="{F2DF6CAA-75ED-8145-ACD3-035BDD9B2D9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9539" y="4819020"/>
            <a:ext cx="1567307" cy="1026668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="" xmlns:a16="http://schemas.microsoft.com/office/drawing/2014/main" id="{CBEE8B74-99B3-1049-A8D1-BFF251F49ED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22631" y="4819020"/>
            <a:ext cx="1567307" cy="1026668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="" xmlns:a16="http://schemas.microsoft.com/office/drawing/2014/main" id="{9CCE52ED-88EB-EE4C-9125-65A12468EB1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09581" y="4819020"/>
            <a:ext cx="1567307" cy="1026668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="" xmlns:a16="http://schemas.microsoft.com/office/drawing/2014/main" id="{F626FABF-5FBB-E646-B46A-2726B726191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9539" y="6190081"/>
            <a:ext cx="1567307" cy="102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581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21676</TotalTime>
  <Words>500</Words>
  <Application>Microsoft Macintosh PowerPoint</Application>
  <PresentationFormat>Letter Paper (8.5x11 in)</PresentationFormat>
  <Paragraphs>147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Crawford, Robert</dc:creator>
  <cp:lastModifiedBy>Norbert Kaminski</cp:lastModifiedBy>
  <cp:revision>56</cp:revision>
  <cp:lastPrinted>2019-05-22T19:19:13Z</cp:lastPrinted>
  <dcterms:created xsi:type="dcterms:W3CDTF">2019-05-09T19:04:41Z</dcterms:created>
  <dcterms:modified xsi:type="dcterms:W3CDTF">2019-06-14T18:42:01Z</dcterms:modified>
</cp:coreProperties>
</file>