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929231993527808E-2"/>
          <c:y val="3.3912219305920095E-2"/>
          <c:w val="0.87306610399261231"/>
          <c:h val="0.88587926509186354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tx2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Results!$G$41:$H$41</c:f>
                <c:numCache>
                  <c:formatCode>General</c:formatCode>
                  <c:ptCount val="2"/>
                  <c:pt idx="0">
                    <c:v>0.86435938704042403</c:v>
                  </c:pt>
                  <c:pt idx="1">
                    <c:v>9.5929574551671788</c:v>
                  </c:pt>
                </c:numCache>
              </c:numRef>
            </c:plus>
            <c:minus>
              <c:numRef>
                <c:f>Results!$G$41:$H$41</c:f>
                <c:numCache>
                  <c:formatCode>General</c:formatCode>
                  <c:ptCount val="2"/>
                  <c:pt idx="0">
                    <c:v>0.86435938704042403</c:v>
                  </c:pt>
                  <c:pt idx="1">
                    <c:v>9.5929574551671788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Results!$D$41:$E$41</c:f>
              <c:numCache>
                <c:formatCode>General</c:formatCode>
                <c:ptCount val="2"/>
                <c:pt idx="0">
                  <c:v>1.9922982851664226</c:v>
                </c:pt>
                <c:pt idx="1">
                  <c:v>51.152754465738923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56-4564-A28B-88DEFBC3DA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605504"/>
        <c:axId val="119787520"/>
      </c:barChart>
      <c:catAx>
        <c:axId val="11960550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787520"/>
        <c:crosses val="autoZero"/>
        <c:auto val="1"/>
        <c:lblAlgn val="ctr"/>
        <c:lblOffset val="100"/>
        <c:noMultiLvlLbl val="0"/>
      </c:catAx>
      <c:valAx>
        <c:axId val="119787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05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26683295564717"/>
          <c:y val="4.406156869432467E-2"/>
          <c:w val="0.82748152211612458"/>
          <c:h val="0.8603124720862058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Results!$F$47:$H$47</c:f>
                <c:numCache>
                  <c:formatCode>General</c:formatCode>
                  <c:ptCount val="3"/>
                  <c:pt idx="0">
                    <c:v>0.1989299679981284</c:v>
                  </c:pt>
                  <c:pt idx="1">
                    <c:v>0.11270473849158544</c:v>
                  </c:pt>
                  <c:pt idx="2">
                    <c:v>0.26455308965598817</c:v>
                  </c:pt>
                </c:numCache>
              </c:numRef>
            </c:plus>
            <c:minus>
              <c:numRef>
                <c:f>Results!$F$47:$H$47</c:f>
                <c:numCache>
                  <c:formatCode>General</c:formatCode>
                  <c:ptCount val="3"/>
                  <c:pt idx="0">
                    <c:v>0.1989299679981284</c:v>
                  </c:pt>
                  <c:pt idx="1">
                    <c:v>0.11270473849158544</c:v>
                  </c:pt>
                  <c:pt idx="2">
                    <c:v>0.26455308965598817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Results!$F$46:$H$46</c:f>
              <c:numCache>
                <c:formatCode>General</c:formatCode>
                <c:ptCount val="3"/>
                <c:pt idx="0">
                  <c:v>0.99083940188089992</c:v>
                </c:pt>
                <c:pt idx="1">
                  <c:v>1.068556070327759</c:v>
                </c:pt>
                <c:pt idx="2">
                  <c:v>1.2150982817014058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D1-41F6-B1CC-2B6E934D19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130560"/>
        <c:axId val="129978368"/>
      </c:barChart>
      <c:catAx>
        <c:axId val="12013056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9978368"/>
        <c:crosses val="autoZero"/>
        <c:auto val="1"/>
        <c:lblAlgn val="ctr"/>
        <c:lblOffset val="100"/>
        <c:noMultiLvlLbl val="0"/>
      </c:catAx>
      <c:valAx>
        <c:axId val="129978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130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Sheet1!$D$8:$G$8</c:f>
                <c:numCache>
                  <c:formatCode>General</c:formatCode>
                  <c:ptCount val="4"/>
                  <c:pt idx="0">
                    <c:v>0.2</c:v>
                  </c:pt>
                  <c:pt idx="1">
                    <c:v>0.16</c:v>
                  </c:pt>
                  <c:pt idx="2">
                    <c:v>0.23</c:v>
                  </c:pt>
                  <c:pt idx="3">
                    <c:v>0.35000000000000003</c:v>
                  </c:pt>
                </c:numCache>
              </c:numRef>
            </c:plus>
            <c:minus>
              <c:numRef>
                <c:f>Sheet1!$D$8:$G$8</c:f>
                <c:numCache>
                  <c:formatCode>General</c:formatCode>
                  <c:ptCount val="4"/>
                  <c:pt idx="0">
                    <c:v>0.2</c:v>
                  </c:pt>
                  <c:pt idx="1">
                    <c:v>0.16</c:v>
                  </c:pt>
                  <c:pt idx="2">
                    <c:v>0.23</c:v>
                  </c:pt>
                  <c:pt idx="3">
                    <c:v>0.35000000000000003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Sheet1!$D$6:$G$6</c:f>
              <c:numCache>
                <c:formatCode>General</c:formatCode>
                <c:ptCount val="4"/>
                <c:pt idx="0">
                  <c:v>1</c:v>
                </c:pt>
                <c:pt idx="1">
                  <c:v>1.6400000000000001</c:v>
                </c:pt>
                <c:pt idx="2">
                  <c:v>2.1</c:v>
                </c:pt>
                <c:pt idx="3">
                  <c:v>2.3499999999999996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A6-40A7-B7EE-0931423FC5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3048192"/>
        <c:axId val="153076480"/>
      </c:barChart>
      <c:catAx>
        <c:axId val="15304819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076480"/>
        <c:crosses val="autoZero"/>
        <c:auto val="1"/>
        <c:lblAlgn val="ctr"/>
        <c:lblOffset val="100"/>
        <c:noMultiLvlLbl val="0"/>
      </c:catAx>
      <c:valAx>
        <c:axId val="1530764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3048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7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22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5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6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75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44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40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5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5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8F151-87CC-4FDE-8621-FC730D2393B1}" type="datetimeFigureOut">
              <a:rPr lang="en-US" smtClean="0"/>
              <a:pPr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D7A4-7820-4C9B-A4B4-159C16089A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0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 flipH="1" flipV="1">
            <a:off x="5418895" y="1300846"/>
            <a:ext cx="1854593" cy="5464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3" cstate="print"/>
          <a:srcRect l="7407"/>
          <a:stretch>
            <a:fillRect/>
          </a:stretch>
        </p:blipFill>
        <p:spPr bwMode="auto">
          <a:xfrm>
            <a:off x="5418894" y="1871805"/>
            <a:ext cx="1854593" cy="53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52338" y="1954132"/>
            <a:ext cx="1143000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-</a:t>
            </a:r>
            <a:r>
              <a:rPr lang="en-US" dirty="0" err="1" smtClean="0"/>
              <a:t>actin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6519" y="1389395"/>
            <a:ext cx="691395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3741" y="963780"/>
            <a:ext cx="1564898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    Sp1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195" y="6498824"/>
            <a:ext cx="3613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Figures. He. J </a:t>
            </a:r>
            <a:r>
              <a:rPr lang="en-US" i="1" dirty="0" smtClean="0"/>
              <a:t>et al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44872" y="55837"/>
            <a:ext cx="195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Suppl. Fig. 2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748526" y="0"/>
            <a:ext cx="195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Suppl. Fig. 3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725341" y="1297489"/>
            <a:ext cx="2695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Relative extracellular lactate production (% </a:t>
            </a:r>
            <a:r>
              <a:rPr lang="en-US" sz="1600" dirty="0" err="1" smtClean="0"/>
              <a:t>cont</a:t>
            </a:r>
            <a:r>
              <a:rPr lang="en-US" sz="1600" dirty="0" smtClean="0"/>
              <a:t>)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71024" y="158962"/>
            <a:ext cx="2581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Trichostatin</a:t>
            </a:r>
            <a:r>
              <a:rPr lang="en-US" dirty="0" smtClean="0"/>
              <a:t> A treatment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3386" y="3206785"/>
            <a:ext cx="195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Suppl. Fig. 4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70235" y="3124669"/>
            <a:ext cx="195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Suppl. Fig. 5</a:t>
            </a:r>
            <a:endParaRPr lang="en-US" i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2351" b="84433"/>
          <a:stretch/>
        </p:blipFill>
        <p:spPr>
          <a:xfrm>
            <a:off x="6542618" y="3527309"/>
            <a:ext cx="3974815" cy="571659"/>
          </a:xfrm>
          <a:prstGeom prst="rect">
            <a:avLst/>
          </a:prstGeom>
        </p:spPr>
      </p:pic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385762"/>
              </p:ext>
            </p:extLst>
          </p:nvPr>
        </p:nvGraphicFramePr>
        <p:xfrm>
          <a:off x="1029409" y="3664360"/>
          <a:ext cx="3839054" cy="2665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 rot="16200000">
            <a:off x="-357383" y="4761841"/>
            <a:ext cx="268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miR-199a overexpression</a:t>
            </a:r>
            <a:endParaRPr lang="en-US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1893823" y="6133064"/>
            <a:ext cx="1132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miR-cont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412606" y="6133064"/>
            <a:ext cx="145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miR-199a-5p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753465" y="3786494"/>
            <a:ext cx="603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*</a:t>
            </a:r>
            <a:endParaRPr lang="en-US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78828" y="76831"/>
            <a:ext cx="195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Suppl. Fig. </a:t>
            </a:r>
            <a:r>
              <a:rPr lang="en-US" dirty="0"/>
              <a:t>1</a:t>
            </a:r>
            <a:endParaRPr lang="en-US" i="1" dirty="0"/>
          </a:p>
        </p:txBody>
      </p:sp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9325948"/>
              </p:ext>
            </p:extLst>
          </p:nvPr>
        </p:nvGraphicFramePr>
        <p:xfrm>
          <a:off x="1005222" y="507498"/>
          <a:ext cx="3402268" cy="2462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TextBox 32"/>
          <p:cNvSpPr txBox="1"/>
          <p:nvPr/>
        </p:nvSpPr>
        <p:spPr>
          <a:xfrm rot="16200000">
            <a:off x="-496622" y="1403590"/>
            <a:ext cx="2682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miR-199a overexpression</a:t>
            </a:r>
            <a:endParaRPr lang="en-US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1969665" y="2940003"/>
            <a:ext cx="212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Trichostatin</a:t>
            </a:r>
            <a:r>
              <a:rPr lang="en-US" dirty="0" smtClean="0"/>
              <a:t> A (µM)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743506" y="2754018"/>
            <a:ext cx="2351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0                2.5                5</a:t>
            </a:r>
            <a:endParaRPr lang="en-US" sz="1600" dirty="0"/>
          </a:p>
        </p:txBody>
      </p:sp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363553"/>
              </p:ext>
            </p:extLst>
          </p:nvPr>
        </p:nvGraphicFramePr>
        <p:xfrm>
          <a:off x="8284890" y="384740"/>
          <a:ext cx="3662463" cy="25385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9769353" y="2982514"/>
            <a:ext cx="1764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Arsenic 0.5µM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8959448" y="2734956"/>
            <a:ext cx="287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Cont</a:t>
            </a:r>
            <a:r>
              <a:rPr lang="en-US" sz="1600" dirty="0" smtClean="0"/>
              <a:t>       </a:t>
            </a:r>
            <a:r>
              <a:rPr lang="en-US" sz="1600" dirty="0" smtClean="0"/>
              <a:t>  2w           4w           8w 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9744969" y="1359793"/>
            <a:ext cx="603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*</a:t>
            </a:r>
            <a:endParaRPr lang="en-US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0517433" y="1020911"/>
            <a:ext cx="603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*</a:t>
            </a:r>
            <a:endParaRPr lang="en-US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1232393" y="720514"/>
            <a:ext cx="603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*</a:t>
            </a:r>
            <a:endParaRPr lang="en-US" sz="2000" b="1" dirty="0"/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48526" y="4134245"/>
            <a:ext cx="3599947" cy="255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427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72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Thomas Jefferson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34</cp:revision>
  <dcterms:created xsi:type="dcterms:W3CDTF">2019-04-09T18:50:54Z</dcterms:created>
  <dcterms:modified xsi:type="dcterms:W3CDTF">2019-05-13T14:15:30Z</dcterms:modified>
</cp:coreProperties>
</file>