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2" r:id="rId3"/>
  </p:sldIdLst>
  <p:sldSz cx="7467600" cy="97536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1418" autoAdjust="0"/>
  </p:normalViewPr>
  <p:slideViewPr>
    <p:cSldViewPr snapToGrid="0">
      <p:cViewPr varScale="1">
        <p:scale>
          <a:sx n="67" d="100"/>
          <a:sy n="67" d="100"/>
        </p:scale>
        <p:origin x="15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070" y="1596249"/>
            <a:ext cx="6347460" cy="3395698"/>
          </a:xfrm>
        </p:spPr>
        <p:txBody>
          <a:bodyPr anchor="b"/>
          <a:lstStyle>
            <a:lvl1pPr algn="ctr">
              <a:defRPr sz="48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5122899"/>
            <a:ext cx="5600700" cy="2354862"/>
          </a:xfrm>
        </p:spPr>
        <p:txBody>
          <a:bodyPr/>
          <a:lstStyle>
            <a:lvl1pPr marL="0" indent="0" algn="ctr">
              <a:buNone/>
              <a:defRPr sz="1960"/>
            </a:lvl1pPr>
            <a:lvl2pPr marL="373376" indent="0" algn="ctr">
              <a:buNone/>
              <a:defRPr sz="1633"/>
            </a:lvl2pPr>
            <a:lvl3pPr marL="746752" indent="0" algn="ctr">
              <a:buNone/>
              <a:defRPr sz="1469"/>
            </a:lvl3pPr>
            <a:lvl4pPr marL="1120130" indent="0" algn="ctr">
              <a:buNone/>
              <a:defRPr sz="1307"/>
            </a:lvl4pPr>
            <a:lvl5pPr marL="1493507" indent="0" algn="ctr">
              <a:buNone/>
              <a:defRPr sz="1307"/>
            </a:lvl5pPr>
            <a:lvl6pPr marL="1866883" indent="0" algn="ctr">
              <a:buNone/>
              <a:defRPr sz="1307"/>
            </a:lvl6pPr>
            <a:lvl7pPr marL="2240259" indent="0" algn="ctr">
              <a:buNone/>
              <a:defRPr sz="1307"/>
            </a:lvl7pPr>
            <a:lvl8pPr marL="2613637" indent="0" algn="ctr">
              <a:buNone/>
              <a:defRPr sz="1307"/>
            </a:lvl8pPr>
            <a:lvl9pPr marL="2987013" indent="0" algn="ctr">
              <a:buNone/>
              <a:defRPr sz="13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7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5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4002" y="519290"/>
            <a:ext cx="1610201" cy="826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3398" y="519290"/>
            <a:ext cx="4737259" cy="82657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0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6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10" y="2431629"/>
            <a:ext cx="6440805" cy="4057226"/>
          </a:xfrm>
        </p:spPr>
        <p:txBody>
          <a:bodyPr anchor="b"/>
          <a:lstStyle>
            <a:lvl1pPr>
              <a:defRPr sz="48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510" y="6527241"/>
            <a:ext cx="6440805" cy="2133599"/>
          </a:xfrm>
        </p:spPr>
        <p:txBody>
          <a:bodyPr/>
          <a:lstStyle>
            <a:lvl1pPr marL="0" indent="0">
              <a:buNone/>
              <a:defRPr sz="1960">
                <a:solidFill>
                  <a:schemeClr val="tx1"/>
                </a:solidFill>
              </a:defRPr>
            </a:lvl1pPr>
            <a:lvl2pPr marL="373376" indent="0">
              <a:buNone/>
              <a:defRPr sz="1633">
                <a:solidFill>
                  <a:schemeClr val="tx1">
                    <a:tint val="75000"/>
                  </a:schemeClr>
                </a:solidFill>
              </a:defRPr>
            </a:lvl2pPr>
            <a:lvl3pPr marL="746752" indent="0">
              <a:buNone/>
              <a:defRPr sz="1469">
                <a:solidFill>
                  <a:schemeClr val="tx1">
                    <a:tint val="75000"/>
                  </a:schemeClr>
                </a:solidFill>
              </a:defRPr>
            </a:lvl3pPr>
            <a:lvl4pPr marL="1120130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4pPr>
            <a:lvl5pPr marL="1493507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5pPr>
            <a:lvl6pPr marL="1866883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6pPr>
            <a:lvl7pPr marL="2240259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7pPr>
            <a:lvl8pPr marL="2613637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8pPr>
            <a:lvl9pPr marL="2987013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398" y="2596443"/>
            <a:ext cx="3173730" cy="618857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473" y="2596443"/>
            <a:ext cx="3173730" cy="618857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0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1" y="519292"/>
            <a:ext cx="6440805" cy="18852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71" y="2390987"/>
            <a:ext cx="3159144" cy="1171786"/>
          </a:xfrm>
        </p:spPr>
        <p:txBody>
          <a:bodyPr anchor="b"/>
          <a:lstStyle>
            <a:lvl1pPr marL="0" indent="0">
              <a:buNone/>
              <a:defRPr sz="1960" b="1"/>
            </a:lvl1pPr>
            <a:lvl2pPr marL="373376" indent="0">
              <a:buNone/>
              <a:defRPr sz="1633" b="1"/>
            </a:lvl2pPr>
            <a:lvl3pPr marL="746752" indent="0">
              <a:buNone/>
              <a:defRPr sz="1469" b="1"/>
            </a:lvl3pPr>
            <a:lvl4pPr marL="1120130" indent="0">
              <a:buNone/>
              <a:defRPr sz="1307" b="1"/>
            </a:lvl4pPr>
            <a:lvl5pPr marL="1493507" indent="0">
              <a:buNone/>
              <a:defRPr sz="1307" b="1"/>
            </a:lvl5pPr>
            <a:lvl6pPr marL="1866883" indent="0">
              <a:buNone/>
              <a:defRPr sz="1307" b="1"/>
            </a:lvl6pPr>
            <a:lvl7pPr marL="2240259" indent="0">
              <a:buNone/>
              <a:defRPr sz="1307" b="1"/>
            </a:lvl7pPr>
            <a:lvl8pPr marL="2613637" indent="0">
              <a:buNone/>
              <a:defRPr sz="1307" b="1"/>
            </a:lvl8pPr>
            <a:lvl9pPr marL="2987013" indent="0">
              <a:buNone/>
              <a:defRPr sz="1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71" y="3562774"/>
            <a:ext cx="3159144" cy="5240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80474" y="2390987"/>
            <a:ext cx="3174703" cy="1171786"/>
          </a:xfrm>
        </p:spPr>
        <p:txBody>
          <a:bodyPr anchor="b"/>
          <a:lstStyle>
            <a:lvl1pPr marL="0" indent="0">
              <a:buNone/>
              <a:defRPr sz="1960" b="1"/>
            </a:lvl1pPr>
            <a:lvl2pPr marL="373376" indent="0">
              <a:buNone/>
              <a:defRPr sz="1633" b="1"/>
            </a:lvl2pPr>
            <a:lvl3pPr marL="746752" indent="0">
              <a:buNone/>
              <a:defRPr sz="1469" b="1"/>
            </a:lvl3pPr>
            <a:lvl4pPr marL="1120130" indent="0">
              <a:buNone/>
              <a:defRPr sz="1307" b="1"/>
            </a:lvl4pPr>
            <a:lvl5pPr marL="1493507" indent="0">
              <a:buNone/>
              <a:defRPr sz="1307" b="1"/>
            </a:lvl5pPr>
            <a:lvl6pPr marL="1866883" indent="0">
              <a:buNone/>
              <a:defRPr sz="1307" b="1"/>
            </a:lvl6pPr>
            <a:lvl7pPr marL="2240259" indent="0">
              <a:buNone/>
              <a:defRPr sz="1307" b="1"/>
            </a:lvl7pPr>
            <a:lvl8pPr marL="2613637" indent="0">
              <a:buNone/>
              <a:defRPr sz="1307" b="1"/>
            </a:lvl8pPr>
            <a:lvl9pPr marL="2987013" indent="0">
              <a:buNone/>
              <a:defRPr sz="1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80474" y="3562774"/>
            <a:ext cx="3174703" cy="5240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8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4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9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1" y="650240"/>
            <a:ext cx="2408495" cy="2275840"/>
          </a:xfrm>
        </p:spPr>
        <p:txBody>
          <a:bodyPr anchor="b"/>
          <a:lstStyle>
            <a:lvl1pPr>
              <a:defRPr sz="2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703" y="1404340"/>
            <a:ext cx="3780473" cy="6931378"/>
          </a:xfrm>
        </p:spPr>
        <p:txBody>
          <a:bodyPr/>
          <a:lstStyle>
            <a:lvl1pPr>
              <a:defRPr sz="2614"/>
            </a:lvl1pPr>
            <a:lvl2pPr>
              <a:defRPr sz="2287"/>
            </a:lvl2pPr>
            <a:lvl3pPr>
              <a:defRPr sz="1960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71" y="2926080"/>
            <a:ext cx="2408495" cy="5420925"/>
          </a:xfrm>
        </p:spPr>
        <p:txBody>
          <a:bodyPr/>
          <a:lstStyle>
            <a:lvl1pPr marL="0" indent="0">
              <a:buNone/>
              <a:defRPr sz="1307"/>
            </a:lvl1pPr>
            <a:lvl2pPr marL="373376" indent="0">
              <a:buNone/>
              <a:defRPr sz="1143"/>
            </a:lvl2pPr>
            <a:lvl3pPr marL="746752" indent="0">
              <a:buNone/>
              <a:defRPr sz="980"/>
            </a:lvl3pPr>
            <a:lvl4pPr marL="1120130" indent="0">
              <a:buNone/>
              <a:defRPr sz="816"/>
            </a:lvl4pPr>
            <a:lvl5pPr marL="1493507" indent="0">
              <a:buNone/>
              <a:defRPr sz="816"/>
            </a:lvl5pPr>
            <a:lvl6pPr marL="1866883" indent="0">
              <a:buNone/>
              <a:defRPr sz="816"/>
            </a:lvl6pPr>
            <a:lvl7pPr marL="2240259" indent="0">
              <a:buNone/>
              <a:defRPr sz="816"/>
            </a:lvl7pPr>
            <a:lvl8pPr marL="2613637" indent="0">
              <a:buNone/>
              <a:defRPr sz="816"/>
            </a:lvl8pPr>
            <a:lvl9pPr marL="2987013" indent="0">
              <a:buNone/>
              <a:defRPr sz="816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7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1" y="650240"/>
            <a:ext cx="2408495" cy="2275840"/>
          </a:xfrm>
        </p:spPr>
        <p:txBody>
          <a:bodyPr anchor="b"/>
          <a:lstStyle>
            <a:lvl1pPr>
              <a:defRPr sz="2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74703" y="1404340"/>
            <a:ext cx="3780473" cy="6931378"/>
          </a:xfrm>
        </p:spPr>
        <p:txBody>
          <a:bodyPr anchor="t"/>
          <a:lstStyle>
            <a:lvl1pPr marL="0" indent="0">
              <a:buNone/>
              <a:defRPr sz="2614"/>
            </a:lvl1pPr>
            <a:lvl2pPr marL="373376" indent="0">
              <a:buNone/>
              <a:defRPr sz="2287"/>
            </a:lvl2pPr>
            <a:lvl3pPr marL="746752" indent="0">
              <a:buNone/>
              <a:defRPr sz="1960"/>
            </a:lvl3pPr>
            <a:lvl4pPr marL="1120130" indent="0">
              <a:buNone/>
              <a:defRPr sz="1633"/>
            </a:lvl4pPr>
            <a:lvl5pPr marL="1493507" indent="0">
              <a:buNone/>
              <a:defRPr sz="1633"/>
            </a:lvl5pPr>
            <a:lvl6pPr marL="1866883" indent="0">
              <a:buNone/>
              <a:defRPr sz="1633"/>
            </a:lvl6pPr>
            <a:lvl7pPr marL="2240259" indent="0">
              <a:buNone/>
              <a:defRPr sz="1633"/>
            </a:lvl7pPr>
            <a:lvl8pPr marL="2613637" indent="0">
              <a:buNone/>
              <a:defRPr sz="1633"/>
            </a:lvl8pPr>
            <a:lvl9pPr marL="2987013" indent="0">
              <a:buNone/>
              <a:defRPr sz="16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71" y="2926080"/>
            <a:ext cx="2408495" cy="5420925"/>
          </a:xfrm>
        </p:spPr>
        <p:txBody>
          <a:bodyPr/>
          <a:lstStyle>
            <a:lvl1pPr marL="0" indent="0">
              <a:buNone/>
              <a:defRPr sz="1307"/>
            </a:lvl1pPr>
            <a:lvl2pPr marL="373376" indent="0">
              <a:buNone/>
              <a:defRPr sz="1143"/>
            </a:lvl2pPr>
            <a:lvl3pPr marL="746752" indent="0">
              <a:buNone/>
              <a:defRPr sz="980"/>
            </a:lvl3pPr>
            <a:lvl4pPr marL="1120130" indent="0">
              <a:buNone/>
              <a:defRPr sz="816"/>
            </a:lvl4pPr>
            <a:lvl5pPr marL="1493507" indent="0">
              <a:buNone/>
              <a:defRPr sz="816"/>
            </a:lvl5pPr>
            <a:lvl6pPr marL="1866883" indent="0">
              <a:buNone/>
              <a:defRPr sz="816"/>
            </a:lvl6pPr>
            <a:lvl7pPr marL="2240259" indent="0">
              <a:buNone/>
              <a:defRPr sz="816"/>
            </a:lvl7pPr>
            <a:lvl8pPr marL="2613637" indent="0">
              <a:buNone/>
              <a:defRPr sz="816"/>
            </a:lvl8pPr>
            <a:lvl9pPr marL="2987013" indent="0">
              <a:buNone/>
              <a:defRPr sz="816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3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398" y="519292"/>
            <a:ext cx="6440805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398" y="2596443"/>
            <a:ext cx="6440805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3398" y="9040145"/>
            <a:ext cx="168021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EB01-54E5-4320-A2F5-CF07C2499260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3643" y="9040145"/>
            <a:ext cx="2520315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3993" y="9040145"/>
            <a:ext cx="168021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5CC83-A1B5-4123-B21E-CF8445FA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5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6752" rtl="0" eaLnBrk="1" latinLnBrk="0" hangingPunct="1">
        <a:lnSpc>
          <a:spcPct val="90000"/>
        </a:lnSpc>
        <a:spcBef>
          <a:spcPct val="0"/>
        </a:spcBef>
        <a:buNone/>
        <a:defRPr sz="35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689" indent="-186689" algn="l" defTabSz="746752" rtl="0" eaLnBrk="1" latinLnBrk="0" hangingPunct="1">
        <a:lnSpc>
          <a:spcPct val="90000"/>
        </a:lnSpc>
        <a:spcBef>
          <a:spcPts val="816"/>
        </a:spcBef>
        <a:buFont typeface="Arial" panose="020B0604020202020204" pitchFamily="34" charset="0"/>
        <a:buChar char="•"/>
        <a:defRPr sz="2287" kern="1200">
          <a:solidFill>
            <a:schemeClr val="tx1"/>
          </a:solidFill>
          <a:latin typeface="+mn-lt"/>
          <a:ea typeface="+mn-ea"/>
          <a:cs typeface="+mn-cs"/>
        </a:defRPr>
      </a:lvl1pPr>
      <a:lvl2pPr marL="560065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2pPr>
      <a:lvl3pPr marL="933441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306818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4pPr>
      <a:lvl5pPr marL="1680196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5pPr>
      <a:lvl6pPr marL="2053572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6pPr>
      <a:lvl7pPr marL="2426948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7pPr>
      <a:lvl8pPr marL="2800324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8pPr>
      <a:lvl9pPr marL="3173702" indent="-186689" algn="l" defTabSz="746752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1pPr>
      <a:lvl2pPr marL="373376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2pPr>
      <a:lvl3pPr marL="746752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3pPr>
      <a:lvl4pPr marL="1120130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4pPr>
      <a:lvl5pPr marL="1493507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5pPr>
      <a:lvl6pPr marL="1866883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6pPr>
      <a:lvl7pPr marL="2240259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7pPr>
      <a:lvl8pPr marL="2613637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8pPr>
      <a:lvl9pPr marL="2987013" algn="l" defTabSz="746752" rtl="0" eaLnBrk="1" latinLnBrk="0" hangingPunct="1">
        <a:defRPr sz="14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+mn-lt"/>
              </a:rPr>
              <a:t>Supplemental Data</a:t>
            </a:r>
            <a:endParaRPr lang="en-US" sz="3600" dirty="0">
              <a:latin typeface="+mn-lt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60071" y="5122899"/>
            <a:ext cx="5974080" cy="23548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646" y="357003"/>
            <a:ext cx="3913325" cy="68614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4841" y="172337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8192" y="7218436"/>
            <a:ext cx="6467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Supplementary Figure 1. Alpha diversity measurements do not show differences between mouse groups. 16S rDNA V3-V4 sequence data were filtered and assigned a taxonomy using the </a:t>
            </a:r>
            <a:r>
              <a:rPr lang="en-US" sz="1600" dirty="0" err="1"/>
              <a:t>Greengenes</a:t>
            </a:r>
            <a:r>
              <a:rPr lang="en-US" sz="1600" dirty="0"/>
              <a:t> 16S rRNA database version 13_8 then rarefied to a sequence depth of 15,200 reads/sample to calculate alpha diversity measures. OTUs were defined as groups of sequences that differ by ≤ 3% at the DNA level.  Charts were generated through R 3.0.2 (n=5-6 / group). Box and whisker plot comparing Shannon’s (left) and Fisher’s (right) alpha diversity indexes. (n=5-6).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30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23433</TotalTime>
  <Words>104</Words>
  <Application>Microsoft Office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Supplemental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R. Coats</dc:creator>
  <cp:lastModifiedBy>ana216</cp:lastModifiedBy>
  <cp:revision>46</cp:revision>
  <cp:lastPrinted>2017-05-17T17:17:01Z</cp:lastPrinted>
  <dcterms:created xsi:type="dcterms:W3CDTF">2017-05-17T17:12:08Z</dcterms:created>
  <dcterms:modified xsi:type="dcterms:W3CDTF">2019-01-25T01:52:05Z</dcterms:modified>
</cp:coreProperties>
</file>