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811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412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969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42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977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895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67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77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67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045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034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3B32B-98A3-4EDB-8ECB-4AF4FDEC3C9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BFD43-DFE5-4510-9C08-4C71FB63D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061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77"/>
          <p:cNvGrpSpPr/>
          <p:nvPr/>
        </p:nvGrpSpPr>
        <p:grpSpPr>
          <a:xfrm>
            <a:off x="378936" y="274536"/>
            <a:ext cx="11085514" cy="6294026"/>
            <a:chOff x="378936" y="274536"/>
            <a:chExt cx="11085514" cy="6294026"/>
          </a:xfrm>
        </p:grpSpPr>
        <p:sp>
          <p:nvSpPr>
            <p:cNvPr id="11" name="Rectangle 10"/>
            <p:cNvSpPr/>
            <p:nvPr/>
          </p:nvSpPr>
          <p:spPr>
            <a:xfrm>
              <a:off x="2727325" y="1367143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>
                  <a:solidFill>
                    <a:schemeClr val="bg1"/>
                  </a:solidFill>
                </a:rPr>
                <a:t>Adult </a:t>
              </a:r>
              <a:r>
                <a:rPr lang="en-GB" sz="1400" dirty="0" smtClean="0">
                  <a:solidFill>
                    <a:schemeClr val="bg1"/>
                  </a:solidFill>
                </a:rPr>
                <a:t>♂</a:t>
              </a:r>
              <a:r>
                <a:rPr lang="en-GB" sz="1200" dirty="0" smtClean="0">
                  <a:solidFill>
                    <a:schemeClr val="bg1"/>
                  </a:solidFill>
                </a:rPr>
                <a:t> worms [6] (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2, 3</a:t>
              </a:r>
              <a:r>
                <a:rPr lang="en-GB" sz="1200" dirty="0" smtClean="0">
                  <a:solidFill>
                    <a:schemeClr val="bg1"/>
                  </a:solidFill>
                </a:rPr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>
                  <a:solidFill>
                    <a:schemeClr val="bg1"/>
                  </a:solidFill>
                </a:rPr>
                <a:t>  Adult </a:t>
              </a:r>
              <a:r>
                <a:rPr lang="en-GB" sz="1400" dirty="0" smtClean="0">
                  <a:solidFill>
                    <a:schemeClr val="bg1"/>
                  </a:solidFill>
                </a:rPr>
                <a:t>♀</a:t>
              </a:r>
              <a:r>
                <a:rPr lang="en-GB" sz="1200" dirty="0" smtClean="0">
                  <a:solidFill>
                    <a:schemeClr val="bg1"/>
                  </a:solidFill>
                </a:rPr>
                <a:t> worms [10] (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3-4, 3</a:t>
              </a:r>
              <a:r>
                <a:rPr lang="en-GB" sz="1200" dirty="0" smtClean="0">
                  <a:solidFill>
                    <a:schemeClr val="bg1"/>
                  </a:solidFill>
                </a:rPr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>
                  <a:solidFill>
                    <a:schemeClr val="bg1"/>
                  </a:solidFill>
                </a:rPr>
                <a:t>  Adult mixed sex [1] (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1, 1</a:t>
              </a:r>
              <a:r>
                <a:rPr lang="en-GB" sz="1200" dirty="0" smtClean="0">
                  <a:solidFill>
                    <a:schemeClr val="bg1"/>
                  </a:solidFill>
                </a:rPr>
                <a:t>)</a:t>
              </a:r>
              <a:br>
                <a:rPr lang="en-GB" sz="1200" dirty="0" smtClean="0">
                  <a:solidFill>
                    <a:schemeClr val="bg1"/>
                  </a:solidFill>
                </a:rPr>
              </a:br>
              <a:r>
                <a:rPr lang="en-GB" sz="1200" dirty="0" smtClean="0">
                  <a:solidFill>
                    <a:schemeClr val="bg1"/>
                  </a:solidFill>
                </a:rPr>
                <a:t>  Pre-infection larvae [3] (</a:t>
              </a:r>
              <a:r>
                <a:rPr lang="en-GB" sz="1200" i="1" dirty="0" smtClean="0">
                  <a:solidFill>
                    <a:schemeClr val="bg1"/>
                  </a:solidFill>
                </a:rPr>
                <a:t>3, 1</a:t>
              </a:r>
              <a:r>
                <a:rPr lang="en-GB" sz="1200" dirty="0" smtClean="0">
                  <a:solidFill>
                    <a:schemeClr val="bg1"/>
                  </a:solidFill>
                </a:rPr>
                <a:t>)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378936" y="1367141"/>
              <a:ext cx="2052000" cy="830997"/>
              <a:chOff x="353536" y="1075041"/>
              <a:chExt cx="2052000" cy="83099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353536" y="1075041"/>
                <a:ext cx="2052000" cy="83099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53536" y="1336650"/>
                <a:ext cx="2052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i="1" dirty="0" smtClean="0">
                    <a:solidFill>
                      <a:schemeClr val="bg1"/>
                    </a:solidFill>
                  </a:rPr>
                  <a:t>H. contortus</a:t>
                </a:r>
                <a:endParaRPr lang="en-GB" sz="1600" b="1" i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4955700" y="1367143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Adult </a:t>
              </a:r>
              <a:r>
                <a:rPr lang="en-GB" sz="1400" dirty="0" smtClean="0"/>
                <a:t>♂</a:t>
              </a:r>
              <a:r>
                <a:rPr lang="en-GB" sz="1200" dirty="0" smtClean="0"/>
                <a:t> worms [6] (</a:t>
              </a:r>
              <a:r>
                <a:rPr lang="en-GB" sz="1200" i="1" dirty="0" smtClean="0"/>
                <a:t>2, 3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 Adult </a:t>
              </a:r>
              <a:r>
                <a:rPr lang="en-GB" sz="1400" dirty="0" smtClean="0"/>
                <a:t>♀</a:t>
              </a:r>
              <a:r>
                <a:rPr lang="en-GB" sz="1200" dirty="0" smtClean="0"/>
                <a:t> worms [10] (</a:t>
              </a:r>
              <a:r>
                <a:rPr lang="en-GB" sz="1200" i="1" dirty="0" smtClean="0"/>
                <a:t>3-4, 3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Adult mixed sex [1] (</a:t>
              </a:r>
              <a:r>
                <a:rPr lang="en-GB" sz="1200" i="1" dirty="0" smtClean="0"/>
                <a:t>1, 1</a:t>
              </a:r>
              <a:r>
                <a:rPr lang="en-GB" sz="1200" dirty="0" smtClean="0"/>
                <a:t>)</a:t>
              </a:r>
              <a:br>
                <a:rPr lang="en-GB" sz="1200" dirty="0" smtClean="0"/>
              </a:br>
              <a:r>
                <a:rPr lang="en-GB" sz="1200" dirty="0" smtClean="0"/>
                <a:t>  Pre-infection larvae [3] (</a:t>
              </a:r>
              <a:r>
                <a:rPr lang="en-GB" sz="1200" i="1" dirty="0" smtClean="0"/>
                <a:t>3, 1</a:t>
              </a:r>
              <a:r>
                <a:rPr lang="en-GB" sz="1200" dirty="0"/>
                <a:t>)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84075" y="1367142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Adult </a:t>
              </a:r>
              <a:r>
                <a:rPr lang="en-GB" sz="1400" dirty="0" smtClean="0"/>
                <a:t>♂</a:t>
              </a:r>
              <a:r>
                <a:rPr lang="en-GB" sz="1200" dirty="0" smtClean="0"/>
                <a:t> worms [5] (</a:t>
              </a:r>
              <a:r>
                <a:rPr lang="en-GB" sz="1200" i="1" dirty="0" smtClean="0"/>
                <a:t>1-2, 3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 Adult </a:t>
              </a:r>
              <a:r>
                <a:rPr lang="en-GB" sz="1400" dirty="0" smtClean="0"/>
                <a:t>♀</a:t>
              </a:r>
              <a:r>
                <a:rPr lang="en-GB" sz="1200" dirty="0" smtClean="0"/>
                <a:t> worms [1] (</a:t>
              </a:r>
              <a:r>
                <a:rPr lang="en-GB" sz="1200" i="1" dirty="0" smtClean="0"/>
                <a:t>1, 1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Adult mixed sex [1] (</a:t>
              </a:r>
              <a:r>
                <a:rPr lang="en-GB" sz="1200" i="1" dirty="0" smtClean="0"/>
                <a:t>1, 1</a:t>
              </a:r>
              <a:r>
                <a:rPr lang="en-GB" sz="1200" dirty="0" smtClean="0"/>
                <a:t>)</a:t>
              </a:r>
              <a:br>
                <a:rPr lang="en-GB" sz="1200" dirty="0" smtClean="0"/>
              </a:br>
              <a:r>
                <a:rPr lang="en-GB" sz="1200" dirty="0" smtClean="0"/>
                <a:t> Pre-infection larvae [3] (</a:t>
              </a:r>
              <a:r>
                <a:rPr lang="en-GB" sz="1200" i="1" dirty="0" smtClean="0"/>
                <a:t>3, 1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412450" y="1367141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Adult </a:t>
              </a:r>
              <a:r>
                <a:rPr lang="en-GB" sz="1400" dirty="0" smtClean="0"/>
                <a:t>♂</a:t>
              </a:r>
              <a:r>
                <a:rPr lang="en-GB" sz="1200" dirty="0" smtClean="0"/>
                <a:t> worms [4] (</a:t>
              </a:r>
              <a:r>
                <a:rPr lang="en-GB" sz="1200" i="1" dirty="0" smtClean="0"/>
                <a:t>1-2, 3</a:t>
              </a:r>
              <a:r>
                <a:rPr lang="en-GB" sz="1200" dirty="0" smtClean="0"/>
                <a:t>)  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 Adult ♀ worms [0] (</a:t>
              </a:r>
              <a:r>
                <a:rPr lang="en-GB" sz="1200" i="1" dirty="0" smtClean="0"/>
                <a:t>0, 0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Adult mixed sex [1] (</a:t>
              </a:r>
              <a:r>
                <a:rPr lang="en-GB" sz="1200" i="1" dirty="0" smtClean="0"/>
                <a:t>1, 1</a:t>
              </a:r>
              <a:r>
                <a:rPr lang="en-GB" sz="1200" dirty="0" smtClean="0"/>
                <a:t>)</a:t>
              </a:r>
              <a:br>
                <a:rPr lang="en-GB" sz="1200" dirty="0" smtClean="0"/>
              </a:br>
              <a:r>
                <a:rPr lang="en-GB" sz="1200" dirty="0" smtClean="0"/>
                <a:t>  Pre-infection larvae [3] (</a:t>
              </a:r>
              <a:r>
                <a:rPr lang="en-GB" sz="1200" i="1" dirty="0" smtClean="0"/>
                <a:t>3, 1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78936" y="2459747"/>
              <a:ext cx="2052000" cy="830997"/>
              <a:chOff x="353536" y="1075041"/>
              <a:chExt cx="2052000" cy="830997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353536" y="1075041"/>
                <a:ext cx="2052000" cy="83099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53536" y="1336650"/>
                <a:ext cx="2052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i="1" dirty="0" smtClean="0">
                    <a:solidFill>
                      <a:schemeClr val="bg1"/>
                    </a:solidFill>
                  </a:rPr>
                  <a:t>T. circumcincta</a:t>
                </a:r>
                <a:endParaRPr lang="en-GB" sz="1600"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378936" y="3552353"/>
              <a:ext cx="2052000" cy="830997"/>
              <a:chOff x="353536" y="1075041"/>
              <a:chExt cx="2052000" cy="830997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353536" y="1075041"/>
                <a:ext cx="2052000" cy="83099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53536" y="1336650"/>
                <a:ext cx="2052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chemeClr val="bg1"/>
                    </a:solidFill>
                  </a:rPr>
                  <a:t>Mixed Species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78936" y="5189000"/>
              <a:ext cx="2052000" cy="830997"/>
              <a:chOff x="353536" y="1075041"/>
              <a:chExt cx="2052000" cy="830997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353536" y="1075041"/>
                <a:ext cx="2052000" cy="83099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53536" y="1336650"/>
                <a:ext cx="2052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chemeClr val="bg1"/>
                    </a:solidFill>
                  </a:rPr>
                  <a:t>Host</a:t>
                </a:r>
                <a:endParaRPr lang="en-GB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6" name="Rectangle 25"/>
            <p:cNvSpPr/>
            <p:nvPr/>
          </p:nvSpPr>
          <p:spPr>
            <a:xfrm>
              <a:off x="2727325" y="2459749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Adult </a:t>
              </a:r>
              <a:r>
                <a:rPr lang="en-GB" sz="1400" dirty="0" smtClean="0"/>
                <a:t>♂</a:t>
              </a:r>
              <a:r>
                <a:rPr lang="en-GB" sz="1200" dirty="0" smtClean="0"/>
                <a:t> worms [10] (</a:t>
              </a:r>
              <a:r>
                <a:rPr lang="en-GB" sz="1200" i="1" dirty="0" smtClean="0"/>
                <a:t>2-3, 4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 Adult </a:t>
              </a:r>
              <a:r>
                <a:rPr lang="en-GB" sz="1400" dirty="0" smtClean="0"/>
                <a:t>♀</a:t>
              </a:r>
              <a:r>
                <a:rPr lang="en-GB" sz="1200" dirty="0" smtClean="0"/>
                <a:t> worms [13] (</a:t>
              </a:r>
              <a:r>
                <a:rPr lang="en-GB" sz="1200" i="1" dirty="0" smtClean="0"/>
                <a:t>3-4, 4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 Adult mixed sex [1] (</a:t>
              </a:r>
              <a:r>
                <a:rPr lang="en-GB" sz="1200" i="1" dirty="0" smtClean="0"/>
                <a:t>1, 1</a:t>
              </a:r>
              <a:r>
                <a:rPr lang="en-GB" sz="1200" dirty="0" smtClean="0"/>
                <a:t>)</a:t>
              </a:r>
              <a:br>
                <a:rPr lang="en-GB" sz="1200" dirty="0" smtClean="0"/>
              </a:br>
              <a:r>
                <a:rPr lang="en-GB" sz="1200" dirty="0" smtClean="0"/>
                <a:t>  Pre-infection larvae [3] (</a:t>
              </a:r>
              <a:r>
                <a:rPr lang="en-GB" sz="1200" i="1" dirty="0" smtClean="0"/>
                <a:t>3, 1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955700" y="2459749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Adult </a:t>
              </a:r>
              <a:r>
                <a:rPr lang="en-GB" sz="1400" dirty="0" smtClean="0"/>
                <a:t>♂</a:t>
              </a:r>
              <a:r>
                <a:rPr lang="en-GB" sz="1200" dirty="0" smtClean="0"/>
                <a:t> worms [10] (</a:t>
              </a:r>
              <a:r>
                <a:rPr lang="en-GB" sz="1200" i="1" dirty="0" smtClean="0"/>
                <a:t>2-3, 4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 Adult </a:t>
              </a:r>
              <a:r>
                <a:rPr lang="en-GB" sz="1400" dirty="0" smtClean="0"/>
                <a:t>♀</a:t>
              </a:r>
              <a:r>
                <a:rPr lang="en-GB" sz="1200" dirty="0" smtClean="0"/>
                <a:t> worms [13] (</a:t>
              </a:r>
              <a:r>
                <a:rPr lang="en-GB" sz="1200" i="1" dirty="0" smtClean="0"/>
                <a:t>3-4, 4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Adult mixed sex [1] (</a:t>
              </a:r>
              <a:r>
                <a:rPr lang="en-GB" sz="1200" i="1" dirty="0" smtClean="0"/>
                <a:t>1, 1</a:t>
              </a:r>
              <a:r>
                <a:rPr lang="en-GB" sz="1200" dirty="0" smtClean="0"/>
                <a:t>)</a:t>
              </a:r>
              <a:br>
                <a:rPr lang="en-GB" sz="1200" dirty="0" smtClean="0"/>
              </a:br>
              <a:r>
                <a:rPr lang="en-GB" sz="1200" dirty="0" smtClean="0"/>
                <a:t>  Pre-infection larvae [3] (</a:t>
              </a:r>
              <a:r>
                <a:rPr lang="en-GB" sz="1200" i="1" dirty="0" smtClean="0"/>
                <a:t>3, 1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84075" y="2459748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Adult </a:t>
              </a:r>
              <a:r>
                <a:rPr lang="en-GB" sz="1400" dirty="0" smtClean="0"/>
                <a:t>♂</a:t>
              </a:r>
              <a:r>
                <a:rPr lang="en-GB" sz="1200" dirty="0" smtClean="0"/>
                <a:t> worms [8] (</a:t>
              </a:r>
              <a:r>
                <a:rPr lang="en-GB" sz="1200" i="1" dirty="0" smtClean="0"/>
                <a:t>2-3, 3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 Adult </a:t>
              </a:r>
              <a:r>
                <a:rPr lang="en-GB" sz="1400" dirty="0" smtClean="0"/>
                <a:t>♀</a:t>
              </a:r>
              <a:r>
                <a:rPr lang="en-GB" sz="1200" dirty="0" smtClean="0"/>
                <a:t> worms [11] (</a:t>
              </a:r>
              <a:r>
                <a:rPr lang="en-GB" sz="1200" i="1" dirty="0" smtClean="0"/>
                <a:t>2-3, 4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Adult mixed sex [1] (</a:t>
              </a:r>
              <a:r>
                <a:rPr lang="en-GB" sz="1200" i="1" dirty="0" smtClean="0"/>
                <a:t>1, 1</a:t>
              </a:r>
              <a:r>
                <a:rPr lang="en-GB" sz="1200" dirty="0" smtClean="0"/>
                <a:t>)</a:t>
              </a:r>
              <a:br>
                <a:rPr lang="en-GB" sz="1200" dirty="0" smtClean="0"/>
              </a:br>
              <a:r>
                <a:rPr lang="en-GB" sz="1200" dirty="0" smtClean="0"/>
                <a:t>  Pre-infection larvae [3] (</a:t>
              </a:r>
              <a:r>
                <a:rPr lang="en-GB" sz="1200" i="1" dirty="0" smtClean="0"/>
                <a:t>3, 1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9412450" y="2459747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Adult </a:t>
              </a:r>
              <a:r>
                <a:rPr lang="en-GB" sz="1400" dirty="0" smtClean="0"/>
                <a:t>♂</a:t>
              </a:r>
              <a:r>
                <a:rPr lang="en-GB" sz="1200" dirty="0" smtClean="0"/>
                <a:t> worms [1] (</a:t>
              </a:r>
              <a:r>
                <a:rPr lang="en-GB" sz="1200" i="1" dirty="0" smtClean="0"/>
                <a:t>1, 1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 Adult </a:t>
              </a:r>
              <a:r>
                <a:rPr lang="en-GB" sz="1400" dirty="0" smtClean="0"/>
                <a:t>♀</a:t>
              </a:r>
              <a:r>
                <a:rPr lang="en-GB" sz="1200" dirty="0" smtClean="0"/>
                <a:t> worms [5] (</a:t>
              </a:r>
              <a:r>
                <a:rPr lang="en-GB" sz="1200" i="1" dirty="0" smtClean="0"/>
                <a:t>2-3, 2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Adult mixed sex [1] (</a:t>
              </a:r>
              <a:r>
                <a:rPr lang="en-GB" sz="1200" i="1" dirty="0" smtClean="0"/>
                <a:t>1, 1</a:t>
              </a:r>
              <a:r>
                <a:rPr lang="en-GB" sz="1200" dirty="0" smtClean="0"/>
                <a:t>)</a:t>
              </a:r>
              <a:br>
                <a:rPr lang="en-GB" sz="1200" dirty="0" smtClean="0"/>
              </a:br>
              <a:r>
                <a:rPr lang="en-GB" sz="1200" dirty="0" smtClean="0"/>
                <a:t>  Pre-infection larvae [2] (</a:t>
              </a:r>
              <a:r>
                <a:rPr lang="en-GB" sz="1200" i="1" dirty="0" smtClean="0"/>
                <a:t>2, 1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727325" y="3552355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1200" dirty="0" smtClean="0"/>
                <a:t>Infective larvae [12] (</a:t>
              </a:r>
              <a:r>
                <a:rPr lang="en-GB" sz="1200" i="1" dirty="0" smtClean="0"/>
                <a:t>3, 4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955700" y="3552355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1200" dirty="0" smtClean="0"/>
                <a:t>Infective larvae [12] (</a:t>
              </a:r>
              <a:r>
                <a:rPr lang="en-GB" sz="1200" i="1" dirty="0" smtClean="0"/>
                <a:t>3, 4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184075" y="3552354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1200" dirty="0" smtClean="0"/>
                <a:t>Infective larvae [11] (</a:t>
              </a:r>
              <a:r>
                <a:rPr lang="en-GB" sz="1200" i="1" dirty="0" smtClean="0"/>
                <a:t>2-3, 4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412450" y="3552353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1200" dirty="0" smtClean="0"/>
                <a:t>Infective larvae [10] (</a:t>
              </a:r>
              <a:r>
                <a:rPr lang="en-GB" sz="1200" i="1" dirty="0" smtClean="0"/>
                <a:t>1-3, 4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727325" y="4644961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Faeces [144] (</a:t>
              </a:r>
              <a:r>
                <a:rPr lang="en-GB" sz="1200" i="1" dirty="0" smtClean="0"/>
                <a:t>3-6, 4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10 time points</a:t>
              </a:r>
              <a:endParaRPr lang="en-GB" sz="12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955700" y="4644961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Faeces [40] (</a:t>
              </a:r>
              <a:r>
                <a:rPr lang="en-GB" sz="1200" i="1" dirty="0" smtClean="0"/>
                <a:t>1, 4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10 time points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184075" y="4644960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Faeces [39] (</a:t>
              </a:r>
              <a:r>
                <a:rPr lang="en-GB" sz="1200" i="1" dirty="0" smtClean="0"/>
                <a:t>1, 4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9-10 time points</a:t>
              </a:r>
              <a:endParaRPr lang="en-GB" sz="12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412450" y="4644959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Faeces [33] (</a:t>
              </a:r>
              <a:r>
                <a:rPr lang="en-GB" sz="1200" i="1" dirty="0" smtClean="0"/>
                <a:t>1, 4</a:t>
              </a:r>
              <a:r>
                <a:rPr lang="en-GB" sz="1200" dirty="0" smtClean="0"/>
                <a:t>)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7-10 time points</a:t>
              </a:r>
              <a:endParaRPr lang="en-GB" sz="12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727325" y="5737565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Abomasal lumen contents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[12] (</a:t>
              </a:r>
              <a:r>
                <a:rPr lang="en-GB" sz="1200" i="1" dirty="0" smtClean="0"/>
                <a:t>3, 4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955700" y="5737565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  Abomasal lumen contents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[4] (</a:t>
              </a:r>
              <a:r>
                <a:rPr lang="en-GB" sz="1200" i="1" dirty="0" smtClean="0"/>
                <a:t>1, 4</a:t>
              </a:r>
              <a:r>
                <a:rPr lang="en-GB" sz="1200" dirty="0" smtClean="0"/>
                <a:t>)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184075" y="5737564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Abomasal lumen contents </a:t>
              </a:r>
            </a:p>
            <a:p>
              <a:pPr lvl="0" algn="ctr">
                <a:spcAft>
                  <a:spcPts val="0"/>
                </a:spcAft>
              </a:pPr>
              <a:r>
                <a:rPr lang="en-GB" sz="1200" dirty="0" smtClean="0"/>
                <a:t>[4] (</a:t>
              </a:r>
              <a:r>
                <a:rPr lang="en-GB" sz="1200" i="1" dirty="0" smtClean="0"/>
                <a:t>1, 4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412450" y="5737563"/>
              <a:ext cx="2052000" cy="83099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GB" sz="1200" dirty="0" smtClean="0"/>
                <a:t> Abomasal lumen contents </a:t>
              </a:r>
            </a:p>
            <a:p>
              <a:pPr lvl="0" algn="ctr"/>
              <a:r>
                <a:rPr lang="en-GB" sz="1200" dirty="0" smtClean="0"/>
                <a:t>[4] (</a:t>
              </a:r>
              <a:r>
                <a:rPr lang="en-GB" sz="1200" i="1" dirty="0" smtClean="0"/>
                <a:t>1, 4</a:t>
              </a:r>
              <a:r>
                <a:rPr lang="en-GB" sz="1200" dirty="0" smtClean="0"/>
                <a:t>)</a:t>
              </a:r>
              <a:endParaRPr lang="en-GB" sz="1200" dirty="0"/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727325" y="274537"/>
              <a:ext cx="2052000" cy="830997"/>
              <a:chOff x="353536" y="1075041"/>
              <a:chExt cx="2052000" cy="830997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353536" y="1075041"/>
                <a:ext cx="2052000" cy="83099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53536" y="1336650"/>
                <a:ext cx="2052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chemeClr val="bg1"/>
                    </a:solidFill>
                  </a:rPr>
                  <a:t>Genomic DNA extract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955700" y="274536"/>
              <a:ext cx="2052000" cy="830997"/>
              <a:chOff x="353536" y="1075041"/>
              <a:chExt cx="2052000" cy="830997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353536" y="1075041"/>
                <a:ext cx="2052000" cy="83099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53536" y="1336650"/>
                <a:ext cx="2052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chemeClr val="bg1"/>
                    </a:solidFill>
                  </a:rPr>
                  <a:t>16S PCR amplicon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7184075" y="274536"/>
              <a:ext cx="2052000" cy="830997"/>
              <a:chOff x="353536" y="1075041"/>
              <a:chExt cx="2052000" cy="830997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353536" y="1075041"/>
                <a:ext cx="2052000" cy="83099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53536" y="1336650"/>
                <a:ext cx="2052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chemeClr val="bg1"/>
                    </a:solidFill>
                  </a:rPr>
                  <a:t>PCR clean up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9412450" y="274536"/>
              <a:ext cx="2052000" cy="830997"/>
              <a:chOff x="353536" y="1075041"/>
              <a:chExt cx="2052000" cy="830997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353536" y="1075041"/>
                <a:ext cx="2052000" cy="83099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353536" y="1336650"/>
                <a:ext cx="2052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 smtClean="0">
                    <a:solidFill>
                      <a:schemeClr val="bg1"/>
                    </a:solidFill>
                  </a:rPr>
                  <a:t>Sequencing</a:t>
                </a:r>
                <a:endParaRPr lang="en-GB" sz="1600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55" name="Straight Connector 54"/>
            <p:cNvCxnSpPr/>
            <p:nvPr/>
          </p:nvCxnSpPr>
          <p:spPr>
            <a:xfrm>
              <a:off x="2411884" y="1782637"/>
              <a:ext cx="324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411884" y="2890631"/>
              <a:ext cx="324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2421804" y="3967849"/>
              <a:ext cx="324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Elbow Connector 59"/>
            <p:cNvCxnSpPr>
              <a:stCxn id="24" idx="3"/>
              <a:endCxn id="34" idx="1"/>
            </p:cNvCxnSpPr>
            <p:nvPr/>
          </p:nvCxnSpPr>
          <p:spPr>
            <a:xfrm flipV="1">
              <a:off x="2430936" y="5060460"/>
              <a:ext cx="296389" cy="544039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Elbow Connector 61"/>
            <p:cNvCxnSpPr>
              <a:stCxn id="24" idx="3"/>
              <a:endCxn id="38" idx="1"/>
            </p:cNvCxnSpPr>
            <p:nvPr/>
          </p:nvCxnSpPr>
          <p:spPr>
            <a:xfrm>
              <a:off x="2430936" y="5604499"/>
              <a:ext cx="296389" cy="548565"/>
            </a:xfrm>
            <a:prstGeom prst="bentConnector3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4738261" y="1782635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4738261" y="2890629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4748181" y="3967847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6955008" y="1782635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955008" y="2890629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964928" y="3967847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9211242" y="1782633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9211242" y="2890627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9221162" y="3967845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4738261" y="5075844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748181" y="6153062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6955008" y="5075844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964928" y="6153062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9211242" y="5075842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9221162" y="6153060"/>
              <a:ext cx="252000" cy="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50209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432</Words>
  <Application>Microsoft Office PowerPoint</Application>
  <PresentationFormat>Widescreen</PresentationFormat>
  <Paragraphs>52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Moredun Research Institute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Turnbull</dc:creator>
  <cp:lastModifiedBy>Frank Turnbull</cp:lastModifiedBy>
  <cp:revision>5</cp:revision>
  <dcterms:created xsi:type="dcterms:W3CDTF">2019-01-30T13:34:59Z</dcterms:created>
  <dcterms:modified xsi:type="dcterms:W3CDTF">2019-01-30T13:58:37Z</dcterms:modified>
</cp:coreProperties>
</file>