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60" r:id="rId2"/>
    <p:sldId id="263" r:id="rId3"/>
    <p:sldId id="264" r:id="rId4"/>
    <p:sldId id="257" r:id="rId5"/>
    <p:sldId id="258" r:id="rId6"/>
    <p:sldId id="259" r:id="rId7"/>
  </p:sldIdLst>
  <p:sldSz cx="6858000" cy="9906000" type="A4"/>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p:scale>
          <a:sx n="80" d="100"/>
          <a:sy n="80" d="100"/>
        </p:scale>
        <p:origin x="1440" y="-1848"/>
      </p:cViewPr>
      <p:guideLst>
        <p:guide orient="horz" pos="3120"/>
        <p:guide pos="216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BA229D18-2D5D-46AA-9FAF-F8B0ECC92C54}" type="datetimeFigureOut">
              <a:rPr lang="en-NZ" smtClean="0"/>
              <a:t>3/09/2019</a:t>
            </a:fld>
            <a:endParaRPr lang="en-NZ"/>
          </a:p>
        </p:txBody>
      </p:sp>
      <p:sp>
        <p:nvSpPr>
          <p:cNvPr id="4" name="Slide Image Placeholder 3"/>
          <p:cNvSpPr>
            <a:spLocks noGrp="1" noRot="1" noChangeAspect="1"/>
          </p:cNvSpPr>
          <p:nvPr>
            <p:ph type="sldImg" idx="2"/>
          </p:nvPr>
        </p:nvSpPr>
        <p:spPr>
          <a:xfrm>
            <a:off x="2216150" y="1233488"/>
            <a:ext cx="2303463" cy="33289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D942229E-5707-4D01-AE40-59A1C09E84A3}" type="slidenum">
              <a:rPr lang="en-NZ" smtClean="0"/>
              <a:t>‹#›</a:t>
            </a:fld>
            <a:endParaRPr lang="en-NZ"/>
          </a:p>
        </p:txBody>
      </p:sp>
    </p:spTree>
    <p:extLst>
      <p:ext uri="{BB962C8B-B14F-4D97-AF65-F5344CB8AC3E}">
        <p14:creationId xmlns:p14="http://schemas.microsoft.com/office/powerpoint/2010/main" val="600613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6579BB8-B98D-4772-8BAA-214B4EB97454}" type="datetimeFigureOut">
              <a:rPr lang="en-NZ" smtClean="0"/>
              <a:t>3/09/2019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3151E55-5927-4F69-8824-C89789019875}" type="slidenum">
              <a:rPr lang="en-NZ" smtClean="0"/>
              <a:t>‹#›</a:t>
            </a:fld>
            <a:endParaRPr lang="en-NZ"/>
          </a:p>
        </p:txBody>
      </p:sp>
    </p:spTree>
    <p:extLst>
      <p:ext uri="{BB962C8B-B14F-4D97-AF65-F5344CB8AC3E}">
        <p14:creationId xmlns:p14="http://schemas.microsoft.com/office/powerpoint/2010/main" val="3693323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579BB8-B98D-4772-8BAA-214B4EB97454}" type="datetimeFigureOut">
              <a:rPr lang="en-NZ" smtClean="0"/>
              <a:t>3/09/2019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3151E55-5927-4F69-8824-C89789019875}" type="slidenum">
              <a:rPr lang="en-NZ" smtClean="0"/>
              <a:t>‹#›</a:t>
            </a:fld>
            <a:endParaRPr lang="en-NZ"/>
          </a:p>
        </p:txBody>
      </p:sp>
    </p:spTree>
    <p:extLst>
      <p:ext uri="{BB962C8B-B14F-4D97-AF65-F5344CB8AC3E}">
        <p14:creationId xmlns:p14="http://schemas.microsoft.com/office/powerpoint/2010/main" val="1909679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579BB8-B98D-4772-8BAA-214B4EB97454}" type="datetimeFigureOut">
              <a:rPr lang="en-NZ" smtClean="0"/>
              <a:t>3/09/2019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3151E55-5927-4F69-8824-C89789019875}" type="slidenum">
              <a:rPr lang="en-NZ" smtClean="0"/>
              <a:t>‹#›</a:t>
            </a:fld>
            <a:endParaRPr lang="en-NZ"/>
          </a:p>
        </p:txBody>
      </p:sp>
    </p:spTree>
    <p:extLst>
      <p:ext uri="{BB962C8B-B14F-4D97-AF65-F5344CB8AC3E}">
        <p14:creationId xmlns:p14="http://schemas.microsoft.com/office/powerpoint/2010/main" val="1871637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579BB8-B98D-4772-8BAA-214B4EB97454}" type="datetimeFigureOut">
              <a:rPr lang="en-NZ" smtClean="0"/>
              <a:t>3/09/2019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3151E55-5927-4F69-8824-C89789019875}" type="slidenum">
              <a:rPr lang="en-NZ" smtClean="0"/>
              <a:t>‹#›</a:t>
            </a:fld>
            <a:endParaRPr lang="en-NZ"/>
          </a:p>
        </p:txBody>
      </p:sp>
    </p:spTree>
    <p:extLst>
      <p:ext uri="{BB962C8B-B14F-4D97-AF65-F5344CB8AC3E}">
        <p14:creationId xmlns:p14="http://schemas.microsoft.com/office/powerpoint/2010/main" val="3968457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579BB8-B98D-4772-8BAA-214B4EB97454}" type="datetimeFigureOut">
              <a:rPr lang="en-NZ" smtClean="0"/>
              <a:t>3/09/2019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3151E55-5927-4F69-8824-C89789019875}" type="slidenum">
              <a:rPr lang="en-NZ" smtClean="0"/>
              <a:t>‹#›</a:t>
            </a:fld>
            <a:endParaRPr lang="en-NZ"/>
          </a:p>
        </p:txBody>
      </p:sp>
    </p:spTree>
    <p:extLst>
      <p:ext uri="{BB962C8B-B14F-4D97-AF65-F5344CB8AC3E}">
        <p14:creationId xmlns:p14="http://schemas.microsoft.com/office/powerpoint/2010/main" val="2363941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6579BB8-B98D-4772-8BAA-214B4EB97454}" type="datetimeFigureOut">
              <a:rPr lang="en-NZ" smtClean="0"/>
              <a:t>3/09/2019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3151E55-5927-4F69-8824-C89789019875}" type="slidenum">
              <a:rPr lang="en-NZ" smtClean="0"/>
              <a:t>‹#›</a:t>
            </a:fld>
            <a:endParaRPr lang="en-NZ"/>
          </a:p>
        </p:txBody>
      </p:sp>
    </p:spTree>
    <p:extLst>
      <p:ext uri="{BB962C8B-B14F-4D97-AF65-F5344CB8AC3E}">
        <p14:creationId xmlns:p14="http://schemas.microsoft.com/office/powerpoint/2010/main" val="508158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6579BB8-B98D-4772-8BAA-214B4EB97454}" type="datetimeFigureOut">
              <a:rPr lang="en-NZ" smtClean="0"/>
              <a:t>3/09/2019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3151E55-5927-4F69-8824-C89789019875}" type="slidenum">
              <a:rPr lang="en-NZ" smtClean="0"/>
              <a:t>‹#›</a:t>
            </a:fld>
            <a:endParaRPr lang="en-NZ"/>
          </a:p>
        </p:txBody>
      </p:sp>
    </p:spTree>
    <p:extLst>
      <p:ext uri="{BB962C8B-B14F-4D97-AF65-F5344CB8AC3E}">
        <p14:creationId xmlns:p14="http://schemas.microsoft.com/office/powerpoint/2010/main" val="1948424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6579BB8-B98D-4772-8BAA-214B4EB97454}" type="datetimeFigureOut">
              <a:rPr lang="en-NZ" smtClean="0"/>
              <a:t>3/09/2019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3151E55-5927-4F69-8824-C89789019875}" type="slidenum">
              <a:rPr lang="en-NZ" smtClean="0"/>
              <a:t>‹#›</a:t>
            </a:fld>
            <a:endParaRPr lang="en-NZ"/>
          </a:p>
        </p:txBody>
      </p:sp>
    </p:spTree>
    <p:extLst>
      <p:ext uri="{BB962C8B-B14F-4D97-AF65-F5344CB8AC3E}">
        <p14:creationId xmlns:p14="http://schemas.microsoft.com/office/powerpoint/2010/main" val="570029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579BB8-B98D-4772-8BAA-214B4EB97454}" type="datetimeFigureOut">
              <a:rPr lang="en-NZ" smtClean="0"/>
              <a:t>3/09/2019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3151E55-5927-4F69-8824-C89789019875}" type="slidenum">
              <a:rPr lang="en-NZ" smtClean="0"/>
              <a:t>‹#›</a:t>
            </a:fld>
            <a:endParaRPr lang="en-NZ"/>
          </a:p>
        </p:txBody>
      </p:sp>
    </p:spTree>
    <p:extLst>
      <p:ext uri="{BB962C8B-B14F-4D97-AF65-F5344CB8AC3E}">
        <p14:creationId xmlns:p14="http://schemas.microsoft.com/office/powerpoint/2010/main" val="2211645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579BB8-B98D-4772-8BAA-214B4EB97454}" type="datetimeFigureOut">
              <a:rPr lang="en-NZ" smtClean="0"/>
              <a:t>3/09/2019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3151E55-5927-4F69-8824-C89789019875}" type="slidenum">
              <a:rPr lang="en-NZ" smtClean="0"/>
              <a:t>‹#›</a:t>
            </a:fld>
            <a:endParaRPr lang="en-NZ"/>
          </a:p>
        </p:txBody>
      </p:sp>
    </p:spTree>
    <p:extLst>
      <p:ext uri="{BB962C8B-B14F-4D97-AF65-F5344CB8AC3E}">
        <p14:creationId xmlns:p14="http://schemas.microsoft.com/office/powerpoint/2010/main" val="222074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579BB8-B98D-4772-8BAA-214B4EB97454}" type="datetimeFigureOut">
              <a:rPr lang="en-NZ" smtClean="0"/>
              <a:t>3/09/2019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3151E55-5927-4F69-8824-C89789019875}" type="slidenum">
              <a:rPr lang="en-NZ" smtClean="0"/>
              <a:t>‹#›</a:t>
            </a:fld>
            <a:endParaRPr lang="en-NZ"/>
          </a:p>
        </p:txBody>
      </p:sp>
    </p:spTree>
    <p:extLst>
      <p:ext uri="{BB962C8B-B14F-4D97-AF65-F5344CB8AC3E}">
        <p14:creationId xmlns:p14="http://schemas.microsoft.com/office/powerpoint/2010/main" val="1737809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6579BB8-B98D-4772-8BAA-214B4EB97454}" type="datetimeFigureOut">
              <a:rPr lang="en-NZ" smtClean="0"/>
              <a:t>3/09/2019</a:t>
            </a:fld>
            <a:endParaRPr lang="en-NZ"/>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F3151E55-5927-4F69-8824-C89789019875}" type="slidenum">
              <a:rPr lang="en-NZ" smtClean="0"/>
              <a:t>‹#›</a:t>
            </a:fld>
            <a:endParaRPr lang="en-NZ"/>
          </a:p>
        </p:txBody>
      </p:sp>
    </p:spTree>
    <p:extLst>
      <p:ext uri="{BB962C8B-B14F-4D97-AF65-F5344CB8AC3E}">
        <p14:creationId xmlns:p14="http://schemas.microsoft.com/office/powerpoint/2010/main" val="23754841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3282" y="3099872"/>
            <a:ext cx="5141923" cy="646331"/>
          </a:xfrm>
          <a:prstGeom prst="rect">
            <a:avLst/>
          </a:prstGeom>
          <a:noFill/>
        </p:spPr>
        <p:txBody>
          <a:bodyPr wrap="square" rtlCol="0">
            <a:spAutoFit/>
          </a:bodyPr>
          <a:lstStyle/>
          <a:p>
            <a:r>
              <a:rPr lang="en-NZ" sz="1200" b="1" dirty="0" smtClean="0"/>
              <a:t>Table S1: </a:t>
            </a:r>
            <a:r>
              <a:rPr lang="en-NZ" sz="1200" dirty="0" smtClean="0"/>
              <a:t>Primers used in this study for qPCR.</a:t>
            </a:r>
          </a:p>
          <a:p>
            <a:endParaRPr lang="en-NZ" sz="1200" dirty="0"/>
          </a:p>
          <a:p>
            <a:endParaRPr lang="en-NZ" sz="1200" dirty="0" smtClean="0"/>
          </a:p>
        </p:txBody>
      </p:sp>
      <p:graphicFrame>
        <p:nvGraphicFramePr>
          <p:cNvPr id="3" name="Table 2"/>
          <p:cNvGraphicFramePr>
            <a:graphicFrameLocks noGrp="1"/>
          </p:cNvGraphicFramePr>
          <p:nvPr>
            <p:extLst>
              <p:ext uri="{D42A27DB-BD31-4B8C-83A1-F6EECF244321}">
                <p14:modId xmlns:p14="http://schemas.microsoft.com/office/powerpoint/2010/main" val="1371245215"/>
              </p:ext>
            </p:extLst>
          </p:nvPr>
        </p:nvGraphicFramePr>
        <p:xfrm>
          <a:off x="471488" y="3897313"/>
          <a:ext cx="5915026" cy="1267500"/>
        </p:xfrm>
        <a:graphic>
          <a:graphicData uri="http://schemas.openxmlformats.org/drawingml/2006/table">
            <a:tbl>
              <a:tblPr>
                <a:tableStyleId>{F5AB1C69-6EDB-4FF4-983F-18BD219EF322}</a:tableStyleId>
              </a:tblPr>
              <a:tblGrid>
                <a:gridCol w="1134461"/>
                <a:gridCol w="703541"/>
                <a:gridCol w="1408842"/>
                <a:gridCol w="1387736"/>
                <a:gridCol w="1280446"/>
              </a:tblGrid>
              <a:tr h="105625">
                <a:tc>
                  <a:txBody>
                    <a:bodyPr/>
                    <a:lstStyle/>
                    <a:p>
                      <a:pPr algn="l" fontAlgn="b"/>
                      <a:r>
                        <a:rPr lang="en-NZ" sz="600" u="none" strike="noStrike" dirty="0">
                          <a:effectLst/>
                        </a:rPr>
                        <a:t>qPCR primers</a:t>
                      </a:r>
                      <a:endParaRPr lang="en-NZ" sz="600" b="0" i="0" u="none" strike="noStrike" dirty="0">
                        <a:solidFill>
                          <a:srgbClr val="000000"/>
                        </a:solidFill>
                        <a:effectLst/>
                        <a:latin typeface="Calibri" panose="020F0502020204030204" pitchFamily="34" charset="0"/>
                      </a:endParaRPr>
                    </a:p>
                  </a:txBody>
                  <a:tcPr marL="5281" marR="5281" marT="5281" marB="0" anchor="b"/>
                </a:tc>
                <a:tc>
                  <a:txBody>
                    <a:bodyPr/>
                    <a:lstStyle/>
                    <a:p>
                      <a:pPr algn="l" fontAlgn="b"/>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endParaRPr lang="en-NZ" sz="600" b="0" i="0" u="none" strike="noStrike">
                        <a:solidFill>
                          <a:srgbClr val="000000"/>
                        </a:solidFill>
                        <a:effectLst/>
                        <a:latin typeface="Calibri" panose="020F0502020204030204" pitchFamily="34" charset="0"/>
                      </a:endParaRPr>
                    </a:p>
                  </a:txBody>
                  <a:tcPr marL="5281" marR="5281" marT="5281" marB="0" anchor="b"/>
                </a:tc>
              </a:tr>
              <a:tr h="105625">
                <a:tc>
                  <a:txBody>
                    <a:bodyPr/>
                    <a:lstStyle/>
                    <a:p>
                      <a:pPr algn="ctr" fontAlgn="b"/>
                      <a:r>
                        <a:rPr lang="en-NZ" sz="600" u="none" strike="noStrike" dirty="0">
                          <a:effectLst/>
                        </a:rPr>
                        <a:t>Gene name</a:t>
                      </a:r>
                      <a:endParaRPr lang="en-NZ" sz="600" b="0" i="0" u="none" strike="noStrike" dirty="0">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Gene abbreviation</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MDP / Genbank accession number</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Forward primer sequence</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Reverse primer sequence</a:t>
                      </a:r>
                      <a:endParaRPr lang="en-NZ" sz="600" b="0" i="0" u="none" strike="noStrike">
                        <a:solidFill>
                          <a:srgbClr val="000000"/>
                        </a:solidFill>
                        <a:effectLst/>
                        <a:latin typeface="Calibri" panose="020F0502020204030204" pitchFamily="34" charset="0"/>
                      </a:endParaRPr>
                    </a:p>
                  </a:txBody>
                  <a:tcPr marL="5281" marR="5281" marT="5281" marB="0" anchor="b"/>
                </a:tc>
              </a:tr>
              <a:tr h="105625">
                <a:tc>
                  <a:txBody>
                    <a:bodyPr/>
                    <a:lstStyle/>
                    <a:p>
                      <a:pPr algn="l" fontAlgn="b"/>
                      <a:r>
                        <a:rPr lang="en-NZ" sz="600" u="none" strike="noStrike">
                          <a:effectLst/>
                        </a:rPr>
                        <a:t>POLYPHENOL OXIDASE A</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dirty="0" err="1">
                          <a:effectLst/>
                        </a:rPr>
                        <a:t>PPOa</a:t>
                      </a:r>
                      <a:endParaRPr lang="en-NZ" sz="600" b="0" i="0" u="none" strike="noStrike" dirty="0">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dirty="0">
                          <a:effectLst/>
                        </a:rPr>
                        <a:t>MDP0000500159</a:t>
                      </a:r>
                      <a:endParaRPr lang="en-NZ" sz="600" b="0" i="0" u="none" strike="noStrike" dirty="0">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TTAAGGTTGGGGTTAACGGACCTGT</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TGCTACCGATCTTAACAGCCTGAGC</a:t>
                      </a:r>
                      <a:endParaRPr lang="en-NZ" sz="600" b="0" i="0" u="none" strike="noStrike">
                        <a:solidFill>
                          <a:srgbClr val="000000"/>
                        </a:solidFill>
                        <a:effectLst/>
                        <a:latin typeface="Calibri" panose="020F0502020204030204" pitchFamily="34" charset="0"/>
                      </a:endParaRPr>
                    </a:p>
                  </a:txBody>
                  <a:tcPr marL="5281" marR="5281" marT="5281" marB="0" anchor="b"/>
                </a:tc>
              </a:tr>
              <a:tr h="105625">
                <a:tc>
                  <a:txBody>
                    <a:bodyPr/>
                    <a:lstStyle/>
                    <a:p>
                      <a:pPr algn="l" fontAlgn="b"/>
                      <a:r>
                        <a:rPr lang="en-NZ" sz="600" u="none" strike="noStrike">
                          <a:effectLst/>
                        </a:rPr>
                        <a:t>POLYPHENOL OXIDASE B</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PPOb</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dirty="0">
                          <a:effectLst/>
                        </a:rPr>
                        <a:t>MDP0000699845</a:t>
                      </a:r>
                      <a:endParaRPr lang="en-NZ" sz="600" b="0" i="0" u="none" strike="noStrike" dirty="0">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CAGCCACAAGCACAAGAAGAAGATGA</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GAACTTGGGCACCAAAGTCACCA</a:t>
                      </a:r>
                      <a:endParaRPr lang="en-NZ" sz="600" b="0" i="0" u="none" strike="noStrike">
                        <a:solidFill>
                          <a:srgbClr val="000000"/>
                        </a:solidFill>
                        <a:effectLst/>
                        <a:latin typeface="Calibri" panose="020F0502020204030204" pitchFamily="34" charset="0"/>
                      </a:endParaRPr>
                    </a:p>
                  </a:txBody>
                  <a:tcPr marL="5281" marR="5281" marT="5281" marB="0" anchor="b"/>
                </a:tc>
              </a:tr>
              <a:tr h="105625">
                <a:tc>
                  <a:txBody>
                    <a:bodyPr/>
                    <a:lstStyle/>
                    <a:p>
                      <a:pPr algn="l" fontAlgn="b"/>
                      <a:r>
                        <a:rPr lang="en-NZ" sz="600" u="none" strike="noStrike">
                          <a:effectLst/>
                        </a:rPr>
                        <a:t>POLYPHENOL OXIDASE C</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PPOc</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dirty="0">
                          <a:effectLst/>
                        </a:rPr>
                        <a:t>MDP0000221498</a:t>
                      </a:r>
                      <a:endParaRPr lang="en-NZ" sz="600" b="0" i="0" u="none" strike="noStrike" dirty="0">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dirty="0">
                          <a:effectLst/>
                        </a:rPr>
                        <a:t>TTAAAACTGGGGATCACGGACTTGTT</a:t>
                      </a:r>
                      <a:endParaRPr lang="en-NZ" sz="600" b="0" i="0" u="none" strike="noStrike" dirty="0">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ACCAATGGTGATAGGCGAGTTCGA</a:t>
                      </a:r>
                      <a:endParaRPr lang="en-NZ" sz="600" b="0" i="0" u="none" strike="noStrike">
                        <a:solidFill>
                          <a:srgbClr val="000000"/>
                        </a:solidFill>
                        <a:effectLst/>
                        <a:latin typeface="Calibri" panose="020F0502020204030204" pitchFamily="34" charset="0"/>
                      </a:endParaRPr>
                    </a:p>
                  </a:txBody>
                  <a:tcPr marL="5281" marR="5281" marT="5281" marB="0" anchor="b"/>
                </a:tc>
              </a:tr>
              <a:tr h="105625">
                <a:tc>
                  <a:txBody>
                    <a:bodyPr/>
                    <a:lstStyle/>
                    <a:p>
                      <a:pPr algn="l" fontAlgn="b"/>
                      <a:r>
                        <a:rPr lang="en-NZ" sz="600" u="none" strike="noStrike">
                          <a:effectLst/>
                        </a:rPr>
                        <a:t>POLYPHENOL OXIDASE D</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PPOd</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dirty="0">
                          <a:effectLst/>
                        </a:rPr>
                        <a:t>MDP0000555589</a:t>
                      </a:r>
                      <a:endParaRPr lang="en-NZ" sz="600" b="0" i="0" u="none" strike="noStrike" dirty="0">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dirty="0">
                          <a:effectLst/>
                        </a:rPr>
                        <a:t>AAACCAGCCTGCATCTTGGGATT</a:t>
                      </a:r>
                      <a:endParaRPr lang="en-NZ" sz="600" b="0" i="0" u="none" strike="noStrike" dirty="0">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CGATCTTGATCCGACCAATGGTG</a:t>
                      </a:r>
                      <a:endParaRPr lang="en-NZ" sz="600" b="0" i="0" u="none" strike="noStrike">
                        <a:solidFill>
                          <a:srgbClr val="000000"/>
                        </a:solidFill>
                        <a:effectLst/>
                        <a:latin typeface="Calibri" panose="020F0502020204030204" pitchFamily="34" charset="0"/>
                      </a:endParaRPr>
                    </a:p>
                  </a:txBody>
                  <a:tcPr marL="5281" marR="5281" marT="5281" marB="0" anchor="b"/>
                </a:tc>
              </a:tr>
              <a:tr h="105625">
                <a:tc>
                  <a:txBody>
                    <a:bodyPr/>
                    <a:lstStyle/>
                    <a:p>
                      <a:pPr algn="l" fontAlgn="b"/>
                      <a:r>
                        <a:rPr lang="en-NZ" sz="600" u="none" strike="noStrike">
                          <a:effectLst/>
                        </a:rPr>
                        <a:t>ACC SYNTHASE 1</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ACS1</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MDP0000370791 / L31347</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ctr"/>
                      <a:r>
                        <a:rPr lang="en-NZ" sz="600" u="none" strike="noStrike" dirty="0">
                          <a:effectLst/>
                        </a:rPr>
                        <a:t>TCTGTTGGGTGGATATGAGGC</a:t>
                      </a:r>
                      <a:endParaRPr lang="en-NZ" sz="600" b="0" i="0" u="none" strike="noStrike" dirty="0">
                        <a:solidFill>
                          <a:srgbClr val="000000"/>
                        </a:solidFill>
                        <a:effectLst/>
                        <a:latin typeface="Calibri" panose="020F0502020204030204" pitchFamily="34" charset="0"/>
                      </a:endParaRPr>
                    </a:p>
                  </a:txBody>
                  <a:tcPr marL="5281" marR="5281" marT="5281" marB="0" anchor="ctr"/>
                </a:tc>
                <a:tc>
                  <a:txBody>
                    <a:bodyPr/>
                    <a:lstStyle/>
                    <a:p>
                      <a:pPr algn="l" fontAlgn="ctr"/>
                      <a:r>
                        <a:rPr lang="en-NZ" sz="600" u="none" strike="noStrike">
                          <a:effectLst/>
                        </a:rPr>
                        <a:t>GCATTGCCAAGTCCAGAGTTC</a:t>
                      </a:r>
                      <a:endParaRPr lang="en-NZ" sz="600" b="0" i="0" u="none" strike="noStrike">
                        <a:solidFill>
                          <a:srgbClr val="000000"/>
                        </a:solidFill>
                        <a:effectLst/>
                        <a:latin typeface="Calibri" panose="020F0502020204030204" pitchFamily="34" charset="0"/>
                      </a:endParaRPr>
                    </a:p>
                  </a:txBody>
                  <a:tcPr marL="5281" marR="5281" marT="5281" marB="0" anchor="ctr"/>
                </a:tc>
              </a:tr>
              <a:tr h="105625">
                <a:tc>
                  <a:txBody>
                    <a:bodyPr/>
                    <a:lstStyle/>
                    <a:p>
                      <a:pPr algn="l" fontAlgn="b"/>
                      <a:r>
                        <a:rPr lang="en-NZ" sz="600" u="none" strike="noStrike">
                          <a:effectLst/>
                        </a:rPr>
                        <a:t>ACC SYNTHASE 3</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ACS3</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MDP0000145123 / EST 212691 / JF83308</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ctr"/>
                      <a:r>
                        <a:rPr lang="en-NZ" sz="600" u="none" strike="noStrike">
                          <a:effectLst/>
                        </a:rPr>
                        <a:t>TGAGTCAAGCAACCCATCTG</a:t>
                      </a:r>
                      <a:endParaRPr lang="en-NZ" sz="600" b="0" i="0" u="none" strike="noStrike">
                        <a:solidFill>
                          <a:srgbClr val="000000"/>
                        </a:solidFill>
                        <a:effectLst/>
                        <a:latin typeface="Calibri" panose="020F0502020204030204" pitchFamily="34" charset="0"/>
                      </a:endParaRPr>
                    </a:p>
                  </a:txBody>
                  <a:tcPr marL="5281" marR="5281" marT="5281" marB="0" anchor="ctr"/>
                </a:tc>
                <a:tc>
                  <a:txBody>
                    <a:bodyPr/>
                    <a:lstStyle/>
                    <a:p>
                      <a:pPr algn="l" fontAlgn="ctr"/>
                      <a:r>
                        <a:rPr lang="en-NZ" sz="600" u="none" strike="noStrike" dirty="0">
                          <a:effectLst/>
                        </a:rPr>
                        <a:t>AATTTGCCATTGCCTTTCTG</a:t>
                      </a:r>
                      <a:endParaRPr lang="en-NZ" sz="600" b="0" i="0" u="none" strike="noStrike" dirty="0">
                        <a:solidFill>
                          <a:srgbClr val="000000"/>
                        </a:solidFill>
                        <a:effectLst/>
                        <a:latin typeface="Calibri" panose="020F0502020204030204" pitchFamily="34" charset="0"/>
                      </a:endParaRPr>
                    </a:p>
                  </a:txBody>
                  <a:tcPr marL="5281" marR="5281" marT="5281" marB="0" anchor="ctr"/>
                </a:tc>
              </a:tr>
              <a:tr h="105625">
                <a:tc>
                  <a:txBody>
                    <a:bodyPr/>
                    <a:lstStyle/>
                    <a:p>
                      <a:pPr algn="l" fontAlgn="b"/>
                      <a:r>
                        <a:rPr lang="en-NZ" sz="600" u="none" strike="noStrike">
                          <a:effectLst/>
                        </a:rPr>
                        <a:t>ACC SYNTHASE 5</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ACS5</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MDP0000435100 / NM_001293839</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GACCGGATTGTTATGAGCGGA</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dirty="0">
                          <a:effectLst/>
                        </a:rPr>
                        <a:t>GGATAATAAGGAACAGGCACCAGA</a:t>
                      </a:r>
                      <a:endParaRPr lang="en-NZ" sz="600" b="0" i="0" u="none" strike="noStrike" dirty="0">
                        <a:solidFill>
                          <a:srgbClr val="000000"/>
                        </a:solidFill>
                        <a:effectLst/>
                        <a:latin typeface="Calibri" panose="020F0502020204030204" pitchFamily="34" charset="0"/>
                      </a:endParaRPr>
                    </a:p>
                  </a:txBody>
                  <a:tcPr marL="5281" marR="5281" marT="5281" marB="0" anchor="b"/>
                </a:tc>
              </a:tr>
              <a:tr h="105625">
                <a:tc>
                  <a:txBody>
                    <a:bodyPr/>
                    <a:lstStyle/>
                    <a:p>
                      <a:pPr algn="l" fontAlgn="b"/>
                      <a:r>
                        <a:rPr lang="en-NZ" sz="600" u="none" strike="noStrike">
                          <a:effectLst/>
                        </a:rPr>
                        <a:t>ACC OXIDASE 1</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ACO1</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r>
                        <a:rPr lang="en-NZ" sz="600" dirty="0" smtClean="0"/>
                        <a:t>MDP0000195885</a:t>
                      </a:r>
                      <a:endParaRPr lang="en-NZ" sz="600" dirty="0"/>
                    </a:p>
                  </a:txBody>
                  <a:tcPr marL="5281" marR="5281" marT="5281" marB="0" anchor="b"/>
                </a:tc>
                <a:tc>
                  <a:txBody>
                    <a:bodyPr/>
                    <a:lstStyle/>
                    <a:p>
                      <a:pPr algn="l" fontAlgn="ctr"/>
                      <a:r>
                        <a:rPr lang="en-NZ" sz="600" u="none" strike="noStrike" dirty="0">
                          <a:effectLst/>
                        </a:rPr>
                        <a:t>ACCCAGGCAACGACTCATTC</a:t>
                      </a:r>
                      <a:endParaRPr lang="en-NZ" sz="600" b="0" i="0" u="none" strike="noStrike" dirty="0">
                        <a:solidFill>
                          <a:srgbClr val="000000"/>
                        </a:solidFill>
                        <a:effectLst/>
                        <a:latin typeface="Calibri" panose="020F0502020204030204" pitchFamily="34" charset="0"/>
                      </a:endParaRPr>
                    </a:p>
                  </a:txBody>
                  <a:tcPr marL="5281" marR="5281" marT="5281" marB="0" anchor="ctr"/>
                </a:tc>
                <a:tc>
                  <a:txBody>
                    <a:bodyPr/>
                    <a:lstStyle/>
                    <a:p>
                      <a:pPr algn="l" fontAlgn="ctr"/>
                      <a:r>
                        <a:rPr lang="en-NZ" sz="600" u="none" strike="noStrike" dirty="0">
                          <a:effectLst/>
                        </a:rPr>
                        <a:t>GCAACAGGGGTGGATTCCT</a:t>
                      </a:r>
                      <a:endParaRPr lang="en-NZ" sz="600" b="0" i="0" u="none" strike="noStrike" dirty="0">
                        <a:solidFill>
                          <a:srgbClr val="000000"/>
                        </a:solidFill>
                        <a:effectLst/>
                        <a:latin typeface="Calibri" panose="020F0502020204030204" pitchFamily="34" charset="0"/>
                      </a:endParaRPr>
                    </a:p>
                  </a:txBody>
                  <a:tcPr marL="5281" marR="5281" marT="5281" marB="0" anchor="ctr"/>
                </a:tc>
              </a:tr>
              <a:tr h="105625">
                <a:tc>
                  <a:txBody>
                    <a:bodyPr/>
                    <a:lstStyle/>
                    <a:p>
                      <a:pPr algn="l" fontAlgn="b"/>
                      <a:r>
                        <a:rPr lang="en-NZ" sz="600" u="none" strike="noStrike">
                          <a:effectLst/>
                        </a:rPr>
                        <a:t>ETHYLENE RESPONSE FACTOR 106</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ERF106</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MDP0000517262</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ctr"/>
                      <a:r>
                        <a:rPr lang="en-NZ" sz="600" u="none" strike="noStrike">
                          <a:effectLst/>
                        </a:rPr>
                        <a:t>CCCCTTCTGCTCTCACTTCG</a:t>
                      </a:r>
                      <a:endParaRPr lang="en-NZ" sz="600" b="0" i="0" u="none" strike="noStrike">
                        <a:solidFill>
                          <a:srgbClr val="000000"/>
                        </a:solidFill>
                        <a:effectLst/>
                        <a:latin typeface="Calibri" panose="020F0502020204030204" pitchFamily="34" charset="0"/>
                      </a:endParaRPr>
                    </a:p>
                  </a:txBody>
                  <a:tcPr marL="5281" marR="5281" marT="5281" marB="0" anchor="ctr"/>
                </a:tc>
                <a:tc>
                  <a:txBody>
                    <a:bodyPr/>
                    <a:lstStyle/>
                    <a:p>
                      <a:pPr algn="l" fontAlgn="ctr"/>
                      <a:r>
                        <a:rPr lang="en-NZ" sz="600" u="none" strike="noStrike" dirty="0">
                          <a:effectLst/>
                        </a:rPr>
                        <a:t>AGGGTTTGAAATGGGGGAGC</a:t>
                      </a:r>
                      <a:endParaRPr lang="en-NZ" sz="600" b="0" i="0" u="none" strike="noStrike" dirty="0">
                        <a:solidFill>
                          <a:srgbClr val="000000"/>
                        </a:solidFill>
                        <a:effectLst/>
                        <a:latin typeface="Calibri" panose="020F0502020204030204" pitchFamily="34" charset="0"/>
                      </a:endParaRPr>
                    </a:p>
                  </a:txBody>
                  <a:tcPr marL="5281" marR="5281" marT="5281" marB="0" anchor="ctr"/>
                </a:tc>
              </a:tr>
              <a:tr h="105625">
                <a:tc>
                  <a:txBody>
                    <a:bodyPr/>
                    <a:lstStyle/>
                    <a:p>
                      <a:pPr algn="l" fontAlgn="b"/>
                      <a:r>
                        <a:rPr lang="en-NZ" sz="600" u="none" strike="noStrike">
                          <a:effectLst/>
                        </a:rPr>
                        <a:t>ACTIN</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ctr" fontAlgn="b"/>
                      <a:r>
                        <a:rPr lang="en-NZ" sz="600" u="none" strike="noStrike">
                          <a:effectLst/>
                        </a:rPr>
                        <a:t>ACTIN</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CN938023</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a:effectLst/>
                        </a:rPr>
                        <a:t>TGACCGAATGAGCAAGGAAATTACT</a:t>
                      </a:r>
                      <a:endParaRPr lang="en-NZ" sz="600" b="0" i="0" u="none" strike="noStrike">
                        <a:solidFill>
                          <a:srgbClr val="000000"/>
                        </a:solidFill>
                        <a:effectLst/>
                        <a:latin typeface="Calibri" panose="020F0502020204030204" pitchFamily="34" charset="0"/>
                      </a:endParaRPr>
                    </a:p>
                  </a:txBody>
                  <a:tcPr marL="5281" marR="5281" marT="5281" marB="0" anchor="b"/>
                </a:tc>
                <a:tc>
                  <a:txBody>
                    <a:bodyPr/>
                    <a:lstStyle/>
                    <a:p>
                      <a:pPr algn="l" fontAlgn="b"/>
                      <a:r>
                        <a:rPr lang="en-NZ" sz="600" u="none" strike="noStrike" dirty="0">
                          <a:effectLst/>
                        </a:rPr>
                        <a:t>TACTCAGCTTTGGCAATCCACATC</a:t>
                      </a:r>
                      <a:endParaRPr lang="en-NZ" sz="600" b="0" i="0" u="none" strike="noStrike" dirty="0">
                        <a:solidFill>
                          <a:srgbClr val="000000"/>
                        </a:solidFill>
                        <a:effectLst/>
                        <a:latin typeface="Calibri" panose="020F0502020204030204" pitchFamily="34" charset="0"/>
                      </a:endParaRPr>
                    </a:p>
                  </a:txBody>
                  <a:tcPr marL="5281" marR="5281" marT="5281" marB="0" anchor="b"/>
                </a:tc>
              </a:tr>
            </a:tbl>
          </a:graphicData>
        </a:graphic>
      </p:graphicFrame>
    </p:spTree>
    <p:extLst>
      <p:ext uri="{BB962C8B-B14F-4D97-AF65-F5344CB8AC3E}">
        <p14:creationId xmlns:p14="http://schemas.microsoft.com/office/powerpoint/2010/main" val="2881895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51812" y="74113"/>
            <a:ext cx="989566" cy="369332"/>
          </a:xfrm>
          <a:prstGeom prst="rect">
            <a:avLst/>
          </a:prstGeom>
          <a:solidFill>
            <a:schemeClr val="bg1"/>
          </a:solidFill>
        </p:spPr>
        <p:txBody>
          <a:bodyPr wrap="none" rtlCol="0">
            <a:spAutoFit/>
          </a:bodyPr>
          <a:lstStyle/>
          <a:p>
            <a:r>
              <a:rPr lang="en-NZ" dirty="0" smtClean="0">
                <a:solidFill>
                  <a:prstClr val="black"/>
                </a:solidFill>
              </a:rPr>
              <a:t>Figure 2 </a:t>
            </a:r>
            <a:endParaRPr lang="en-NZ" dirty="0">
              <a:solidFill>
                <a:prstClr val="black"/>
              </a:solidFill>
            </a:endParaRPr>
          </a:p>
        </p:txBody>
      </p:sp>
      <p:graphicFrame>
        <p:nvGraphicFramePr>
          <p:cNvPr id="8" name="Object 7"/>
          <p:cNvGraphicFramePr>
            <a:graphicFrameLocks noChangeAspect="1"/>
          </p:cNvGraphicFramePr>
          <p:nvPr>
            <p:extLst/>
          </p:nvPr>
        </p:nvGraphicFramePr>
        <p:xfrm>
          <a:off x="0" y="1015562"/>
          <a:ext cx="6858000" cy="4777661"/>
        </p:xfrm>
        <a:graphic>
          <a:graphicData uri="http://schemas.openxmlformats.org/presentationml/2006/ole">
            <mc:AlternateContent xmlns:mc="http://schemas.openxmlformats.org/markup-compatibility/2006">
              <mc:Choice xmlns:v="urn:schemas-microsoft-com:vml" Requires="v">
                <p:oleObj spid="_x0000_s2052" name="Graph" r:id="rId3" imgW="4129200" imgH="2877120" progId="Origin50.Graph">
                  <p:embed/>
                </p:oleObj>
              </mc:Choice>
              <mc:Fallback>
                <p:oleObj name="Graph" r:id="rId3" imgW="4129200" imgH="2877120" progId="Origin50.Graph">
                  <p:embed/>
                  <p:pic>
                    <p:nvPicPr>
                      <p:cNvPr id="0" name=""/>
                      <p:cNvPicPr/>
                      <p:nvPr/>
                    </p:nvPicPr>
                    <p:blipFill>
                      <a:blip r:embed="rId4"/>
                      <a:stretch>
                        <a:fillRect/>
                      </a:stretch>
                    </p:blipFill>
                    <p:spPr>
                      <a:xfrm>
                        <a:off x="0" y="1015562"/>
                        <a:ext cx="6858000" cy="4777661"/>
                      </a:xfrm>
                      <a:prstGeom prst="rect">
                        <a:avLst/>
                      </a:prstGeom>
                    </p:spPr>
                  </p:pic>
                </p:oleObj>
              </mc:Fallback>
            </mc:AlternateContent>
          </a:graphicData>
        </a:graphic>
      </p:graphicFrame>
      <p:graphicFrame>
        <p:nvGraphicFramePr>
          <p:cNvPr id="3" name="Table 2"/>
          <p:cNvGraphicFramePr>
            <a:graphicFrameLocks noGrp="1"/>
          </p:cNvGraphicFramePr>
          <p:nvPr>
            <p:extLst/>
          </p:nvPr>
        </p:nvGraphicFramePr>
        <p:xfrm>
          <a:off x="889686" y="5451328"/>
          <a:ext cx="5006669" cy="952500"/>
        </p:xfrm>
        <a:graphic>
          <a:graphicData uri="http://schemas.openxmlformats.org/drawingml/2006/table">
            <a:tbl>
              <a:tblPr/>
              <a:tblGrid>
                <a:gridCol w="358346"/>
                <a:gridCol w="679622"/>
                <a:gridCol w="852616"/>
                <a:gridCol w="710877"/>
                <a:gridCol w="858431"/>
                <a:gridCol w="745041"/>
                <a:gridCol w="801736"/>
              </a:tblGrid>
              <a:tr h="190500">
                <a:tc>
                  <a:txBody>
                    <a:bodyPr/>
                    <a:lstStyle/>
                    <a:p>
                      <a:pPr algn="l" fontAlgn="b"/>
                      <a:r>
                        <a:rPr lang="en-NZ"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a:solidFill>
                            <a:srgbClr val="000000"/>
                          </a:solidFill>
                          <a:effectLst/>
                          <a:latin typeface="Calibri" panose="020F0502020204030204" pitchFamily="34" charset="0"/>
                        </a:rPr>
                        <a:t>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NZ" sz="1100" b="0" i="0" u="none" strike="noStrike" dirty="0">
                          <a:solidFill>
                            <a:srgbClr val="1F497D"/>
                          </a:solidFill>
                          <a:effectLst/>
                          <a:latin typeface="Calibri" panose="020F0502020204030204" pitchFamily="34" charset="0"/>
                        </a:rPr>
                        <a:t>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a:solidFill>
                            <a:srgbClr val="000000"/>
                          </a:solidFill>
                          <a:effectLst/>
                          <a:latin typeface="Calibri" panose="020F0502020204030204" pitchFamily="34" charset="0"/>
                        </a:rPr>
                        <a:t>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a:solidFill>
                            <a:srgbClr val="000000"/>
                          </a:solidFill>
                          <a:effectLst/>
                          <a:latin typeface="Calibri" panose="020F0502020204030204" pitchFamily="34" charset="0"/>
                        </a:rPr>
                        <a:t>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a:solidFill>
                            <a:srgbClr val="000000"/>
                          </a:solidFill>
                          <a:effectLst/>
                          <a:latin typeface="Calibri" panose="020F0502020204030204" pitchFamily="34" charset="0"/>
                        </a:rPr>
                        <a:t>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a:solidFill>
                            <a:srgbClr val="000000"/>
                          </a:solidFill>
                          <a:effectLst/>
                          <a:latin typeface="Calibri" panose="020F0502020204030204" pitchFamily="34" charset="0"/>
                        </a:rPr>
                        <a:t>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n-NZ" sz="1100" b="0" i="0" u="none" strike="noStrike">
                          <a:solidFill>
                            <a:srgbClr val="000000"/>
                          </a:solidFill>
                          <a:effectLst/>
                          <a:latin typeface="Calibri" panose="020F0502020204030204" pitchFamily="34" charset="0"/>
                        </a:rPr>
                        <a:t>A1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HI</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D</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EFGH</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DEF</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J</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J</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n-NZ" sz="1100" b="0" i="0" u="none" strike="noStrike" dirty="0">
                          <a:solidFill>
                            <a:srgbClr val="000000"/>
                          </a:solidFill>
                          <a:effectLst/>
                          <a:latin typeface="Calibri" panose="020F0502020204030204" pitchFamily="34" charset="0"/>
                        </a:rPr>
                        <a:t>A3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DEFG</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C</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C</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BC</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FGH</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DE</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n-NZ" sz="1100" b="0" i="0" u="none" strike="noStrike">
                          <a:solidFill>
                            <a:srgbClr val="000000"/>
                          </a:solidFill>
                          <a:effectLst/>
                          <a:latin typeface="Calibri" panose="020F0502020204030204" pitchFamily="34" charset="0"/>
                        </a:rPr>
                        <a:t>A4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GHI</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C</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M</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K</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L</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J</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n-NZ" sz="1100" b="0" i="0" u="none" strike="noStrike">
                          <a:solidFill>
                            <a:srgbClr val="000000"/>
                          </a:solidFill>
                          <a:effectLst/>
                          <a:latin typeface="Calibri" panose="020F0502020204030204" pitchFamily="34" charset="0"/>
                        </a:rPr>
                        <a:t>RG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I</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C</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BC</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A</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AB</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NZ" sz="1100" b="0" i="0" u="none" strike="noStrike" dirty="0" smtClean="0">
                          <a:solidFill>
                            <a:srgbClr val="000000"/>
                          </a:solidFill>
                          <a:effectLst/>
                          <a:latin typeface="Calibri" panose="020F0502020204030204" pitchFamily="34" charset="0"/>
                        </a:rPr>
                        <a:t>A</a:t>
                      </a:r>
                      <a:endParaRPr lang="en-NZ"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487737" y="593596"/>
            <a:ext cx="317716" cy="5078313"/>
          </a:xfrm>
          <a:prstGeom prst="rect">
            <a:avLst/>
          </a:prstGeom>
          <a:noFill/>
        </p:spPr>
        <p:txBody>
          <a:bodyPr wrap="none" rtlCol="0">
            <a:spAutoFit/>
          </a:bodyPr>
          <a:lstStyle/>
          <a:p>
            <a:endParaRPr lang="en-NZ" dirty="0" smtClean="0">
              <a:solidFill>
                <a:prstClr val="black"/>
              </a:solidFill>
            </a:endParaRPr>
          </a:p>
          <a:p>
            <a:endParaRPr lang="en-NZ" dirty="0">
              <a:solidFill>
                <a:prstClr val="black"/>
              </a:solidFill>
            </a:endParaRPr>
          </a:p>
          <a:p>
            <a:r>
              <a:rPr lang="en-NZ" dirty="0" smtClean="0">
                <a:solidFill>
                  <a:prstClr val="black"/>
                </a:solidFill>
              </a:rPr>
              <a:t>A</a:t>
            </a:r>
          </a:p>
          <a:p>
            <a:endParaRPr lang="en-NZ" dirty="0">
              <a:solidFill>
                <a:prstClr val="black"/>
              </a:solidFill>
            </a:endParaRPr>
          </a:p>
          <a:p>
            <a:endParaRPr lang="en-NZ" dirty="0" smtClean="0">
              <a:solidFill>
                <a:prstClr val="black"/>
              </a:solidFill>
            </a:endParaRPr>
          </a:p>
          <a:p>
            <a:endParaRPr lang="en-NZ" dirty="0">
              <a:solidFill>
                <a:prstClr val="black"/>
              </a:solidFill>
            </a:endParaRPr>
          </a:p>
          <a:p>
            <a:endParaRPr lang="en-NZ" dirty="0" smtClean="0">
              <a:solidFill>
                <a:prstClr val="black"/>
              </a:solidFill>
            </a:endParaRPr>
          </a:p>
          <a:p>
            <a:endParaRPr lang="en-NZ" dirty="0">
              <a:solidFill>
                <a:prstClr val="black"/>
              </a:solidFill>
            </a:endParaRPr>
          </a:p>
          <a:p>
            <a:endParaRPr lang="en-NZ" dirty="0" smtClean="0">
              <a:solidFill>
                <a:prstClr val="black"/>
              </a:solidFill>
            </a:endParaRPr>
          </a:p>
          <a:p>
            <a:endParaRPr lang="en-NZ" dirty="0">
              <a:solidFill>
                <a:prstClr val="black"/>
              </a:solidFill>
            </a:endParaRPr>
          </a:p>
          <a:p>
            <a:endParaRPr lang="en-NZ" dirty="0" smtClean="0">
              <a:solidFill>
                <a:prstClr val="black"/>
              </a:solidFill>
            </a:endParaRPr>
          </a:p>
          <a:p>
            <a:endParaRPr lang="en-NZ" dirty="0">
              <a:solidFill>
                <a:prstClr val="black"/>
              </a:solidFill>
            </a:endParaRPr>
          </a:p>
          <a:p>
            <a:endParaRPr lang="en-NZ" dirty="0" smtClean="0">
              <a:solidFill>
                <a:prstClr val="black"/>
              </a:solidFill>
            </a:endParaRPr>
          </a:p>
          <a:p>
            <a:endParaRPr lang="en-NZ" dirty="0">
              <a:solidFill>
                <a:prstClr val="black"/>
              </a:solidFill>
            </a:endParaRPr>
          </a:p>
          <a:p>
            <a:endParaRPr lang="en-NZ" dirty="0" smtClean="0">
              <a:solidFill>
                <a:prstClr val="black"/>
              </a:solidFill>
            </a:endParaRPr>
          </a:p>
          <a:p>
            <a:endParaRPr lang="en-NZ" dirty="0" smtClean="0">
              <a:solidFill>
                <a:prstClr val="black"/>
              </a:solidFill>
            </a:endParaRPr>
          </a:p>
          <a:p>
            <a:endParaRPr lang="en-NZ" dirty="0">
              <a:solidFill>
                <a:prstClr val="black"/>
              </a:solidFill>
            </a:endParaRPr>
          </a:p>
          <a:p>
            <a:r>
              <a:rPr lang="en-NZ" dirty="0" smtClean="0">
                <a:solidFill>
                  <a:prstClr val="black"/>
                </a:solidFill>
              </a:rPr>
              <a:t>B</a:t>
            </a:r>
            <a:endParaRPr lang="en-NZ" dirty="0">
              <a:solidFill>
                <a:prstClr val="black"/>
              </a:solidFill>
            </a:endParaRPr>
          </a:p>
        </p:txBody>
      </p:sp>
      <p:sp>
        <p:nvSpPr>
          <p:cNvPr id="6" name="Rectangle 3"/>
          <p:cNvSpPr>
            <a:spLocks noChangeArrowheads="1"/>
          </p:cNvSpPr>
          <p:nvPr/>
        </p:nvSpPr>
        <p:spPr bwMode="auto">
          <a:xfrm>
            <a:off x="548376" y="6900416"/>
            <a:ext cx="5952384" cy="134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1435" tIns="25718" rIns="51435" bIns="25718" numCol="1" anchor="ctr" anchorCtr="0" compatLnSpc="1">
            <a:prstTxWarp prst="textNoShape">
              <a:avLst/>
            </a:prstTxWarp>
            <a:spAutoFit/>
          </a:bodyPr>
          <a:lstStyle/>
          <a:p>
            <a:r>
              <a:rPr lang="en-NZ" sz="1200" b="1" dirty="0"/>
              <a:t>Figure </a:t>
            </a:r>
            <a:r>
              <a:rPr lang="en-NZ" sz="1200" b="1" dirty="0" smtClean="0"/>
              <a:t>S1. </a:t>
            </a:r>
            <a:r>
              <a:rPr lang="en-NZ" sz="1200" dirty="0"/>
              <a:t>Peroxidase activity in flesh tissue of WT (RG) and transgenic lines (A1, A3 and A4) at six time points during fruit development (A). </a:t>
            </a:r>
            <a:r>
              <a:rPr lang="en-US" sz="1200" dirty="0"/>
              <a:t>Error bars show SEM of three technical replicates. </a:t>
            </a:r>
            <a:r>
              <a:rPr lang="en-NZ" sz="1200" dirty="0"/>
              <a:t>There was a highly significant effect (&lt;0.0001) for treatment, time, and their interaction (Type III ANOVA by </a:t>
            </a:r>
            <a:r>
              <a:rPr lang="en-NZ" sz="1200" dirty="0" err="1"/>
              <a:t>Kenward</a:t>
            </a:r>
            <a:r>
              <a:rPr lang="en-NZ" sz="1200" dirty="0"/>
              <a:t>-Roger’s method). </a:t>
            </a:r>
            <a:r>
              <a:rPr lang="en-US" sz="1200" dirty="0"/>
              <a:t>Following ANOVA the means were separated on the base of all pairwise comparisons of least-squares means (letters assigned) (B). Different letters indicate statistical difference with P&lt;0.05. </a:t>
            </a:r>
            <a:r>
              <a:rPr lang="en-NZ" sz="1200" dirty="0"/>
              <a:t>T1, 35 DAFB; T2, 65 DAFB; T3, 85 DAFB; T4, 110 DAFB; T5, 120 DAFB; T6, 130 DAFB.</a:t>
            </a:r>
          </a:p>
        </p:txBody>
      </p:sp>
    </p:spTree>
    <p:extLst>
      <p:ext uri="{BB962C8B-B14F-4D97-AF65-F5344CB8AC3E}">
        <p14:creationId xmlns:p14="http://schemas.microsoft.com/office/powerpoint/2010/main" val="3059861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97536"/>
            <a:ext cx="936667" cy="369332"/>
          </a:xfrm>
          <a:prstGeom prst="rect">
            <a:avLst/>
          </a:prstGeom>
          <a:noFill/>
        </p:spPr>
        <p:txBody>
          <a:bodyPr wrap="none" rtlCol="0">
            <a:spAutoFit/>
          </a:bodyPr>
          <a:lstStyle/>
          <a:p>
            <a:r>
              <a:rPr lang="en-NZ" dirty="0" smtClean="0">
                <a:solidFill>
                  <a:prstClr val="black"/>
                </a:solidFill>
              </a:rPr>
              <a:t>Figure 4</a:t>
            </a:r>
            <a:endParaRPr lang="en-NZ" dirty="0">
              <a:solidFill>
                <a:prstClr val="black"/>
              </a:solidFill>
            </a:endParaRPr>
          </a:p>
        </p:txBody>
      </p:sp>
      <p:pic>
        <p:nvPicPr>
          <p:cNvPr id="5" name="Picture 4"/>
          <p:cNvPicPr>
            <a:picLocks noChangeAspect="1"/>
          </p:cNvPicPr>
          <p:nvPr/>
        </p:nvPicPr>
        <p:blipFill>
          <a:blip r:embed="rId2"/>
          <a:stretch>
            <a:fillRect/>
          </a:stretch>
        </p:blipFill>
        <p:spPr>
          <a:xfrm>
            <a:off x="361554" y="2418133"/>
            <a:ext cx="6121772" cy="3075709"/>
          </a:xfrm>
          <a:prstGeom prst="rect">
            <a:avLst/>
          </a:prstGeom>
        </p:spPr>
      </p:pic>
      <p:sp>
        <p:nvSpPr>
          <p:cNvPr id="4" name="Rectangle 3"/>
          <p:cNvSpPr>
            <a:spLocks noChangeArrowheads="1"/>
          </p:cNvSpPr>
          <p:nvPr/>
        </p:nvSpPr>
        <p:spPr bwMode="auto">
          <a:xfrm>
            <a:off x="588132" y="5922406"/>
            <a:ext cx="5952384" cy="134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1435" tIns="25718" rIns="51435" bIns="25718" numCol="1" anchor="ctr" anchorCtr="0" compatLnSpc="1">
            <a:prstTxWarp prst="textNoShape">
              <a:avLst/>
            </a:prstTxWarp>
            <a:spAutoFit/>
          </a:bodyPr>
          <a:lstStyle/>
          <a:p>
            <a:pPr defTabSz="514350" eaLnBrk="0" fontAlgn="base" hangingPunct="0">
              <a:spcBef>
                <a:spcPct val="0"/>
              </a:spcBef>
              <a:spcAft>
                <a:spcPct val="0"/>
              </a:spcAft>
            </a:pPr>
            <a:r>
              <a:rPr lang="en-NZ" sz="1200" b="1" dirty="0"/>
              <a:t>Figure </a:t>
            </a:r>
            <a:r>
              <a:rPr lang="en-NZ" sz="1200" b="1" dirty="0" smtClean="0"/>
              <a:t>S2. </a:t>
            </a:r>
            <a:r>
              <a:rPr lang="en-US" sz="1200" dirty="0"/>
              <a:t>Starch (A) and sorbitol (B) concentrations in apple flesh from wild-type ‘Royal Gala’ (closed circles; n=2 pools of 5 fruit each) and transgenic lines 35S:MYB10 (open circles; n=3 pools of 5 fruit each). </a:t>
            </a:r>
            <a:r>
              <a:rPr lang="en-NZ" sz="1200" dirty="0"/>
              <a:t>T1, 35 DAFB; T2, 65 DAFB; T3, 85 DAFB; T4, 110 DAFB; T5, 120 DAFB; T6, 130 DAFB and T7, 140 DAFB.  </a:t>
            </a:r>
            <a:r>
              <a:rPr lang="en-US" sz="1200" dirty="0"/>
              <a:t>Values are averages ±SEM. Following type III ANOVA, the means were separated on the base of all pairwise comparisons of least-squares means (letters assigned). Different letters mean statistical difference with P&lt;0.05. T1 to T7 are fruit developmental stages</a:t>
            </a:r>
            <a:r>
              <a:rPr lang="en-US" sz="1200" dirty="0" smtClean="0"/>
              <a:t>.</a:t>
            </a:r>
            <a:endParaRPr lang="en-NZ" sz="1200" dirty="0"/>
          </a:p>
        </p:txBody>
      </p:sp>
    </p:spTree>
    <p:extLst>
      <p:ext uri="{BB962C8B-B14F-4D97-AF65-F5344CB8AC3E}">
        <p14:creationId xmlns:p14="http://schemas.microsoft.com/office/powerpoint/2010/main" val="1305895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316160" y="3232901"/>
            <a:ext cx="103939" cy="207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1435" tIns="25718" rIns="51435" bIns="25718" numCol="1" anchor="ctr" anchorCtr="0" compatLnSpc="1">
            <a:prstTxWarp prst="textNoShape">
              <a:avLst/>
            </a:prstTxWarp>
            <a:spAutoFit/>
          </a:bodyPr>
          <a:lstStyle/>
          <a:p>
            <a:endParaRPr lang="en-NZ" sz="1013"/>
          </a:p>
        </p:txBody>
      </p:sp>
      <p:sp>
        <p:nvSpPr>
          <p:cNvPr id="3" name="Rectangle 3"/>
          <p:cNvSpPr>
            <a:spLocks noChangeArrowheads="1"/>
          </p:cNvSpPr>
          <p:nvPr/>
        </p:nvSpPr>
        <p:spPr bwMode="auto">
          <a:xfrm>
            <a:off x="659694" y="5519972"/>
            <a:ext cx="5952384" cy="152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1435" tIns="25718" rIns="51435" bIns="25718" numCol="1" anchor="ctr" anchorCtr="0" compatLnSpc="1">
            <a:prstTxWarp prst="textNoShape">
              <a:avLst/>
            </a:prstTxWarp>
            <a:spAutoFit/>
          </a:bodyPr>
          <a:lstStyle/>
          <a:p>
            <a:pPr defTabSz="514350" eaLnBrk="0" fontAlgn="base" hangingPunct="0">
              <a:spcBef>
                <a:spcPct val="0"/>
              </a:spcBef>
              <a:spcAft>
                <a:spcPct val="0"/>
              </a:spcAft>
            </a:pPr>
            <a:r>
              <a:rPr lang="en-NZ" altLang="en-US" sz="1200" b="1" dirty="0" smtClean="0">
                <a:latin typeface="Calibri" panose="020F0502020204030204" pitchFamily="34" charset="0"/>
                <a:ea typeface="Calibri" panose="020F0502020204030204" pitchFamily="34" charset="0"/>
                <a:cs typeface="Times New Roman" panose="02020603050405020304" pitchFamily="18" charset="0"/>
              </a:rPr>
              <a:t>Figure S3: </a:t>
            </a:r>
            <a:r>
              <a:rPr lang="en-NZ" altLang="en-US" sz="1200" dirty="0">
                <a:latin typeface="Calibri" panose="020F0502020204030204" pitchFamily="34" charset="0"/>
                <a:ea typeface="Calibri" panose="020F0502020204030204" pitchFamily="34" charset="0"/>
                <a:cs typeface="Times New Roman" panose="02020603050405020304" pitchFamily="18" charset="0"/>
              </a:rPr>
              <a:t>Starch Relative Growth Rate (RGR; </a:t>
            </a:r>
            <a:r>
              <a:rPr lang="en-NZ" altLang="en-US" sz="1200" dirty="0" smtClean="0">
                <a:latin typeface="Calibri" panose="020F0502020204030204" pitchFamily="34" charset="0"/>
                <a:ea typeface="Calibri" panose="020F0502020204030204" pitchFamily="34" charset="0"/>
                <a:cs typeface="Times New Roman" panose="02020603050405020304" pitchFamily="18" charset="0"/>
              </a:rPr>
              <a:t>A) </a:t>
            </a:r>
            <a:r>
              <a:rPr lang="en-NZ" altLang="en-US" sz="1200" dirty="0">
                <a:latin typeface="Calibri" panose="020F0502020204030204" pitchFamily="34" charset="0"/>
                <a:ea typeface="Calibri" panose="020F0502020204030204" pitchFamily="34" charset="0"/>
                <a:cs typeface="Times New Roman" panose="02020603050405020304" pitchFamily="18" charset="0"/>
              </a:rPr>
              <a:t>for wild-type ‘Royal Gala’ (red line) and transgenic lines 35S:</a:t>
            </a:r>
            <a:r>
              <a:rPr lang="en-NZ" altLang="en-US" sz="1200" i="1" dirty="0">
                <a:latin typeface="Calibri" panose="020F0502020204030204" pitchFamily="34" charset="0"/>
                <a:ea typeface="Calibri" panose="020F0502020204030204" pitchFamily="34" charset="0"/>
                <a:cs typeface="Times New Roman" panose="02020603050405020304" pitchFamily="18" charset="0"/>
              </a:rPr>
              <a:t>MYB10 </a:t>
            </a:r>
            <a:r>
              <a:rPr lang="en-NZ" altLang="en-US" sz="1200" dirty="0">
                <a:latin typeface="Calibri" panose="020F0502020204030204" pitchFamily="34" charset="0"/>
                <a:ea typeface="Calibri" panose="020F0502020204030204" pitchFamily="34" charset="0"/>
                <a:cs typeface="Times New Roman" panose="02020603050405020304" pitchFamily="18" charset="0"/>
              </a:rPr>
              <a:t>(blue line). The RGR has been graphed at the mid-point time between two contiguous developmental </a:t>
            </a:r>
            <a:r>
              <a:rPr lang="en-NZ" altLang="en-US" sz="1200" dirty="0" smtClean="0">
                <a:latin typeface="Calibri" panose="020F0502020204030204" pitchFamily="34" charset="0"/>
                <a:ea typeface="Calibri" panose="020F0502020204030204" pitchFamily="34" charset="0"/>
                <a:cs typeface="Times New Roman" panose="02020603050405020304" pitchFamily="18" charset="0"/>
              </a:rPr>
              <a:t>stages.</a:t>
            </a:r>
            <a:r>
              <a:rPr lang="en-NZ" altLang="en-US" sz="1200" dirty="0" smtClean="0">
                <a:latin typeface="Arial" panose="020B0604020202020204" pitchFamily="34" charset="0"/>
              </a:rPr>
              <a:t> </a:t>
            </a:r>
            <a:r>
              <a:rPr lang="en-NZ" altLang="en-US" sz="1200" dirty="0" smtClean="0">
                <a:latin typeface="Calibri" panose="020F0502020204030204" pitchFamily="34" charset="0"/>
                <a:ea typeface="Calibri" panose="020F0502020204030204" pitchFamily="34" charset="0"/>
                <a:cs typeface="Times New Roman" panose="02020603050405020304" pitchFamily="18" charset="0"/>
              </a:rPr>
              <a:t>Fructose (B), </a:t>
            </a:r>
            <a:r>
              <a:rPr lang="en-NZ" altLang="en-US" sz="1200" dirty="0">
                <a:latin typeface="Calibri" panose="020F0502020204030204" pitchFamily="34" charset="0"/>
                <a:ea typeface="Calibri" panose="020F0502020204030204" pitchFamily="34" charset="0"/>
                <a:cs typeface="Times New Roman" panose="02020603050405020304" pitchFamily="18" charset="0"/>
              </a:rPr>
              <a:t>sucrose </a:t>
            </a:r>
            <a:r>
              <a:rPr lang="en-NZ" altLang="en-US" sz="1200" dirty="0" smtClean="0">
                <a:latin typeface="Calibri" panose="020F0502020204030204" pitchFamily="34" charset="0"/>
                <a:ea typeface="Calibri" panose="020F0502020204030204" pitchFamily="34" charset="0"/>
                <a:cs typeface="Times New Roman" panose="02020603050405020304" pitchFamily="18" charset="0"/>
              </a:rPr>
              <a:t>(C) </a:t>
            </a:r>
            <a:r>
              <a:rPr lang="en-NZ" altLang="en-US" sz="1200" dirty="0">
                <a:latin typeface="Calibri" panose="020F0502020204030204" pitchFamily="34" charset="0"/>
                <a:ea typeface="Calibri" panose="020F0502020204030204" pitchFamily="34" charset="0"/>
                <a:cs typeface="Times New Roman" panose="02020603050405020304" pitchFamily="18" charset="0"/>
              </a:rPr>
              <a:t>and glucose </a:t>
            </a:r>
            <a:r>
              <a:rPr lang="en-NZ" altLang="en-US" sz="1200" dirty="0" smtClean="0">
                <a:latin typeface="Calibri" panose="020F0502020204030204" pitchFamily="34" charset="0"/>
                <a:ea typeface="Calibri" panose="020F0502020204030204" pitchFamily="34" charset="0"/>
                <a:cs typeface="Times New Roman" panose="02020603050405020304" pitchFamily="18" charset="0"/>
              </a:rPr>
              <a:t>(D) </a:t>
            </a:r>
            <a:r>
              <a:rPr lang="en-NZ" altLang="en-US" sz="1200" dirty="0">
                <a:latin typeface="Calibri" panose="020F0502020204030204" pitchFamily="34" charset="0"/>
                <a:ea typeface="Calibri" panose="020F0502020204030204" pitchFamily="34" charset="0"/>
                <a:cs typeface="Times New Roman" panose="02020603050405020304" pitchFamily="18" charset="0"/>
              </a:rPr>
              <a:t>concentrations in apple flesh from wild-type ‘Royal Gala’ (closed circles; n=2) and transgenic lines 35S:</a:t>
            </a:r>
            <a:r>
              <a:rPr lang="en-NZ" altLang="en-US" sz="1200" i="1" dirty="0">
                <a:latin typeface="Calibri" panose="020F0502020204030204" pitchFamily="34" charset="0"/>
                <a:ea typeface="Calibri" panose="020F0502020204030204" pitchFamily="34" charset="0"/>
                <a:cs typeface="Times New Roman" panose="02020603050405020304" pitchFamily="18" charset="0"/>
              </a:rPr>
              <a:t>MYB10</a:t>
            </a:r>
            <a:r>
              <a:rPr lang="en-NZ" altLang="en-US" sz="1200" dirty="0">
                <a:latin typeface="Calibri" panose="020F0502020204030204" pitchFamily="34" charset="0"/>
                <a:ea typeface="Calibri" panose="020F0502020204030204" pitchFamily="34" charset="0"/>
                <a:cs typeface="Times New Roman" panose="02020603050405020304" pitchFamily="18" charset="0"/>
              </a:rPr>
              <a:t> (open circles; n=3). Values are averages </a:t>
            </a:r>
            <a:r>
              <a:rPr lang="en-NZ" altLang="en-US" sz="1200" dirty="0">
                <a:latin typeface="Calibri" panose="020F0502020204030204" pitchFamily="34" charset="0"/>
                <a:ea typeface="Calibri" panose="020F0502020204030204" pitchFamily="34" charset="0"/>
                <a:cs typeface="Calibri" panose="020F0502020204030204" pitchFamily="34" charset="0"/>
              </a:rPr>
              <a:t>±</a:t>
            </a:r>
            <a:r>
              <a:rPr lang="en-NZ" altLang="en-US" sz="1200" dirty="0">
                <a:latin typeface="Calibri" panose="020F0502020204030204" pitchFamily="34" charset="0"/>
                <a:ea typeface="Calibri" panose="020F0502020204030204" pitchFamily="34" charset="0"/>
                <a:cs typeface="Times New Roman" panose="02020603050405020304" pitchFamily="18" charset="0"/>
              </a:rPr>
              <a:t>SEM. Following </a:t>
            </a:r>
            <a:r>
              <a:rPr lang="en-NZ" altLang="en-US" sz="1200" dirty="0" err="1">
                <a:latin typeface="Calibri" panose="020F0502020204030204" pitchFamily="34" charset="0"/>
                <a:ea typeface="Calibri" panose="020F0502020204030204" pitchFamily="34" charset="0"/>
                <a:cs typeface="Times New Roman" panose="02020603050405020304" pitchFamily="18" charset="0"/>
              </a:rPr>
              <a:t>Anova</a:t>
            </a:r>
            <a:r>
              <a:rPr lang="en-NZ" altLang="en-US" sz="1200" dirty="0">
                <a:latin typeface="Calibri" panose="020F0502020204030204" pitchFamily="34" charset="0"/>
                <a:ea typeface="Calibri" panose="020F0502020204030204" pitchFamily="34" charset="0"/>
                <a:cs typeface="Times New Roman" panose="02020603050405020304" pitchFamily="18" charset="0"/>
              </a:rPr>
              <a:t> (type III by </a:t>
            </a:r>
            <a:r>
              <a:rPr lang="en-NZ" altLang="en-US" sz="1200" dirty="0" err="1">
                <a:latin typeface="Calibri" panose="020F0502020204030204" pitchFamily="34" charset="0"/>
                <a:ea typeface="Calibri" panose="020F0502020204030204" pitchFamily="34" charset="0"/>
                <a:cs typeface="Times New Roman" panose="02020603050405020304" pitchFamily="18" charset="0"/>
              </a:rPr>
              <a:t>Kenward</a:t>
            </a:r>
            <a:r>
              <a:rPr lang="en-NZ" altLang="en-US" sz="1200" dirty="0">
                <a:latin typeface="Calibri" panose="020F0502020204030204" pitchFamily="34" charset="0"/>
                <a:ea typeface="Calibri" panose="020F0502020204030204" pitchFamily="34" charset="0"/>
                <a:cs typeface="Times New Roman" panose="02020603050405020304" pitchFamily="18" charset="0"/>
              </a:rPr>
              <a:t>-Roger’s method), the means were separated on the base of all pairwise comparisons of least-squares means (letters assigned). Different letters mean statistical difference with </a:t>
            </a:r>
            <a:r>
              <a:rPr lang="en-NZ" altLang="en-US" sz="1200" i="1" dirty="0">
                <a:latin typeface="Calibri" panose="020F0502020204030204" pitchFamily="34" charset="0"/>
                <a:ea typeface="Calibri" panose="020F0502020204030204" pitchFamily="34" charset="0"/>
                <a:cs typeface="Times New Roman" panose="02020603050405020304" pitchFamily="18" charset="0"/>
              </a:rPr>
              <a:t>P</a:t>
            </a:r>
            <a:r>
              <a:rPr lang="en-NZ" altLang="en-US" sz="1200" dirty="0">
                <a:latin typeface="Calibri" panose="020F0502020204030204" pitchFamily="34" charset="0"/>
                <a:ea typeface="Calibri" panose="020F0502020204030204" pitchFamily="34" charset="0"/>
                <a:cs typeface="Times New Roman" panose="02020603050405020304" pitchFamily="18" charset="0"/>
              </a:rPr>
              <a:t>&lt;0.05. ns, not significant. T1 to T7 are fruit developmental stages</a:t>
            </a:r>
            <a:r>
              <a:rPr lang="en-NZ" altLang="en-US" sz="1200" dirty="0" smtClean="0">
                <a:latin typeface="Calibri" panose="020F0502020204030204" pitchFamily="34" charset="0"/>
                <a:ea typeface="Calibri" panose="020F0502020204030204" pitchFamily="34" charset="0"/>
                <a:cs typeface="Times New Roman" panose="02020603050405020304" pitchFamily="18" charset="0"/>
              </a:rPr>
              <a:t>. </a:t>
            </a:r>
            <a:endParaRPr lang="en-NZ" altLang="en-US" sz="1200" dirty="0">
              <a:solidFill>
                <a:srgbClr val="FF0000"/>
              </a:solidFill>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659694" y="651841"/>
            <a:ext cx="1750997" cy="1740236"/>
          </a:xfrm>
          <a:prstGeom prst="rect">
            <a:avLst/>
          </a:prstGeom>
        </p:spPr>
      </p:pic>
      <p:pic>
        <p:nvPicPr>
          <p:cNvPr id="6" name="Picture 5"/>
          <p:cNvPicPr>
            <a:picLocks noChangeAspect="1"/>
          </p:cNvPicPr>
          <p:nvPr/>
        </p:nvPicPr>
        <p:blipFill>
          <a:blip r:embed="rId3"/>
          <a:stretch>
            <a:fillRect/>
          </a:stretch>
        </p:blipFill>
        <p:spPr>
          <a:xfrm>
            <a:off x="298246" y="2392077"/>
            <a:ext cx="6261508" cy="2097278"/>
          </a:xfrm>
          <a:prstGeom prst="rect">
            <a:avLst/>
          </a:prstGeom>
        </p:spPr>
      </p:pic>
    </p:spTree>
    <p:extLst>
      <p:ext uri="{BB962C8B-B14F-4D97-AF65-F5344CB8AC3E}">
        <p14:creationId xmlns:p14="http://schemas.microsoft.com/office/powerpoint/2010/main" val="529034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94763274"/>
              </p:ext>
            </p:extLst>
          </p:nvPr>
        </p:nvGraphicFramePr>
        <p:xfrm>
          <a:off x="-10223" y="16707"/>
          <a:ext cx="6879790" cy="9729216"/>
        </p:xfrm>
        <a:graphic>
          <a:graphicData uri="http://schemas.openxmlformats.org/presentationml/2006/ole">
            <mc:AlternateContent xmlns:mc="http://schemas.openxmlformats.org/markup-compatibility/2006">
              <mc:Choice xmlns:v="urn:schemas-microsoft-com:vml" Requires="v">
                <p:oleObj spid="_x0000_s1046" name="Graph" r:id="rId3" imgW="3024000" imgH="4276800" progId="Origin50.Graph">
                  <p:embed/>
                </p:oleObj>
              </mc:Choice>
              <mc:Fallback>
                <p:oleObj name="Graph" r:id="rId3" imgW="3024000" imgH="4276800" progId="Origin50.Graph">
                  <p:embed/>
                  <p:pic>
                    <p:nvPicPr>
                      <p:cNvPr id="0" name=""/>
                      <p:cNvPicPr/>
                      <p:nvPr/>
                    </p:nvPicPr>
                    <p:blipFill>
                      <a:blip r:embed="rId4"/>
                      <a:stretch>
                        <a:fillRect/>
                      </a:stretch>
                    </p:blipFill>
                    <p:spPr>
                      <a:xfrm>
                        <a:off x="-10223" y="16707"/>
                        <a:ext cx="6879790" cy="9729216"/>
                      </a:xfrm>
                      <a:prstGeom prst="rect">
                        <a:avLst/>
                      </a:prstGeom>
                    </p:spPr>
                  </p:pic>
                </p:oleObj>
              </mc:Fallback>
            </mc:AlternateContent>
          </a:graphicData>
        </a:graphic>
      </p:graphicFrame>
      <p:sp>
        <p:nvSpPr>
          <p:cNvPr id="3" name="TextBox 2"/>
          <p:cNvSpPr txBox="1"/>
          <p:nvPr/>
        </p:nvSpPr>
        <p:spPr>
          <a:xfrm>
            <a:off x="317513" y="8948793"/>
            <a:ext cx="6421953" cy="830997"/>
          </a:xfrm>
          <a:prstGeom prst="rect">
            <a:avLst/>
          </a:prstGeom>
          <a:noFill/>
        </p:spPr>
        <p:txBody>
          <a:bodyPr wrap="square" rtlCol="0">
            <a:spAutoFit/>
          </a:bodyPr>
          <a:lstStyle/>
          <a:p>
            <a:r>
              <a:rPr lang="en-NZ" sz="1200" b="1" dirty="0" smtClean="0"/>
              <a:t>Figure S4: </a:t>
            </a:r>
            <a:r>
              <a:rPr lang="en-NZ" sz="1200" dirty="0" smtClean="0"/>
              <a:t>Gene expression analysis of eight maturity and browning associated genes at five time points during fruit development during season one. Expression was normalised to EF1a and error bars are SE of four technical replicates. Expression is shown for three lines; dark grey – A1, medium grey – A4, and light grey – RG. </a:t>
            </a:r>
            <a:endParaRPr lang="en-NZ" sz="1200" b="1" dirty="0"/>
          </a:p>
        </p:txBody>
      </p:sp>
    </p:spTree>
    <p:extLst>
      <p:ext uri="{BB962C8B-B14F-4D97-AF65-F5344CB8AC3E}">
        <p14:creationId xmlns:p14="http://schemas.microsoft.com/office/powerpoint/2010/main" val="682941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8555" y="7387093"/>
            <a:ext cx="5700889" cy="1754326"/>
          </a:xfrm>
          <a:prstGeom prst="rect">
            <a:avLst/>
          </a:prstGeom>
          <a:noFill/>
        </p:spPr>
        <p:txBody>
          <a:bodyPr wrap="square" rtlCol="0">
            <a:spAutoFit/>
          </a:bodyPr>
          <a:lstStyle/>
          <a:p>
            <a:r>
              <a:rPr lang="en-US" sz="1200" b="1" dirty="0" smtClean="0"/>
              <a:t>Figure S5</a:t>
            </a:r>
            <a:r>
              <a:rPr lang="en-US" sz="1200" dirty="0" smtClean="0"/>
              <a:t>. The </a:t>
            </a:r>
            <a:r>
              <a:rPr lang="en-US" sz="1200" dirty="0"/>
              <a:t>evolutionary history was </a:t>
            </a:r>
            <a:r>
              <a:rPr lang="en-US" sz="1200" dirty="0" smtClean="0"/>
              <a:t>generated using </a:t>
            </a:r>
            <a:r>
              <a:rPr lang="en-US" sz="1200" dirty="0"/>
              <a:t>the Maximum Likelihood method and JTT matrix-based model </a:t>
            </a:r>
            <a:r>
              <a:rPr lang="en-US" sz="1200" dirty="0" smtClean="0"/>
              <a:t>in </a:t>
            </a:r>
            <a:r>
              <a:rPr lang="en-US" sz="1200" dirty="0"/>
              <a:t>MEGA X [2</a:t>
            </a:r>
            <a:r>
              <a:rPr lang="en-US" sz="1200" dirty="0" smtClean="0"/>
              <a:t>].</a:t>
            </a:r>
          </a:p>
          <a:p>
            <a:endParaRPr lang="en-US" sz="1200" dirty="0"/>
          </a:p>
          <a:p>
            <a:r>
              <a:rPr lang="en-US" sz="1200" dirty="0"/>
              <a:t>1. Jones D.T., Taylor W.R., and Thornton J.M. (</a:t>
            </a:r>
            <a:r>
              <a:rPr lang="en-US" sz="1200" b="1" dirty="0"/>
              <a:t>1992</a:t>
            </a:r>
            <a:r>
              <a:rPr lang="en-US" sz="1200" dirty="0"/>
              <a:t>). The rapid generation of mutation data matrices from protein sequences. </a:t>
            </a:r>
            <a:r>
              <a:rPr lang="en-US" sz="1200" i="1" dirty="0"/>
              <a:t>Computer Applications in the Biosciences </a:t>
            </a:r>
            <a:r>
              <a:rPr lang="en-US" sz="1200" b="1" dirty="0"/>
              <a:t>8</a:t>
            </a:r>
            <a:r>
              <a:rPr lang="en-US" sz="1200" dirty="0"/>
              <a:t>: 275-282.</a:t>
            </a:r>
          </a:p>
          <a:p>
            <a:r>
              <a:rPr lang="en-US" sz="1200" dirty="0"/>
              <a:t>2. Kumar S., </a:t>
            </a:r>
            <a:r>
              <a:rPr lang="en-US" sz="1200" dirty="0" err="1"/>
              <a:t>Stecher</a:t>
            </a:r>
            <a:r>
              <a:rPr lang="en-US" sz="1200" dirty="0"/>
              <a:t> G., Li M., </a:t>
            </a:r>
            <a:r>
              <a:rPr lang="en-US" sz="1200" dirty="0" err="1"/>
              <a:t>Knyaz</a:t>
            </a:r>
            <a:r>
              <a:rPr lang="en-US" sz="1200" dirty="0"/>
              <a:t> C., and Tamura K. (</a:t>
            </a:r>
            <a:r>
              <a:rPr lang="en-US" sz="1200" b="1" dirty="0"/>
              <a:t>2018</a:t>
            </a:r>
            <a:r>
              <a:rPr lang="en-US" sz="1200" dirty="0"/>
              <a:t>). MEGA X: Molecular Evolutionary Genetics Analysis across computing platforms. </a:t>
            </a:r>
            <a:r>
              <a:rPr lang="en-US" sz="1200" i="1" dirty="0"/>
              <a:t>Molecular Biology and Evolution</a:t>
            </a:r>
            <a:r>
              <a:rPr lang="en-US" sz="1200" dirty="0"/>
              <a:t> </a:t>
            </a:r>
            <a:r>
              <a:rPr lang="en-US" sz="1200" b="1" dirty="0"/>
              <a:t>35</a:t>
            </a:r>
            <a:r>
              <a:rPr lang="en-US" sz="1200" dirty="0"/>
              <a:t>:1547-1549.</a:t>
            </a:r>
          </a:p>
        </p:txBody>
      </p:sp>
      <p:pic>
        <p:nvPicPr>
          <p:cNvPr id="8" name="Picture 7"/>
          <p:cNvPicPr>
            <a:picLocks noChangeAspect="1"/>
          </p:cNvPicPr>
          <p:nvPr/>
        </p:nvPicPr>
        <p:blipFill>
          <a:blip r:embed="rId2"/>
          <a:stretch>
            <a:fillRect/>
          </a:stretch>
        </p:blipFill>
        <p:spPr>
          <a:xfrm>
            <a:off x="0" y="601943"/>
            <a:ext cx="6858000" cy="6604676"/>
          </a:xfrm>
          <a:prstGeom prst="rect">
            <a:avLst/>
          </a:prstGeom>
        </p:spPr>
      </p:pic>
    </p:spTree>
    <p:extLst>
      <p:ext uri="{BB962C8B-B14F-4D97-AF65-F5344CB8AC3E}">
        <p14:creationId xmlns:p14="http://schemas.microsoft.com/office/powerpoint/2010/main" val="29328245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485</TotalTime>
  <Words>651</Words>
  <Application>Microsoft Office PowerPoint</Application>
  <PresentationFormat>A4 Paper (210x297 mm)</PresentationFormat>
  <Paragraphs>120</Paragraphs>
  <Slides>6</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2" baseType="lpstr">
      <vt:lpstr>Arial</vt:lpstr>
      <vt:lpstr>Calibri</vt:lpstr>
      <vt:lpstr>Calibri Light</vt:lpstr>
      <vt:lpstr>Times New Roman</vt:lpstr>
      <vt:lpstr>Office Theme</vt:lpstr>
      <vt:lpstr>Graph</vt:lpstr>
      <vt:lpstr>PowerPoint Presentation</vt:lpstr>
      <vt:lpstr>PowerPoint Presentation</vt:lpstr>
      <vt:lpstr>PowerPoint Presentation</vt:lpstr>
      <vt:lpstr>PowerPoint Presentation</vt:lpstr>
      <vt:lpstr>PowerPoint Presentation</vt:lpstr>
      <vt:lpstr>PowerPoint Presentation</vt:lpstr>
    </vt:vector>
  </TitlesOfParts>
  <Company>Plant &amp; Food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Simona Nardozza</dc:creator>
  <cp:lastModifiedBy>Andrew Allan</cp:lastModifiedBy>
  <cp:revision>23</cp:revision>
  <cp:lastPrinted>2019-05-02T02:47:24Z</cp:lastPrinted>
  <dcterms:created xsi:type="dcterms:W3CDTF">2019-04-25T22:42:06Z</dcterms:created>
  <dcterms:modified xsi:type="dcterms:W3CDTF">2019-09-02T23:13:51Z</dcterms:modified>
</cp:coreProperties>
</file>