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81536"/>
  </p:normalViewPr>
  <p:slideViewPr>
    <p:cSldViewPr snapToGrid="0" snapToObjects="1">
      <p:cViewPr varScale="1">
        <p:scale>
          <a:sx n="80" d="100"/>
          <a:sy n="80" d="100"/>
        </p:scale>
        <p:origin x="116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ashkantalebi/Desktop/Afsaneh/Submission/mereks%20homogeneity%20analysis%20afsaneh%20dat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112182217051975E-2"/>
          <c:y val="4.9994725296127286E-2"/>
          <c:w val="0.8918984862813818"/>
          <c:h val="0.575117869344232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'merek graph for paper'!$C$1</c:f>
              <c:strCache>
                <c:ptCount val="1"/>
                <c:pt idx="0">
                  <c:v>Ratio heterozygous snp / homozygous snp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'merek graph for paper'!$A$2:$A$44</c:f>
              <c:strCache>
                <c:ptCount val="43"/>
                <c:pt idx="0">
                  <c:v>AB10-C-P3</c:v>
                </c:pt>
                <c:pt idx="1">
                  <c:v>ON5-C-P2</c:v>
                </c:pt>
                <c:pt idx="2">
                  <c:v>ON4-C-P2</c:v>
                </c:pt>
                <c:pt idx="3">
                  <c:v>ON6-C-P6</c:v>
                </c:pt>
                <c:pt idx="4">
                  <c:v>PEI- C-P5</c:v>
                </c:pt>
                <c:pt idx="5">
                  <c:v>ON3-V-P6</c:v>
                </c:pt>
                <c:pt idx="6">
                  <c:v>AB14-C-P5X</c:v>
                </c:pt>
                <c:pt idx="7">
                  <c:v>AB13-C-P5X</c:v>
                </c:pt>
                <c:pt idx="8">
                  <c:v>SK3</c:v>
                </c:pt>
                <c:pt idx="9">
                  <c:v>BC5-V-P6</c:v>
                </c:pt>
                <c:pt idx="10">
                  <c:v> AB4-ss4-C-P3</c:v>
                </c:pt>
                <c:pt idx="11">
                  <c:v>BC2-ss4-V-P6</c:v>
                </c:pt>
                <c:pt idx="12">
                  <c:v>ON1-ss2-V-P8</c:v>
                </c:pt>
                <c:pt idx="13">
                  <c:v> BC3-V-P6</c:v>
                </c:pt>
                <c:pt idx="14">
                  <c:v>AB15-C-P3</c:v>
                </c:pt>
                <c:pt idx="15">
                  <c:v>AB7-C</c:v>
                </c:pt>
                <c:pt idx="16">
                  <c:v>ND1-P8</c:v>
                </c:pt>
                <c:pt idx="17">
                  <c:v>ND2-P8</c:v>
                </c:pt>
                <c:pt idx="18">
                  <c:v>CH4-V</c:v>
                </c:pt>
                <c:pt idx="19">
                  <c:v>CH2-V</c:v>
                </c:pt>
                <c:pt idx="20">
                  <c:v>SK2-C</c:v>
                </c:pt>
                <c:pt idx="21">
                  <c:v>BC2-ss2-V-P6</c:v>
                </c:pt>
                <c:pt idx="22">
                  <c:v>AB5-C-P2</c:v>
                </c:pt>
                <c:pt idx="23">
                  <c:v>NF2-P1</c:v>
                </c:pt>
                <c:pt idx="24">
                  <c:v>SK3-C</c:v>
                </c:pt>
                <c:pt idx="25">
                  <c:v>SK1-C-P3</c:v>
                </c:pt>
                <c:pt idx="26">
                  <c:v>AB12-C-P5</c:v>
                </c:pt>
                <c:pt idx="27">
                  <c:v>Ab11-C-P3</c:v>
                </c:pt>
                <c:pt idx="28">
                  <c:v>CH3-V</c:v>
                </c:pt>
                <c:pt idx="29">
                  <c:v>CH5-V</c:v>
                </c:pt>
                <c:pt idx="30">
                  <c:v>ON7-C-P2</c:v>
                </c:pt>
                <c:pt idx="31">
                  <c:v>NF1</c:v>
                </c:pt>
                <c:pt idx="32">
                  <c:v>AB9-C</c:v>
                </c:pt>
                <c:pt idx="33">
                  <c:v>QC2-C-P2</c:v>
                </c:pt>
                <c:pt idx="34">
                  <c:v>QC1-C-P5X</c:v>
                </c:pt>
                <c:pt idx="35">
                  <c:v>MB-C</c:v>
                </c:pt>
                <c:pt idx="36">
                  <c:v>AB1-ss1-C-P3 </c:v>
                </c:pt>
                <c:pt idx="37">
                  <c:v>AB6-ss1-C-P8</c:v>
                </c:pt>
                <c:pt idx="38">
                  <c:v>BC4-V-P6</c:v>
                </c:pt>
                <c:pt idx="39">
                  <c:v>CH1-V-P1</c:v>
                </c:pt>
                <c:pt idx="40">
                  <c:v>AB2-ss2-C-P3</c:v>
                </c:pt>
                <c:pt idx="41">
                  <c:v>AB3-ss3-C-P2 </c:v>
                </c:pt>
                <c:pt idx="42">
                  <c:v>ON2-ss3-V-P5</c:v>
                </c:pt>
              </c:strCache>
            </c:strRef>
          </c:cat>
          <c:val>
            <c:numRef>
              <c:f>'merek graph for paper'!$C$2:$C$44</c:f>
              <c:numCache>
                <c:formatCode>General</c:formatCode>
                <c:ptCount val="43"/>
                <c:pt idx="0">
                  <c:v>5.0682880348473201E-2</c:v>
                </c:pt>
                <c:pt idx="1">
                  <c:v>8.6717274790669291E-2</c:v>
                </c:pt>
                <c:pt idx="2">
                  <c:v>9.6389607468226293E-2</c:v>
                </c:pt>
                <c:pt idx="3">
                  <c:v>7.3565917176732054E-2</c:v>
                </c:pt>
                <c:pt idx="4">
                  <c:v>0.15618437290263915</c:v>
                </c:pt>
                <c:pt idx="5">
                  <c:v>0.16119045023438353</c:v>
                </c:pt>
                <c:pt idx="6">
                  <c:v>8.0332920424647583E-2</c:v>
                </c:pt>
                <c:pt idx="7">
                  <c:v>0.10553608969866854</c:v>
                </c:pt>
                <c:pt idx="8">
                  <c:v>0.11083978658281624</c:v>
                </c:pt>
                <c:pt idx="9">
                  <c:v>0.18012296466454969</c:v>
                </c:pt>
                <c:pt idx="10">
                  <c:v>0.10455375167728444</c:v>
                </c:pt>
                <c:pt idx="11">
                  <c:v>0.10680583176054821</c:v>
                </c:pt>
                <c:pt idx="12">
                  <c:v>0.11961754704911962</c:v>
                </c:pt>
                <c:pt idx="13">
                  <c:v>0.2099549811211153</c:v>
                </c:pt>
                <c:pt idx="14">
                  <c:v>5.3089249555448199E-2</c:v>
                </c:pt>
                <c:pt idx="15">
                  <c:v>5.6202965738418063E-2</c:v>
                </c:pt>
                <c:pt idx="16">
                  <c:v>0.15221061517357815</c:v>
                </c:pt>
                <c:pt idx="17">
                  <c:v>5.1376592856708737E-2</c:v>
                </c:pt>
                <c:pt idx="18">
                  <c:v>5.0089737314406919E-2</c:v>
                </c:pt>
                <c:pt idx="19">
                  <c:v>4.8220818091120721E-2</c:v>
                </c:pt>
                <c:pt idx="20">
                  <c:v>0.14818832718594055</c:v>
                </c:pt>
                <c:pt idx="21">
                  <c:v>6.9497083290186737E-2</c:v>
                </c:pt>
                <c:pt idx="22">
                  <c:v>5.4623766896250571E-2</c:v>
                </c:pt>
                <c:pt idx="23">
                  <c:v>0.13249664872845959</c:v>
                </c:pt>
                <c:pt idx="24">
                  <c:v>7.9184051923968476E-2</c:v>
                </c:pt>
                <c:pt idx="25">
                  <c:v>0.13594297641082187</c:v>
                </c:pt>
                <c:pt idx="26">
                  <c:v>6.4892735216847672E-2</c:v>
                </c:pt>
                <c:pt idx="27">
                  <c:v>7.1362428842504738E-2</c:v>
                </c:pt>
                <c:pt idx="28">
                  <c:v>5.4526154390517188E-2</c:v>
                </c:pt>
                <c:pt idx="29">
                  <c:v>9.10833665813571E-2</c:v>
                </c:pt>
                <c:pt idx="30">
                  <c:v>8.8525637612480695E-2</c:v>
                </c:pt>
                <c:pt idx="31">
                  <c:v>0.12884911942951999</c:v>
                </c:pt>
                <c:pt idx="32">
                  <c:v>2.4115729258340668</c:v>
                </c:pt>
                <c:pt idx="33">
                  <c:v>6.5646648549301745E-2</c:v>
                </c:pt>
                <c:pt idx="34">
                  <c:v>0.19863796133567663</c:v>
                </c:pt>
                <c:pt idx="35">
                  <c:v>8.9653763841898215E-2</c:v>
                </c:pt>
                <c:pt idx="36">
                  <c:v>5.9276085978183998E-2</c:v>
                </c:pt>
                <c:pt idx="37">
                  <c:v>8.8760852826381326E-2</c:v>
                </c:pt>
                <c:pt idx="38">
                  <c:v>6.9327857508198698E-2</c:v>
                </c:pt>
                <c:pt idx="39">
                  <c:v>0.14672767776506712</c:v>
                </c:pt>
                <c:pt idx="40">
                  <c:v>0.24460077915201028</c:v>
                </c:pt>
                <c:pt idx="41">
                  <c:v>9.5588692416316595E-2</c:v>
                </c:pt>
                <c:pt idx="42">
                  <c:v>8.9851285999775071E-2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9F-E344-957F-C567D2C12F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1802496"/>
        <c:axId val="141812864"/>
      </c:barChart>
      <c:catAx>
        <c:axId val="141802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41812864"/>
        <c:crossesAt val="0"/>
        <c:auto val="1"/>
        <c:lblAlgn val="ctr"/>
        <c:lblOffset val="100"/>
        <c:noMultiLvlLbl val="0"/>
      </c:catAx>
      <c:valAx>
        <c:axId val="14181286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sz="1200" b="0" i="0" baseline="0">
                    <a:solidFill>
                      <a:sysClr val="windowText" lastClr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Ratio heterozygous snp / homozygous snp</a:t>
                </a:r>
                <a:endParaRPr lang="en-CA" sz="1200">
                  <a:solidFill>
                    <a:sysClr val="windowText" lastClr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1.6380014267379357E-2"/>
              <c:y val="2.8194444444444446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>
                <a:alpha val="63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41802496"/>
        <c:crosses val="autoZero"/>
        <c:crossBetween val="between"/>
      </c:valAx>
      <c:spPr>
        <a:noFill/>
        <a:ln w="3175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51AAE7-434B-5E49-817B-76F3CA594FC5}" type="datetimeFigureOut">
              <a:rPr lang="en-US" smtClean="0"/>
              <a:t>8/13/19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DF9BEC-AE83-D44B-8D2A-92299919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374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Additional file 1: Figure S 1</a:t>
            </a:r>
            <a:r>
              <a:rPr lang="en-C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The ratio of homogenous to heterogeneous SNPs. </a:t>
            </a:r>
            <a:r>
              <a:rPr lang="en-CA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SNP frequency range of 25–75% was used; any SNP at lower than 75% is most likely a heterozygous SNP.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DF9BEC-AE83-D44B-8D2A-9229991910F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242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BF8FF-DB94-4D79-A0AA-62E6EA97E751}" type="datetimeFigureOut">
              <a:rPr lang="en-CA" smtClean="0"/>
              <a:t>2019-08-13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2E46-D11C-4C4C-85E7-211AE97A746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74235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5BF8FF-DB94-4D79-A0AA-62E6EA97E751}" type="datetimeFigureOut">
              <a:rPr lang="en-CA" smtClean="0"/>
              <a:t>2019-08-13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12E46-D11C-4C4C-85E7-211AE97A746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27124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A20B03FE-88A2-4333-908C-AD4095FFD43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86108"/>
              </p:ext>
            </p:extLst>
          </p:nvPr>
        </p:nvGraphicFramePr>
        <p:xfrm>
          <a:off x="1436019" y="1580711"/>
          <a:ext cx="9319962" cy="36965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589271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47</Words>
  <Application>Microsoft Macintosh PowerPoint</Application>
  <PresentationFormat>Widescreen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AAFC-AAC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Sedaghatkish, Afsaneh</dc:creator>
  <cp:lastModifiedBy>Afsaneh Sedaghatkish</cp:lastModifiedBy>
  <cp:revision>7</cp:revision>
  <dcterms:created xsi:type="dcterms:W3CDTF">2019-01-15T04:05:07Z</dcterms:created>
  <dcterms:modified xsi:type="dcterms:W3CDTF">2019-08-13T17:01:02Z</dcterms:modified>
</cp:coreProperties>
</file>