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6" r:id="rId2"/>
    <p:sldId id="272" r:id="rId3"/>
    <p:sldId id="274" r:id="rId4"/>
    <p:sldId id="271" r:id="rId5"/>
    <p:sldId id="273" r:id="rId6"/>
    <p:sldId id="263" r:id="rId7"/>
    <p:sldId id="269" r:id="rId8"/>
    <p:sldId id="268" r:id="rId9"/>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863"/>
    <p:restoredTop sz="94690"/>
  </p:normalViewPr>
  <p:slideViewPr>
    <p:cSldViewPr snapToGrid="0" snapToObjects="1">
      <p:cViewPr varScale="1">
        <p:scale>
          <a:sx n="57" d="100"/>
          <a:sy n="57" d="100"/>
        </p:scale>
        <p:origin x="100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7CDCE4-91A1-B747-9085-64668C5320FE}" type="datetimeFigureOut">
              <a:rPr lang="en-US" smtClean="0"/>
              <a:t>9/30/2019</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6C093-E2F6-4A44-A13C-77F8335C6A50}" type="slidenum">
              <a:rPr lang="en-US" smtClean="0"/>
              <a:t>‹#›</a:t>
            </a:fld>
            <a:endParaRPr lang="en-US"/>
          </a:p>
        </p:txBody>
      </p:sp>
    </p:spTree>
    <p:extLst>
      <p:ext uri="{BB962C8B-B14F-4D97-AF65-F5344CB8AC3E}">
        <p14:creationId xmlns:p14="http://schemas.microsoft.com/office/powerpoint/2010/main" val="4228095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Supplementary Figure 1</a:t>
            </a:r>
          </a:p>
        </p:txBody>
      </p:sp>
      <p:sp>
        <p:nvSpPr>
          <p:cNvPr id="4" name="Slide Number Placeholder 3"/>
          <p:cNvSpPr>
            <a:spLocks noGrp="1"/>
          </p:cNvSpPr>
          <p:nvPr>
            <p:ph type="sldNum" sz="quarter" idx="10"/>
          </p:nvPr>
        </p:nvSpPr>
        <p:spPr/>
        <p:txBody>
          <a:bodyPr/>
          <a:lstStyle/>
          <a:p>
            <a:fld id="{865A02AC-864C-9840-8CF9-A9324A092EE1}" type="slidenum">
              <a:rPr lang="en-US" smtClean="0"/>
              <a:t>6</a:t>
            </a:fld>
            <a:endParaRPr lang="en-US"/>
          </a:p>
        </p:txBody>
      </p:sp>
    </p:spTree>
    <p:extLst>
      <p:ext uri="{BB962C8B-B14F-4D97-AF65-F5344CB8AC3E}">
        <p14:creationId xmlns:p14="http://schemas.microsoft.com/office/powerpoint/2010/main" val="2371771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Supplementary Figure 2</a:t>
            </a:r>
          </a:p>
        </p:txBody>
      </p:sp>
      <p:sp>
        <p:nvSpPr>
          <p:cNvPr id="4" name="Slide Number Placeholder 3"/>
          <p:cNvSpPr>
            <a:spLocks noGrp="1"/>
          </p:cNvSpPr>
          <p:nvPr>
            <p:ph type="sldNum" sz="quarter" idx="5"/>
          </p:nvPr>
        </p:nvSpPr>
        <p:spPr/>
        <p:txBody>
          <a:bodyPr/>
          <a:lstStyle/>
          <a:p>
            <a:fld id="{865A02AC-864C-9840-8CF9-A9324A092EE1}" type="slidenum">
              <a:rPr lang="en-US" smtClean="0"/>
              <a:t>7</a:t>
            </a:fld>
            <a:endParaRPr lang="en-US"/>
          </a:p>
        </p:txBody>
      </p:sp>
    </p:spTree>
    <p:extLst>
      <p:ext uri="{BB962C8B-B14F-4D97-AF65-F5344CB8AC3E}">
        <p14:creationId xmlns:p14="http://schemas.microsoft.com/office/powerpoint/2010/main" val="3310923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DF5945B-2CA7-7342-BB7B-CFCC4A0371BF}"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954295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5945B-2CA7-7342-BB7B-CFCC4A0371BF}"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2654705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5945B-2CA7-7342-BB7B-CFCC4A0371BF}"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590725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5945B-2CA7-7342-BB7B-CFCC4A0371BF}"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379053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F5945B-2CA7-7342-BB7B-CFCC4A0371BF}" type="datetimeFigureOut">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2972257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F5945B-2CA7-7342-BB7B-CFCC4A0371BF}"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1609177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F5945B-2CA7-7342-BB7B-CFCC4A0371BF}" type="datetimeFigureOut">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761614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F5945B-2CA7-7342-BB7B-CFCC4A0371BF}" type="datetimeFigureOut">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990142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F5945B-2CA7-7342-BB7B-CFCC4A0371BF}" type="datetimeFigureOut">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3246949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DF5945B-2CA7-7342-BB7B-CFCC4A0371BF}"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3385417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6DF5945B-2CA7-7342-BB7B-CFCC4A0371BF}" type="datetimeFigureOut">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9F5A8A-E1A9-9D4E-8806-50BCECF1F14C}" type="slidenum">
              <a:rPr lang="en-US" smtClean="0"/>
              <a:t>‹#›</a:t>
            </a:fld>
            <a:endParaRPr lang="en-US"/>
          </a:p>
        </p:txBody>
      </p:sp>
    </p:spTree>
    <p:extLst>
      <p:ext uri="{BB962C8B-B14F-4D97-AF65-F5344CB8AC3E}">
        <p14:creationId xmlns:p14="http://schemas.microsoft.com/office/powerpoint/2010/main" val="3940880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6DF5945B-2CA7-7342-BB7B-CFCC4A0371BF}" type="datetimeFigureOut">
              <a:rPr lang="en-US" smtClean="0"/>
              <a:t>9/30/2019</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699F5A8A-E1A9-9D4E-8806-50BCECF1F14C}" type="slidenum">
              <a:rPr lang="en-US" smtClean="0"/>
              <a:t>‹#›</a:t>
            </a:fld>
            <a:endParaRPr lang="en-US"/>
          </a:p>
        </p:txBody>
      </p:sp>
    </p:spTree>
    <p:extLst>
      <p:ext uri="{BB962C8B-B14F-4D97-AF65-F5344CB8AC3E}">
        <p14:creationId xmlns:p14="http://schemas.microsoft.com/office/powerpoint/2010/main" val="30264393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2.tiff"/><Relationship Id="rId7" Type="http://schemas.openxmlformats.org/officeDocument/2006/relationships/image" Target="../media/image6.tiff"/><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image" Target="../media/image5.tiff"/><Relationship Id="rId5" Type="http://schemas.openxmlformats.org/officeDocument/2006/relationships/image" Target="../media/image4.tiff"/><Relationship Id="rId10" Type="http://schemas.openxmlformats.org/officeDocument/2006/relationships/image" Target="../media/image9.tiff"/><Relationship Id="rId4" Type="http://schemas.openxmlformats.org/officeDocument/2006/relationships/image" Target="../media/image3.tiff"/><Relationship Id="rId9" Type="http://schemas.openxmlformats.org/officeDocument/2006/relationships/image" Target="../media/image8.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tif"/></Relationships>
</file>

<file path=ppt/slides/_rels/slide7.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3.t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67B06-73D2-3941-9314-AB6399BA1107}"/>
              </a:ext>
            </a:extLst>
          </p:cNvPr>
          <p:cNvSpPr>
            <a:spLocks noGrp="1"/>
          </p:cNvSpPr>
          <p:nvPr>
            <p:ph type="ctrTitle"/>
          </p:nvPr>
        </p:nvSpPr>
        <p:spPr>
          <a:xfrm>
            <a:off x="426759" y="1664795"/>
            <a:ext cx="6918882" cy="3501813"/>
          </a:xfrm>
        </p:spPr>
        <p:txBody>
          <a:bodyPr>
            <a:normAutofit/>
          </a:bodyPr>
          <a:lstStyle/>
          <a:p>
            <a:r>
              <a:rPr lang="en-US" sz="2000" dirty="0">
                <a:latin typeface="Arial" panose="020B0604020202020204" pitchFamily="34" charset="0"/>
                <a:cs typeface="Arial" panose="020B0604020202020204" pitchFamily="34" charset="0"/>
              </a:rPr>
              <a:t>Bacterial killing activity of polymorphonuclear myeloid-derived suppressor cells isolated from tumor-bearing dogs</a:t>
            </a:r>
            <a:endParaRPr lang="en-US" sz="18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240350D3-1EF2-FE4E-AD86-941B3CCF75DD}"/>
              </a:ext>
            </a:extLst>
          </p:cNvPr>
          <p:cNvSpPr>
            <a:spLocks noGrp="1"/>
          </p:cNvSpPr>
          <p:nvPr>
            <p:ph type="subTitle" idx="1"/>
          </p:nvPr>
        </p:nvSpPr>
        <p:spPr>
          <a:xfrm>
            <a:off x="971550" y="4914681"/>
            <a:ext cx="5829300" cy="2428451"/>
          </a:xfrm>
        </p:spPr>
        <p:txBody>
          <a:bodyPr>
            <a:normAutofit/>
          </a:bodyPr>
          <a:lstStyle/>
          <a:p>
            <a:endParaRPr lang="en-US" sz="16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Sabina I. Hlavaty</a:t>
            </a:r>
            <a:r>
              <a:rPr lang="en-US" sz="1200" baseline="30000" dirty="0">
                <a:latin typeface="Arial" panose="020B0604020202020204" pitchFamily="34" charset="0"/>
                <a:cs typeface="Arial" panose="020B0604020202020204" pitchFamily="34" charset="0"/>
              </a:rPr>
              <a:t>1</a:t>
            </a:r>
            <a:r>
              <a:rPr lang="en-US" sz="1200" dirty="0">
                <a:latin typeface="Arial" panose="020B0604020202020204" pitchFamily="34" charset="0"/>
                <a:cs typeface="Arial" panose="020B0604020202020204" pitchFamily="34" charset="0"/>
              </a:rPr>
              <a:t>, Yu-Mei Chang</a:t>
            </a:r>
            <a:r>
              <a:rPr lang="en-US" sz="1200" baseline="30000" dirty="0">
                <a:latin typeface="Arial" panose="020B0604020202020204" pitchFamily="34" charset="0"/>
                <a:cs typeface="Arial" panose="020B0604020202020204" pitchFamily="34" charset="0"/>
              </a:rPr>
              <a:t>2</a:t>
            </a:r>
            <a:r>
              <a:rPr lang="en-US" sz="1200" dirty="0">
                <a:latin typeface="Arial" panose="020B0604020202020204" pitchFamily="34" charset="0"/>
                <a:cs typeface="Arial" panose="020B0604020202020204" pitchFamily="34" charset="0"/>
              </a:rPr>
              <a:t>, Rachel P. Orth</a:t>
            </a:r>
            <a:r>
              <a:rPr lang="en-US" sz="1200" baseline="30000" dirty="0">
                <a:latin typeface="Arial" panose="020B0604020202020204" pitchFamily="34" charset="0"/>
                <a:cs typeface="Arial" panose="020B0604020202020204" pitchFamily="34" charset="0"/>
              </a:rPr>
              <a:t>3</a:t>
            </a:r>
            <a:r>
              <a:rPr lang="en-US" sz="1200" dirty="0">
                <a:latin typeface="Arial" panose="020B0604020202020204" pitchFamily="34" charset="0"/>
                <a:cs typeface="Arial" panose="020B0604020202020204" pitchFamily="34" charset="0"/>
              </a:rPr>
              <a:t>, Mark Goulian</a:t>
            </a:r>
            <a:r>
              <a:rPr lang="en-US" sz="1200" baseline="30000" dirty="0">
                <a:latin typeface="Arial" panose="020B0604020202020204" pitchFamily="34" charset="0"/>
                <a:cs typeface="Arial" panose="020B0604020202020204" pitchFamily="34" charset="0"/>
              </a:rPr>
              <a:t>4</a:t>
            </a:r>
            <a:r>
              <a:rPr lang="en-US" sz="1200" dirty="0">
                <a:latin typeface="Arial" panose="020B0604020202020204" pitchFamily="34" charset="0"/>
                <a:cs typeface="Arial" panose="020B0604020202020204" pitchFamily="34" charset="0"/>
              </a:rPr>
              <a:t>, Paul J. Planet</a:t>
            </a:r>
            <a:r>
              <a:rPr lang="en-US" sz="1200" baseline="30000" dirty="0">
                <a:latin typeface="Arial" panose="020B0604020202020204" pitchFamily="34" charset="0"/>
                <a:cs typeface="Arial" panose="020B0604020202020204" pitchFamily="34" charset="0"/>
              </a:rPr>
              <a:t>5</a:t>
            </a:r>
            <a:r>
              <a:rPr lang="en-US" sz="1200" dirty="0">
                <a:latin typeface="Arial" panose="020B0604020202020204" pitchFamily="34" charset="0"/>
                <a:cs typeface="Arial" panose="020B0604020202020204" pitchFamily="34" charset="0"/>
              </a:rPr>
              <a:t>, Douglas H. Thamm</a:t>
            </a:r>
            <a:r>
              <a:rPr lang="en-US" sz="1200" baseline="30000" dirty="0">
                <a:latin typeface="Arial" panose="020B0604020202020204" pitchFamily="34" charset="0"/>
                <a:cs typeface="Arial" panose="020B0604020202020204" pitchFamily="34" charset="0"/>
              </a:rPr>
              <a:t>6</a:t>
            </a:r>
            <a:r>
              <a:rPr lang="en-US" sz="1200" dirty="0">
                <a:latin typeface="Arial" panose="020B0604020202020204" pitchFamily="34" charset="0"/>
                <a:cs typeface="Arial" panose="020B0604020202020204" pitchFamily="34" charset="0"/>
              </a:rPr>
              <a:t>, Jennifer A. Punt</a:t>
            </a:r>
            <a:r>
              <a:rPr lang="en-US" sz="1200" baseline="30000" dirty="0">
                <a:latin typeface="Arial" panose="020B0604020202020204" pitchFamily="34" charset="0"/>
                <a:cs typeface="Arial" panose="020B0604020202020204" pitchFamily="34" charset="0"/>
              </a:rPr>
              <a:t>7</a:t>
            </a:r>
            <a:r>
              <a:rPr lang="en-US" sz="1200" dirty="0">
                <a:latin typeface="Arial" panose="020B0604020202020204" pitchFamily="34" charset="0"/>
                <a:cs typeface="Arial" panose="020B0604020202020204" pitchFamily="34" charset="0"/>
              </a:rPr>
              <a:t>, Oliver A. Garden</a:t>
            </a:r>
            <a:r>
              <a:rPr lang="en-US" sz="1200" baseline="30000" dirty="0">
                <a:latin typeface="Arial" panose="020B0604020202020204" pitchFamily="34" charset="0"/>
                <a:cs typeface="Arial" panose="020B0604020202020204" pitchFamily="34" charset="0"/>
              </a:rPr>
              <a:t>1*</a:t>
            </a:r>
            <a:endParaRPr lang="en-US" sz="12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167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BFD1355-998B-8F45-9F75-0778F753E11B}"/>
              </a:ext>
            </a:extLst>
          </p:cNvPr>
          <p:cNvGraphicFramePr>
            <a:graphicFrameLocks noGrp="1"/>
          </p:cNvGraphicFramePr>
          <p:nvPr>
            <p:extLst>
              <p:ext uri="{D42A27DB-BD31-4B8C-83A1-F6EECF244321}">
                <p14:modId xmlns:p14="http://schemas.microsoft.com/office/powerpoint/2010/main" val="3179862754"/>
              </p:ext>
            </p:extLst>
          </p:nvPr>
        </p:nvGraphicFramePr>
        <p:xfrm>
          <a:off x="910646" y="1039183"/>
          <a:ext cx="5951108" cy="8023620"/>
        </p:xfrm>
        <a:graphic>
          <a:graphicData uri="http://schemas.openxmlformats.org/drawingml/2006/table">
            <a:tbl>
              <a:tblPr firstRow="1">
                <a:tableStyleId>{EB344D84-9AFB-497E-A393-DC336BA19D2E}</a:tableStyleId>
              </a:tblPr>
              <a:tblGrid>
                <a:gridCol w="660329">
                  <a:extLst>
                    <a:ext uri="{9D8B030D-6E8A-4147-A177-3AD203B41FA5}">
                      <a16:colId xmlns:a16="http://schemas.microsoft.com/office/drawing/2014/main" val="3213917273"/>
                    </a:ext>
                  </a:extLst>
                </a:gridCol>
                <a:gridCol w="1598048">
                  <a:extLst>
                    <a:ext uri="{9D8B030D-6E8A-4147-A177-3AD203B41FA5}">
                      <a16:colId xmlns:a16="http://schemas.microsoft.com/office/drawing/2014/main" val="2264224380"/>
                    </a:ext>
                  </a:extLst>
                </a:gridCol>
                <a:gridCol w="647018">
                  <a:extLst>
                    <a:ext uri="{9D8B030D-6E8A-4147-A177-3AD203B41FA5}">
                      <a16:colId xmlns:a16="http://schemas.microsoft.com/office/drawing/2014/main" val="2481287001"/>
                    </a:ext>
                  </a:extLst>
                </a:gridCol>
                <a:gridCol w="658151">
                  <a:extLst>
                    <a:ext uri="{9D8B030D-6E8A-4147-A177-3AD203B41FA5}">
                      <a16:colId xmlns:a16="http://schemas.microsoft.com/office/drawing/2014/main" val="884175467"/>
                    </a:ext>
                  </a:extLst>
                </a:gridCol>
                <a:gridCol w="724307">
                  <a:extLst>
                    <a:ext uri="{9D8B030D-6E8A-4147-A177-3AD203B41FA5}">
                      <a16:colId xmlns:a16="http://schemas.microsoft.com/office/drawing/2014/main" val="2425015182"/>
                    </a:ext>
                  </a:extLst>
                </a:gridCol>
                <a:gridCol w="1663255">
                  <a:extLst>
                    <a:ext uri="{9D8B030D-6E8A-4147-A177-3AD203B41FA5}">
                      <a16:colId xmlns:a16="http://schemas.microsoft.com/office/drawing/2014/main" val="4100649780"/>
                    </a:ext>
                  </a:extLst>
                </a:gridCol>
              </a:tblGrid>
              <a:tr h="344003">
                <a:tc>
                  <a:txBody>
                    <a:bodyPr/>
                    <a:lstStyle/>
                    <a:p>
                      <a:pPr algn="ctr"/>
                      <a:r>
                        <a:rPr lang="en-US" sz="900" dirty="0">
                          <a:latin typeface="Arial" panose="020B0604020202020204" pitchFamily="34" charset="0"/>
                          <a:cs typeface="Arial" panose="020B0604020202020204" pitchFamily="34" charset="0"/>
                        </a:rPr>
                        <a:t>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Age (years)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Sex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Altered Status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Tumor Diagnosis, if applicable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7867481"/>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68207139"/>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5534635"/>
                  </a:ext>
                </a:extLst>
              </a:tr>
              <a:tr h="266620">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Rhodesian Ridgeback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744797"/>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Weimaraner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5643068"/>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Weimaraner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65839969"/>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Pointer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0497653"/>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Weimaraner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875141"/>
                  </a:ext>
                </a:extLst>
              </a:tr>
              <a:tr h="266620">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Labrador Retriever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8630745"/>
                  </a:ext>
                </a:extLst>
              </a:tr>
              <a:tr h="266620">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Catahoula Leopard Dog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6930914"/>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Mastiff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78247775"/>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5647863"/>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9320632"/>
                  </a:ext>
                </a:extLst>
              </a:tr>
              <a:tr h="221088">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American Pit Bull Terrier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Intact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4132891"/>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995443"/>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4163149"/>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056147"/>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Gordon Setter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1889843"/>
                  </a:ext>
                </a:extLst>
              </a:tr>
              <a:tr h="215002">
                <a:tc>
                  <a:txBody>
                    <a:bodyPr/>
                    <a:lstStyle/>
                    <a:p>
                      <a:pPr algn="ctr"/>
                      <a:r>
                        <a:rPr lang="en-US" sz="900" dirty="0">
                          <a:latin typeface="Arial" panose="020B0604020202020204" pitchFamily="34" charset="0"/>
                          <a:cs typeface="Arial" panose="020B0604020202020204" pitchFamily="34" charset="0"/>
                        </a:rPr>
                        <a:t>Healthy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77724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066366"/>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Boxer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5708416"/>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Giant Schnauzer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1908018"/>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Pug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Mast Cell Tumor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1619759"/>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Old English Sheepdog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2002200"/>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98223235"/>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Staffordshire Bull Terrier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Cardiac mass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7378168"/>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Intact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Mammary tumor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45420"/>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Labrador Retriever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9028665"/>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Mixed Breed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73037301"/>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American Pit Bull Terrier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Osteosarcoma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9083860"/>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Shar-</a:t>
                      </a:r>
                      <a:r>
                        <a:rPr lang="en-US" sz="900" dirty="0" err="1">
                          <a:latin typeface="Arial" panose="020B0604020202020204" pitchFamily="34" charset="0"/>
                          <a:cs typeface="Arial" panose="020B0604020202020204" pitchFamily="34" charset="0"/>
                        </a:rPr>
                        <a:t>pei</a:t>
                      </a:r>
                      <a:endParaRPr lang="en-US"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Intact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Sarcoma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0065747"/>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Bullmastiff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Histiocytic Sarcoma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7974497"/>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Golden Retriever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Female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Spayed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Lymphoma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11191487"/>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Rhodesian Ridgeback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Mast Cell Tumor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6519953"/>
                  </a:ext>
                </a:extLst>
              </a:tr>
              <a:tr h="215002">
                <a:tc>
                  <a:txBody>
                    <a:bodyPr/>
                    <a:lstStyle/>
                    <a:p>
                      <a:pPr algn="ctr"/>
                      <a:r>
                        <a:rPr lang="en-US" sz="900" dirty="0">
                          <a:latin typeface="Arial" panose="020B0604020202020204" pitchFamily="34" charset="0"/>
                          <a:cs typeface="Arial" panose="020B0604020202020204" pitchFamily="34" charset="0"/>
                        </a:rPr>
                        <a:t>Cancer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Golden Retriever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Male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Neutered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900" dirty="0">
                          <a:latin typeface="Arial" panose="020B0604020202020204" pitchFamily="34" charset="0"/>
                          <a:cs typeface="Arial" panose="020B0604020202020204" pitchFamily="34" charset="0"/>
                        </a:rPr>
                        <a:t>Leiomyosarcoma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466248"/>
                  </a:ext>
                </a:extLst>
              </a:tr>
            </a:tbl>
          </a:graphicData>
        </a:graphic>
      </p:graphicFrame>
      <p:sp>
        <p:nvSpPr>
          <p:cNvPr id="5" name="TextBox 4">
            <a:extLst>
              <a:ext uri="{FF2B5EF4-FFF2-40B4-BE49-F238E27FC236}">
                <a16:creationId xmlns:a16="http://schemas.microsoft.com/office/drawing/2014/main" id="{6B99CD43-A89C-EA43-88CD-39EC0FDFEFD7}"/>
              </a:ext>
            </a:extLst>
          </p:cNvPr>
          <p:cNvSpPr txBox="1"/>
          <p:nvPr/>
        </p:nvSpPr>
        <p:spPr>
          <a:xfrm>
            <a:off x="581786" y="762184"/>
            <a:ext cx="1655646"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Supplemental Table 1</a:t>
            </a:r>
          </a:p>
        </p:txBody>
      </p:sp>
    </p:spTree>
    <p:extLst>
      <p:ext uri="{BB962C8B-B14F-4D97-AF65-F5344CB8AC3E}">
        <p14:creationId xmlns:p14="http://schemas.microsoft.com/office/powerpoint/2010/main" val="288474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0CF0C1-E18D-B14C-B2CC-AE21FFFFD87C}"/>
              </a:ext>
            </a:extLst>
          </p:cNvPr>
          <p:cNvSpPr txBox="1"/>
          <p:nvPr/>
        </p:nvSpPr>
        <p:spPr>
          <a:xfrm>
            <a:off x="762953" y="917630"/>
            <a:ext cx="6042293" cy="461665"/>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Table 1. </a:t>
            </a:r>
            <a:r>
              <a:rPr lang="en-US" sz="1200" dirty="0" err="1" smtClean="0">
                <a:latin typeface="Arial" panose="020B0604020202020204" pitchFamily="34" charset="0"/>
                <a:cs typeface="Arial" panose="020B0604020202020204" pitchFamily="34" charset="0"/>
              </a:rPr>
              <a:t>Signalments</a:t>
            </a:r>
            <a:r>
              <a:rPr lang="en-US" sz="1200" dirty="0" smtClean="0">
                <a:latin typeface="Arial" panose="020B0604020202020204" pitchFamily="34" charset="0"/>
                <a:cs typeface="Arial" panose="020B0604020202020204" pitchFamily="34" charset="0"/>
              </a:rPr>
              <a:t> and (when applicable) diagnoses </a:t>
            </a:r>
            <a:r>
              <a:rPr lang="en-US" sz="1200" dirty="0">
                <a:latin typeface="Arial" panose="020B0604020202020204" pitchFamily="34" charset="0"/>
                <a:cs typeface="Arial" panose="020B0604020202020204" pitchFamily="34" charset="0"/>
              </a:rPr>
              <a:t>of all healthy and tumor-bearing dogs sampled in this study.</a:t>
            </a:r>
            <a:endParaRPr lang="en-US" sz="1200" dirty="0"/>
          </a:p>
        </p:txBody>
      </p:sp>
    </p:spTree>
    <p:extLst>
      <p:ext uri="{BB962C8B-B14F-4D97-AF65-F5344CB8AC3E}">
        <p14:creationId xmlns:p14="http://schemas.microsoft.com/office/powerpoint/2010/main" val="3638366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C9FC6A-1E76-AF44-9D92-B7C51F40D362}"/>
              </a:ext>
            </a:extLst>
          </p:cNvPr>
          <p:cNvSpPr txBox="1"/>
          <p:nvPr/>
        </p:nvSpPr>
        <p:spPr>
          <a:xfrm>
            <a:off x="581786" y="762184"/>
            <a:ext cx="172675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Supplemental Figure 1</a:t>
            </a:r>
          </a:p>
        </p:txBody>
      </p:sp>
      <p:pic>
        <p:nvPicPr>
          <p:cNvPr id="5" name="Content Placeholder 3">
            <a:extLst>
              <a:ext uri="{FF2B5EF4-FFF2-40B4-BE49-F238E27FC236}">
                <a16:creationId xmlns:a16="http://schemas.microsoft.com/office/drawing/2014/main" id="{3C5683CA-73F4-F048-942D-7F4FB0FB26CB}"/>
              </a:ext>
            </a:extLst>
          </p:cNvPr>
          <p:cNvPicPr>
            <a:picLocks noChangeAspect="1"/>
          </p:cNvPicPr>
          <p:nvPr/>
        </p:nvPicPr>
        <p:blipFill rotWithShape="1">
          <a:blip r:embed="rId2"/>
          <a:srcRect l="8727" b="21690"/>
          <a:stretch/>
        </p:blipFill>
        <p:spPr>
          <a:xfrm>
            <a:off x="5025340" y="3817176"/>
            <a:ext cx="1901029" cy="1879674"/>
          </a:xfrm>
          <a:prstGeom prst="rect">
            <a:avLst/>
          </a:prstGeom>
        </p:spPr>
      </p:pic>
      <p:pic>
        <p:nvPicPr>
          <p:cNvPr id="6" name="Picture 5">
            <a:extLst>
              <a:ext uri="{FF2B5EF4-FFF2-40B4-BE49-F238E27FC236}">
                <a16:creationId xmlns:a16="http://schemas.microsoft.com/office/drawing/2014/main" id="{ADC3DD3A-32F6-714E-BFA3-9072FE851C6D}"/>
              </a:ext>
            </a:extLst>
          </p:cNvPr>
          <p:cNvPicPr>
            <a:picLocks noChangeAspect="1"/>
          </p:cNvPicPr>
          <p:nvPr/>
        </p:nvPicPr>
        <p:blipFill rotWithShape="1">
          <a:blip r:embed="rId3"/>
          <a:srcRect b="15231"/>
          <a:stretch/>
        </p:blipFill>
        <p:spPr>
          <a:xfrm>
            <a:off x="771570" y="4181625"/>
            <a:ext cx="1052528" cy="1315535"/>
          </a:xfrm>
          <a:prstGeom prst="rect">
            <a:avLst/>
          </a:prstGeom>
        </p:spPr>
      </p:pic>
      <p:pic>
        <p:nvPicPr>
          <p:cNvPr id="7" name="Picture 6">
            <a:extLst>
              <a:ext uri="{FF2B5EF4-FFF2-40B4-BE49-F238E27FC236}">
                <a16:creationId xmlns:a16="http://schemas.microsoft.com/office/drawing/2014/main" id="{37F67615-632D-564E-8374-47D385699485}"/>
              </a:ext>
            </a:extLst>
          </p:cNvPr>
          <p:cNvPicPr>
            <a:picLocks noChangeAspect="1"/>
          </p:cNvPicPr>
          <p:nvPr/>
        </p:nvPicPr>
        <p:blipFill rotWithShape="1">
          <a:blip r:embed="rId4"/>
          <a:srcRect b="13682"/>
          <a:stretch/>
        </p:blipFill>
        <p:spPr>
          <a:xfrm>
            <a:off x="2323256" y="4176591"/>
            <a:ext cx="1052528" cy="1339570"/>
          </a:xfrm>
          <a:prstGeom prst="rect">
            <a:avLst/>
          </a:prstGeom>
        </p:spPr>
      </p:pic>
      <p:pic>
        <p:nvPicPr>
          <p:cNvPr id="8" name="Picture 7">
            <a:extLst>
              <a:ext uri="{FF2B5EF4-FFF2-40B4-BE49-F238E27FC236}">
                <a16:creationId xmlns:a16="http://schemas.microsoft.com/office/drawing/2014/main" id="{29B609E0-C4A6-B343-9D03-EC80B011042C}"/>
              </a:ext>
            </a:extLst>
          </p:cNvPr>
          <p:cNvPicPr>
            <a:picLocks noChangeAspect="1"/>
          </p:cNvPicPr>
          <p:nvPr/>
        </p:nvPicPr>
        <p:blipFill rotWithShape="1">
          <a:blip r:embed="rId5"/>
          <a:srcRect b="18190"/>
          <a:stretch/>
        </p:blipFill>
        <p:spPr>
          <a:xfrm>
            <a:off x="780525" y="1123351"/>
            <a:ext cx="1043573" cy="1258807"/>
          </a:xfrm>
          <a:prstGeom prst="rect">
            <a:avLst/>
          </a:prstGeom>
        </p:spPr>
      </p:pic>
      <p:pic>
        <p:nvPicPr>
          <p:cNvPr id="9" name="Picture 8">
            <a:extLst>
              <a:ext uri="{FF2B5EF4-FFF2-40B4-BE49-F238E27FC236}">
                <a16:creationId xmlns:a16="http://schemas.microsoft.com/office/drawing/2014/main" id="{5BF30D21-B8F8-C14D-90E5-C5BD5A98C247}"/>
              </a:ext>
            </a:extLst>
          </p:cNvPr>
          <p:cNvPicPr>
            <a:picLocks noChangeAspect="1"/>
          </p:cNvPicPr>
          <p:nvPr/>
        </p:nvPicPr>
        <p:blipFill rotWithShape="1">
          <a:blip r:embed="rId6"/>
          <a:srcRect t="1" r="71534" b="1815"/>
          <a:stretch/>
        </p:blipFill>
        <p:spPr>
          <a:xfrm>
            <a:off x="2282380" y="1131516"/>
            <a:ext cx="1697125" cy="1587062"/>
          </a:xfrm>
          <a:prstGeom prst="rect">
            <a:avLst/>
          </a:prstGeom>
        </p:spPr>
      </p:pic>
      <p:pic>
        <p:nvPicPr>
          <p:cNvPr id="10" name="Picture 9">
            <a:extLst>
              <a:ext uri="{FF2B5EF4-FFF2-40B4-BE49-F238E27FC236}">
                <a16:creationId xmlns:a16="http://schemas.microsoft.com/office/drawing/2014/main" id="{2E056C97-16F8-8840-804E-39A664842390}"/>
              </a:ext>
            </a:extLst>
          </p:cNvPr>
          <p:cNvPicPr>
            <a:picLocks noChangeAspect="1"/>
          </p:cNvPicPr>
          <p:nvPr/>
        </p:nvPicPr>
        <p:blipFill rotWithShape="1">
          <a:blip r:embed="rId7"/>
          <a:srcRect b="17825"/>
          <a:stretch/>
        </p:blipFill>
        <p:spPr>
          <a:xfrm>
            <a:off x="756578" y="6781127"/>
            <a:ext cx="1067520" cy="1293432"/>
          </a:xfrm>
          <a:prstGeom prst="rect">
            <a:avLst/>
          </a:prstGeom>
        </p:spPr>
      </p:pic>
      <p:pic>
        <p:nvPicPr>
          <p:cNvPr id="11" name="Picture 10">
            <a:extLst>
              <a:ext uri="{FF2B5EF4-FFF2-40B4-BE49-F238E27FC236}">
                <a16:creationId xmlns:a16="http://schemas.microsoft.com/office/drawing/2014/main" id="{E9E3E5AB-BC0E-4140-A5E9-2264F5B5ACB7}"/>
              </a:ext>
            </a:extLst>
          </p:cNvPr>
          <p:cNvPicPr>
            <a:picLocks noChangeAspect="1"/>
          </p:cNvPicPr>
          <p:nvPr/>
        </p:nvPicPr>
        <p:blipFill rotWithShape="1">
          <a:blip r:embed="rId8"/>
          <a:srcRect b="15129"/>
          <a:stretch/>
        </p:blipFill>
        <p:spPr>
          <a:xfrm>
            <a:off x="2239861" y="6778948"/>
            <a:ext cx="1070473" cy="1339571"/>
          </a:xfrm>
          <a:prstGeom prst="rect">
            <a:avLst/>
          </a:prstGeom>
        </p:spPr>
      </p:pic>
      <p:pic>
        <p:nvPicPr>
          <p:cNvPr id="12" name="Picture 11">
            <a:extLst>
              <a:ext uri="{FF2B5EF4-FFF2-40B4-BE49-F238E27FC236}">
                <a16:creationId xmlns:a16="http://schemas.microsoft.com/office/drawing/2014/main" id="{6E6F2391-55FD-9E4F-82BE-906B2B34DEFE}"/>
              </a:ext>
            </a:extLst>
          </p:cNvPr>
          <p:cNvPicPr>
            <a:picLocks noChangeAspect="1"/>
          </p:cNvPicPr>
          <p:nvPr/>
        </p:nvPicPr>
        <p:blipFill rotWithShape="1">
          <a:blip r:embed="rId9"/>
          <a:srcRect b="17792"/>
          <a:stretch/>
        </p:blipFill>
        <p:spPr>
          <a:xfrm>
            <a:off x="3768196" y="6778117"/>
            <a:ext cx="1069561" cy="1296442"/>
          </a:xfrm>
          <a:prstGeom prst="rect">
            <a:avLst/>
          </a:prstGeom>
        </p:spPr>
      </p:pic>
      <p:pic>
        <p:nvPicPr>
          <p:cNvPr id="13" name="Picture 12">
            <a:extLst>
              <a:ext uri="{FF2B5EF4-FFF2-40B4-BE49-F238E27FC236}">
                <a16:creationId xmlns:a16="http://schemas.microsoft.com/office/drawing/2014/main" id="{F0FE19C4-1F13-8245-8A13-81ACC2C04A2C}"/>
              </a:ext>
            </a:extLst>
          </p:cNvPr>
          <p:cNvPicPr>
            <a:picLocks noChangeAspect="1"/>
          </p:cNvPicPr>
          <p:nvPr/>
        </p:nvPicPr>
        <p:blipFill rotWithShape="1">
          <a:blip r:embed="rId10"/>
          <a:srcRect r="78018" b="36709"/>
          <a:stretch/>
        </p:blipFill>
        <p:spPr>
          <a:xfrm>
            <a:off x="5313620" y="6778117"/>
            <a:ext cx="1642701" cy="2766393"/>
          </a:xfrm>
          <a:prstGeom prst="rect">
            <a:avLst/>
          </a:prstGeom>
        </p:spPr>
      </p:pic>
      <p:cxnSp>
        <p:nvCxnSpPr>
          <p:cNvPr id="14" name="Straight Arrow Connector 13">
            <a:extLst>
              <a:ext uri="{FF2B5EF4-FFF2-40B4-BE49-F238E27FC236}">
                <a16:creationId xmlns:a16="http://schemas.microsoft.com/office/drawing/2014/main" id="{5C1B6253-6468-4843-91F2-7B94C7178E5F}"/>
              </a:ext>
            </a:extLst>
          </p:cNvPr>
          <p:cNvCxnSpPr>
            <a:cxnSpLocks/>
            <a:endCxn id="8" idx="2"/>
          </p:cNvCxnSpPr>
          <p:nvPr/>
        </p:nvCxnSpPr>
        <p:spPr>
          <a:xfrm flipH="1" flipV="1">
            <a:off x="1302312" y="2382158"/>
            <a:ext cx="1409431" cy="2045195"/>
          </a:xfrm>
          <a:prstGeom prst="straightConnector1">
            <a:avLst/>
          </a:prstGeom>
          <a:ln w="6350">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D466C82F-ACAA-6B4A-8230-3234730B0B41}"/>
              </a:ext>
            </a:extLst>
          </p:cNvPr>
          <p:cNvCxnSpPr>
            <a:cxnSpLocks/>
          </p:cNvCxnSpPr>
          <p:nvPr/>
        </p:nvCxnSpPr>
        <p:spPr>
          <a:xfrm flipH="1">
            <a:off x="1589761" y="5151436"/>
            <a:ext cx="899314" cy="1502621"/>
          </a:xfrm>
          <a:prstGeom prst="straightConnector1">
            <a:avLst/>
          </a:prstGeom>
          <a:ln w="63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36AE0B98-AAE1-1740-ACF4-9482D608117D}"/>
              </a:ext>
            </a:extLst>
          </p:cNvPr>
          <p:cNvCxnSpPr>
            <a:cxnSpLocks/>
          </p:cNvCxnSpPr>
          <p:nvPr/>
        </p:nvCxnSpPr>
        <p:spPr>
          <a:xfrm flipV="1">
            <a:off x="1932241" y="1660941"/>
            <a:ext cx="162665" cy="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F563DBC6-06AB-ED44-BE0A-48461B8D42F6}"/>
              </a:ext>
            </a:extLst>
          </p:cNvPr>
          <p:cNvCxnSpPr>
            <a:cxnSpLocks/>
          </p:cNvCxnSpPr>
          <p:nvPr/>
        </p:nvCxnSpPr>
        <p:spPr>
          <a:xfrm flipV="1">
            <a:off x="6182638" y="6280004"/>
            <a:ext cx="0" cy="419376"/>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E75A9FD-395F-644F-A15A-C2F985720CB1}"/>
              </a:ext>
            </a:extLst>
          </p:cNvPr>
          <p:cNvSpPr txBox="1"/>
          <p:nvPr/>
        </p:nvSpPr>
        <p:spPr>
          <a:xfrm>
            <a:off x="5494479" y="3643466"/>
            <a:ext cx="112152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Overlay A + B</a:t>
            </a:r>
          </a:p>
        </p:txBody>
      </p:sp>
      <p:sp>
        <p:nvSpPr>
          <p:cNvPr id="19" name="TextBox 18">
            <a:extLst>
              <a:ext uri="{FF2B5EF4-FFF2-40B4-BE49-F238E27FC236}">
                <a16:creationId xmlns:a16="http://schemas.microsoft.com/office/drawing/2014/main" id="{BADD5A69-EACD-5E48-AEFC-2E222DF03B8D}"/>
              </a:ext>
            </a:extLst>
          </p:cNvPr>
          <p:cNvSpPr txBox="1"/>
          <p:nvPr/>
        </p:nvSpPr>
        <p:spPr>
          <a:xfrm>
            <a:off x="2548244" y="1462765"/>
            <a:ext cx="28725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A</a:t>
            </a:r>
          </a:p>
        </p:txBody>
      </p:sp>
      <p:sp>
        <p:nvSpPr>
          <p:cNvPr id="20" name="TextBox 19">
            <a:extLst>
              <a:ext uri="{FF2B5EF4-FFF2-40B4-BE49-F238E27FC236}">
                <a16:creationId xmlns:a16="http://schemas.microsoft.com/office/drawing/2014/main" id="{7EBCA0C4-674F-B146-A2E2-5C10086B54D5}"/>
              </a:ext>
            </a:extLst>
          </p:cNvPr>
          <p:cNvSpPr txBox="1"/>
          <p:nvPr/>
        </p:nvSpPr>
        <p:spPr>
          <a:xfrm>
            <a:off x="5560049" y="7185241"/>
            <a:ext cx="28725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B</a:t>
            </a:r>
          </a:p>
        </p:txBody>
      </p:sp>
      <p:sp>
        <p:nvSpPr>
          <p:cNvPr id="21" name="TextBox 20">
            <a:extLst>
              <a:ext uri="{FF2B5EF4-FFF2-40B4-BE49-F238E27FC236}">
                <a16:creationId xmlns:a16="http://schemas.microsoft.com/office/drawing/2014/main" id="{5DE04383-2A67-A74E-A156-41C72CE249B3}"/>
              </a:ext>
            </a:extLst>
          </p:cNvPr>
          <p:cNvSpPr txBox="1"/>
          <p:nvPr/>
        </p:nvSpPr>
        <p:spPr>
          <a:xfrm>
            <a:off x="1119056" y="5196550"/>
            <a:ext cx="44114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FSC</a:t>
            </a:r>
          </a:p>
        </p:txBody>
      </p:sp>
      <p:sp>
        <p:nvSpPr>
          <p:cNvPr id="22" name="TextBox 21">
            <a:extLst>
              <a:ext uri="{FF2B5EF4-FFF2-40B4-BE49-F238E27FC236}">
                <a16:creationId xmlns:a16="http://schemas.microsoft.com/office/drawing/2014/main" id="{CE6BB6BB-D278-1C46-B8E7-79EB56FC887F}"/>
              </a:ext>
            </a:extLst>
          </p:cNvPr>
          <p:cNvSpPr txBox="1"/>
          <p:nvPr/>
        </p:nvSpPr>
        <p:spPr>
          <a:xfrm rot="16200000">
            <a:off x="461425" y="4599735"/>
            <a:ext cx="48282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DAPI</a:t>
            </a:r>
          </a:p>
        </p:txBody>
      </p:sp>
      <p:sp>
        <p:nvSpPr>
          <p:cNvPr id="23" name="TextBox 22">
            <a:extLst>
              <a:ext uri="{FF2B5EF4-FFF2-40B4-BE49-F238E27FC236}">
                <a16:creationId xmlns:a16="http://schemas.microsoft.com/office/drawing/2014/main" id="{9CAC8F45-B7B9-4948-ACC3-767B1F4CD1A6}"/>
              </a:ext>
            </a:extLst>
          </p:cNvPr>
          <p:cNvSpPr txBox="1"/>
          <p:nvPr/>
        </p:nvSpPr>
        <p:spPr>
          <a:xfrm>
            <a:off x="2694791" y="5196272"/>
            <a:ext cx="44114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FSC</a:t>
            </a:r>
          </a:p>
        </p:txBody>
      </p:sp>
      <p:sp>
        <p:nvSpPr>
          <p:cNvPr id="24" name="TextBox 23">
            <a:extLst>
              <a:ext uri="{FF2B5EF4-FFF2-40B4-BE49-F238E27FC236}">
                <a16:creationId xmlns:a16="http://schemas.microsoft.com/office/drawing/2014/main" id="{99F7E89F-F9CB-264D-9D90-7CECFD62F535}"/>
              </a:ext>
            </a:extLst>
          </p:cNvPr>
          <p:cNvSpPr txBox="1"/>
          <p:nvPr/>
        </p:nvSpPr>
        <p:spPr>
          <a:xfrm rot="16200000">
            <a:off x="2032704" y="4626059"/>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cxnSp>
        <p:nvCxnSpPr>
          <p:cNvPr id="25" name="Straight Arrow Connector 24">
            <a:extLst>
              <a:ext uri="{FF2B5EF4-FFF2-40B4-BE49-F238E27FC236}">
                <a16:creationId xmlns:a16="http://schemas.microsoft.com/office/drawing/2014/main" id="{AA7B7A3F-CA80-2345-AF94-8A805C1A377C}"/>
              </a:ext>
            </a:extLst>
          </p:cNvPr>
          <p:cNvCxnSpPr>
            <a:cxnSpLocks/>
          </p:cNvCxnSpPr>
          <p:nvPr/>
        </p:nvCxnSpPr>
        <p:spPr>
          <a:xfrm flipV="1">
            <a:off x="1955916" y="4731569"/>
            <a:ext cx="168749" cy="864"/>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670F0924-E68A-944D-B1A2-EEB600113121}"/>
              </a:ext>
            </a:extLst>
          </p:cNvPr>
          <p:cNvCxnSpPr>
            <a:cxnSpLocks/>
          </p:cNvCxnSpPr>
          <p:nvPr/>
        </p:nvCxnSpPr>
        <p:spPr>
          <a:xfrm flipV="1">
            <a:off x="1890363" y="7341774"/>
            <a:ext cx="162665" cy="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BBDF4D25-C18B-9C4A-A311-AED60F09E4D0}"/>
              </a:ext>
            </a:extLst>
          </p:cNvPr>
          <p:cNvCxnSpPr>
            <a:cxnSpLocks/>
          </p:cNvCxnSpPr>
          <p:nvPr/>
        </p:nvCxnSpPr>
        <p:spPr>
          <a:xfrm flipV="1">
            <a:off x="3375784" y="7341774"/>
            <a:ext cx="162665" cy="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EDBE4DF3-F6F2-3748-9228-28E40F804034}"/>
              </a:ext>
            </a:extLst>
          </p:cNvPr>
          <p:cNvCxnSpPr>
            <a:cxnSpLocks/>
          </p:cNvCxnSpPr>
          <p:nvPr/>
        </p:nvCxnSpPr>
        <p:spPr>
          <a:xfrm flipV="1">
            <a:off x="4898948" y="7341774"/>
            <a:ext cx="162665" cy="1"/>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29" name="Rectangle 28">
            <a:extLst>
              <a:ext uri="{FF2B5EF4-FFF2-40B4-BE49-F238E27FC236}">
                <a16:creationId xmlns:a16="http://schemas.microsoft.com/office/drawing/2014/main" id="{45071F7F-9E15-E14F-9335-9DB0B4B573BD}"/>
              </a:ext>
            </a:extLst>
          </p:cNvPr>
          <p:cNvSpPr/>
          <p:nvPr/>
        </p:nvSpPr>
        <p:spPr>
          <a:xfrm>
            <a:off x="5603907" y="5718897"/>
            <a:ext cx="1019958" cy="125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9654B51-356A-4344-B113-B1390545C15E}"/>
              </a:ext>
            </a:extLst>
          </p:cNvPr>
          <p:cNvSpPr/>
          <p:nvPr/>
        </p:nvSpPr>
        <p:spPr>
          <a:xfrm rot="16200000">
            <a:off x="4344839" y="4884106"/>
            <a:ext cx="1019958" cy="125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C44CA111-DC59-9046-BC95-C59D3E1D75D7}"/>
              </a:ext>
            </a:extLst>
          </p:cNvPr>
          <p:cNvSpPr txBox="1"/>
          <p:nvPr/>
        </p:nvSpPr>
        <p:spPr>
          <a:xfrm rot="16200000">
            <a:off x="4714724" y="4599735"/>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sp>
        <p:nvSpPr>
          <p:cNvPr id="32" name="TextBox 31">
            <a:extLst>
              <a:ext uri="{FF2B5EF4-FFF2-40B4-BE49-F238E27FC236}">
                <a16:creationId xmlns:a16="http://schemas.microsoft.com/office/drawing/2014/main" id="{C88F14DC-8706-D240-A10B-326C647DB365}"/>
              </a:ext>
            </a:extLst>
          </p:cNvPr>
          <p:cNvSpPr txBox="1"/>
          <p:nvPr/>
        </p:nvSpPr>
        <p:spPr>
          <a:xfrm rot="16200000">
            <a:off x="5051919" y="7186866"/>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sp>
        <p:nvSpPr>
          <p:cNvPr id="33" name="TextBox 32">
            <a:extLst>
              <a:ext uri="{FF2B5EF4-FFF2-40B4-BE49-F238E27FC236}">
                <a16:creationId xmlns:a16="http://schemas.microsoft.com/office/drawing/2014/main" id="{87386E92-7212-034A-9C96-63EAD7A380D7}"/>
              </a:ext>
            </a:extLst>
          </p:cNvPr>
          <p:cNvSpPr txBox="1"/>
          <p:nvPr/>
        </p:nvSpPr>
        <p:spPr>
          <a:xfrm rot="16200000">
            <a:off x="1989315" y="1545779"/>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sp>
        <p:nvSpPr>
          <p:cNvPr id="34" name="TextBox 33">
            <a:extLst>
              <a:ext uri="{FF2B5EF4-FFF2-40B4-BE49-F238E27FC236}">
                <a16:creationId xmlns:a16="http://schemas.microsoft.com/office/drawing/2014/main" id="{42FAD5D5-931C-1A43-83C5-B8E105F91945}"/>
              </a:ext>
            </a:extLst>
          </p:cNvPr>
          <p:cNvSpPr txBox="1"/>
          <p:nvPr/>
        </p:nvSpPr>
        <p:spPr>
          <a:xfrm>
            <a:off x="5752128" y="5636992"/>
            <a:ext cx="78098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CADO48A</a:t>
            </a:r>
          </a:p>
        </p:txBody>
      </p:sp>
      <p:sp>
        <p:nvSpPr>
          <p:cNvPr id="35" name="TextBox 34">
            <a:extLst>
              <a:ext uri="{FF2B5EF4-FFF2-40B4-BE49-F238E27FC236}">
                <a16:creationId xmlns:a16="http://schemas.microsoft.com/office/drawing/2014/main" id="{8639E5FD-EFE1-5C4C-B349-250A5CD859DB}"/>
              </a:ext>
            </a:extLst>
          </p:cNvPr>
          <p:cNvSpPr txBox="1"/>
          <p:nvPr/>
        </p:nvSpPr>
        <p:spPr>
          <a:xfrm>
            <a:off x="5494479" y="7810306"/>
            <a:ext cx="78098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CADO48A</a:t>
            </a:r>
          </a:p>
        </p:txBody>
      </p:sp>
      <p:sp>
        <p:nvSpPr>
          <p:cNvPr id="36" name="TextBox 35">
            <a:extLst>
              <a:ext uri="{FF2B5EF4-FFF2-40B4-BE49-F238E27FC236}">
                <a16:creationId xmlns:a16="http://schemas.microsoft.com/office/drawing/2014/main" id="{23C13943-7273-1844-A3EB-A686638B9563}"/>
              </a:ext>
            </a:extLst>
          </p:cNvPr>
          <p:cNvSpPr txBox="1"/>
          <p:nvPr/>
        </p:nvSpPr>
        <p:spPr>
          <a:xfrm>
            <a:off x="3944459" y="7828338"/>
            <a:ext cx="78098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CADO48A</a:t>
            </a:r>
          </a:p>
        </p:txBody>
      </p:sp>
      <p:sp>
        <p:nvSpPr>
          <p:cNvPr id="37" name="TextBox 36">
            <a:extLst>
              <a:ext uri="{FF2B5EF4-FFF2-40B4-BE49-F238E27FC236}">
                <a16:creationId xmlns:a16="http://schemas.microsoft.com/office/drawing/2014/main" id="{426AAF73-9D32-8245-9006-AF4CEF1B67A2}"/>
              </a:ext>
            </a:extLst>
          </p:cNvPr>
          <p:cNvSpPr txBox="1"/>
          <p:nvPr/>
        </p:nvSpPr>
        <p:spPr>
          <a:xfrm>
            <a:off x="899846" y="2135937"/>
            <a:ext cx="78098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CADO48A</a:t>
            </a:r>
          </a:p>
        </p:txBody>
      </p:sp>
      <p:sp>
        <p:nvSpPr>
          <p:cNvPr id="38" name="TextBox 37">
            <a:extLst>
              <a:ext uri="{FF2B5EF4-FFF2-40B4-BE49-F238E27FC236}">
                <a16:creationId xmlns:a16="http://schemas.microsoft.com/office/drawing/2014/main" id="{EFF11C74-925E-744A-BB46-8C03CD0C280C}"/>
              </a:ext>
            </a:extLst>
          </p:cNvPr>
          <p:cNvSpPr txBox="1"/>
          <p:nvPr/>
        </p:nvSpPr>
        <p:spPr>
          <a:xfrm>
            <a:off x="2465527" y="2136281"/>
            <a:ext cx="78098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CADO48A</a:t>
            </a:r>
          </a:p>
        </p:txBody>
      </p:sp>
      <p:sp>
        <p:nvSpPr>
          <p:cNvPr id="39" name="TextBox 38">
            <a:extLst>
              <a:ext uri="{FF2B5EF4-FFF2-40B4-BE49-F238E27FC236}">
                <a16:creationId xmlns:a16="http://schemas.microsoft.com/office/drawing/2014/main" id="{41D86C67-9D60-B54C-908C-16E2E575DE53}"/>
              </a:ext>
            </a:extLst>
          </p:cNvPr>
          <p:cNvSpPr txBox="1"/>
          <p:nvPr/>
        </p:nvSpPr>
        <p:spPr>
          <a:xfrm>
            <a:off x="1097298" y="1039183"/>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21487</a:t>
            </a:r>
          </a:p>
        </p:txBody>
      </p:sp>
      <p:sp>
        <p:nvSpPr>
          <p:cNvPr id="40" name="TextBox 39">
            <a:extLst>
              <a:ext uri="{FF2B5EF4-FFF2-40B4-BE49-F238E27FC236}">
                <a16:creationId xmlns:a16="http://schemas.microsoft.com/office/drawing/2014/main" id="{03D9EF2A-B4B0-0647-94C7-1D7B024088EA}"/>
              </a:ext>
            </a:extLst>
          </p:cNvPr>
          <p:cNvSpPr txBox="1"/>
          <p:nvPr/>
        </p:nvSpPr>
        <p:spPr>
          <a:xfrm>
            <a:off x="2645409" y="1039183"/>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20551</a:t>
            </a:r>
          </a:p>
        </p:txBody>
      </p:sp>
      <p:sp>
        <p:nvSpPr>
          <p:cNvPr id="41" name="Rectangle 40">
            <a:extLst>
              <a:ext uri="{FF2B5EF4-FFF2-40B4-BE49-F238E27FC236}">
                <a16:creationId xmlns:a16="http://schemas.microsoft.com/office/drawing/2014/main" id="{D57044DB-F442-864A-A5DA-B2CB5625C1A1}"/>
              </a:ext>
            </a:extLst>
          </p:cNvPr>
          <p:cNvSpPr/>
          <p:nvPr/>
        </p:nvSpPr>
        <p:spPr>
          <a:xfrm rot="16200000">
            <a:off x="2028503" y="2629031"/>
            <a:ext cx="1019958" cy="614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Arrow Connector 41">
            <a:extLst>
              <a:ext uri="{FF2B5EF4-FFF2-40B4-BE49-F238E27FC236}">
                <a16:creationId xmlns:a16="http://schemas.microsoft.com/office/drawing/2014/main" id="{432B1CDC-BFFA-BF47-8CD5-407292E43FE4}"/>
              </a:ext>
            </a:extLst>
          </p:cNvPr>
          <p:cNvCxnSpPr>
            <a:cxnSpLocks/>
            <a:stCxn id="38" idx="2"/>
          </p:cNvCxnSpPr>
          <p:nvPr/>
        </p:nvCxnSpPr>
        <p:spPr>
          <a:xfrm>
            <a:off x="2856019" y="2382502"/>
            <a:ext cx="1962821" cy="2054145"/>
          </a:xfrm>
          <a:prstGeom prst="straightConnector1">
            <a:avLst/>
          </a:prstGeom>
          <a:ln>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E92E8B80-D76D-A24E-AC0F-2EBE1DFAA962}"/>
              </a:ext>
            </a:extLst>
          </p:cNvPr>
          <p:cNvSpPr/>
          <p:nvPr/>
        </p:nvSpPr>
        <p:spPr>
          <a:xfrm rot="16200000">
            <a:off x="4467950" y="8321035"/>
            <a:ext cx="1019958" cy="614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7CDA806C-F9FA-B141-B11A-311F6195E591}"/>
              </a:ext>
            </a:extLst>
          </p:cNvPr>
          <p:cNvSpPr txBox="1"/>
          <p:nvPr/>
        </p:nvSpPr>
        <p:spPr>
          <a:xfrm>
            <a:off x="5694717" y="6686522"/>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20863</a:t>
            </a:r>
          </a:p>
        </p:txBody>
      </p:sp>
      <p:sp>
        <p:nvSpPr>
          <p:cNvPr id="45" name="TextBox 44">
            <a:extLst>
              <a:ext uri="{FF2B5EF4-FFF2-40B4-BE49-F238E27FC236}">
                <a16:creationId xmlns:a16="http://schemas.microsoft.com/office/drawing/2014/main" id="{99BDAE50-BFA7-884C-BDBA-ED1C1C16EAFB}"/>
              </a:ext>
            </a:extLst>
          </p:cNvPr>
          <p:cNvSpPr txBox="1"/>
          <p:nvPr/>
        </p:nvSpPr>
        <p:spPr>
          <a:xfrm rot="16200000">
            <a:off x="3458480" y="7204899"/>
            <a:ext cx="51167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CD14</a:t>
            </a:r>
          </a:p>
        </p:txBody>
      </p:sp>
      <p:sp>
        <p:nvSpPr>
          <p:cNvPr id="46" name="TextBox 45">
            <a:extLst>
              <a:ext uri="{FF2B5EF4-FFF2-40B4-BE49-F238E27FC236}">
                <a16:creationId xmlns:a16="http://schemas.microsoft.com/office/drawing/2014/main" id="{3013C828-48B9-C343-B1CC-C1B5785CE233}"/>
              </a:ext>
            </a:extLst>
          </p:cNvPr>
          <p:cNvSpPr txBox="1"/>
          <p:nvPr/>
        </p:nvSpPr>
        <p:spPr>
          <a:xfrm>
            <a:off x="2514667" y="7828337"/>
            <a:ext cx="58221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CD11b</a:t>
            </a:r>
          </a:p>
        </p:txBody>
      </p:sp>
      <p:sp>
        <p:nvSpPr>
          <p:cNvPr id="47" name="TextBox 46">
            <a:extLst>
              <a:ext uri="{FF2B5EF4-FFF2-40B4-BE49-F238E27FC236}">
                <a16:creationId xmlns:a16="http://schemas.microsoft.com/office/drawing/2014/main" id="{9CEBE9C3-4537-5A43-B99B-74718939AEFF}"/>
              </a:ext>
            </a:extLst>
          </p:cNvPr>
          <p:cNvSpPr txBox="1"/>
          <p:nvPr/>
        </p:nvSpPr>
        <p:spPr>
          <a:xfrm rot="16200000">
            <a:off x="1967997" y="7218663"/>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sp>
        <p:nvSpPr>
          <p:cNvPr id="48" name="TextBox 47">
            <a:extLst>
              <a:ext uri="{FF2B5EF4-FFF2-40B4-BE49-F238E27FC236}">
                <a16:creationId xmlns:a16="http://schemas.microsoft.com/office/drawing/2014/main" id="{93D55815-64A6-0043-B18F-26C650088D7D}"/>
              </a:ext>
            </a:extLst>
          </p:cNvPr>
          <p:cNvSpPr txBox="1"/>
          <p:nvPr/>
        </p:nvSpPr>
        <p:spPr>
          <a:xfrm rot="16200000">
            <a:off x="398407" y="7204897"/>
            <a:ext cx="58381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MHC II</a:t>
            </a:r>
          </a:p>
        </p:txBody>
      </p:sp>
      <p:sp>
        <p:nvSpPr>
          <p:cNvPr id="49" name="TextBox 48">
            <a:extLst>
              <a:ext uri="{FF2B5EF4-FFF2-40B4-BE49-F238E27FC236}">
                <a16:creationId xmlns:a16="http://schemas.microsoft.com/office/drawing/2014/main" id="{6151578A-E918-C742-840E-31A047876B55}"/>
              </a:ext>
            </a:extLst>
          </p:cNvPr>
          <p:cNvSpPr txBox="1"/>
          <p:nvPr/>
        </p:nvSpPr>
        <p:spPr>
          <a:xfrm>
            <a:off x="948284" y="7828337"/>
            <a:ext cx="80342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CD5 CD21</a:t>
            </a:r>
          </a:p>
        </p:txBody>
      </p:sp>
      <p:sp>
        <p:nvSpPr>
          <p:cNvPr id="50" name="TextBox 49">
            <a:extLst>
              <a:ext uri="{FF2B5EF4-FFF2-40B4-BE49-F238E27FC236}">
                <a16:creationId xmlns:a16="http://schemas.microsoft.com/office/drawing/2014/main" id="{608FF88E-48D2-3243-8BE9-A2BA0DBB0640}"/>
              </a:ext>
            </a:extLst>
          </p:cNvPr>
          <p:cNvSpPr txBox="1"/>
          <p:nvPr/>
        </p:nvSpPr>
        <p:spPr>
          <a:xfrm rot="16200000">
            <a:off x="502675" y="1537831"/>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SSC</a:t>
            </a:r>
          </a:p>
        </p:txBody>
      </p:sp>
      <p:sp>
        <p:nvSpPr>
          <p:cNvPr id="51" name="TextBox 50">
            <a:extLst>
              <a:ext uri="{FF2B5EF4-FFF2-40B4-BE49-F238E27FC236}">
                <a16:creationId xmlns:a16="http://schemas.microsoft.com/office/drawing/2014/main" id="{078A02FB-C22A-AC4A-89AA-E08042CFE015}"/>
              </a:ext>
            </a:extLst>
          </p:cNvPr>
          <p:cNvSpPr txBox="1"/>
          <p:nvPr/>
        </p:nvSpPr>
        <p:spPr>
          <a:xfrm>
            <a:off x="4150977" y="6685783"/>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22206</a:t>
            </a:r>
          </a:p>
        </p:txBody>
      </p:sp>
      <p:sp>
        <p:nvSpPr>
          <p:cNvPr id="52" name="TextBox 51">
            <a:extLst>
              <a:ext uri="{FF2B5EF4-FFF2-40B4-BE49-F238E27FC236}">
                <a16:creationId xmlns:a16="http://schemas.microsoft.com/office/drawing/2014/main" id="{D21BC434-E975-0A45-8148-E77D9384A2F1}"/>
              </a:ext>
            </a:extLst>
          </p:cNvPr>
          <p:cNvSpPr txBox="1"/>
          <p:nvPr/>
        </p:nvSpPr>
        <p:spPr>
          <a:xfrm>
            <a:off x="2645409" y="6685783"/>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24267</a:t>
            </a:r>
          </a:p>
        </p:txBody>
      </p:sp>
      <p:sp>
        <p:nvSpPr>
          <p:cNvPr id="53" name="TextBox 52">
            <a:extLst>
              <a:ext uri="{FF2B5EF4-FFF2-40B4-BE49-F238E27FC236}">
                <a16:creationId xmlns:a16="http://schemas.microsoft.com/office/drawing/2014/main" id="{62F2FAAF-47F6-2A4B-8516-BA7771951231}"/>
              </a:ext>
            </a:extLst>
          </p:cNvPr>
          <p:cNvSpPr txBox="1"/>
          <p:nvPr/>
        </p:nvSpPr>
        <p:spPr>
          <a:xfrm>
            <a:off x="1159173" y="6688843"/>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30943</a:t>
            </a:r>
          </a:p>
        </p:txBody>
      </p:sp>
      <p:sp>
        <p:nvSpPr>
          <p:cNvPr id="54" name="Rectangle 53">
            <a:extLst>
              <a:ext uri="{FF2B5EF4-FFF2-40B4-BE49-F238E27FC236}">
                <a16:creationId xmlns:a16="http://schemas.microsoft.com/office/drawing/2014/main" id="{A7B8AFE7-7FE6-5042-9DBD-37468F2B13F4}"/>
              </a:ext>
            </a:extLst>
          </p:cNvPr>
          <p:cNvSpPr/>
          <p:nvPr/>
        </p:nvSpPr>
        <p:spPr>
          <a:xfrm rot="16200000">
            <a:off x="5125100" y="8231670"/>
            <a:ext cx="1019958" cy="6149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AEE9F67E-7B76-6D49-9C25-03FE6EBC7CCF}"/>
              </a:ext>
            </a:extLst>
          </p:cNvPr>
          <p:cNvSpPr txBox="1"/>
          <p:nvPr/>
        </p:nvSpPr>
        <p:spPr>
          <a:xfrm>
            <a:off x="1141310" y="4084258"/>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77970</a:t>
            </a:r>
          </a:p>
        </p:txBody>
      </p:sp>
      <p:sp>
        <p:nvSpPr>
          <p:cNvPr id="56" name="TextBox 55">
            <a:extLst>
              <a:ext uri="{FF2B5EF4-FFF2-40B4-BE49-F238E27FC236}">
                <a16:creationId xmlns:a16="http://schemas.microsoft.com/office/drawing/2014/main" id="{499726FA-377E-CC42-BCF9-1CFE2B056DD1}"/>
              </a:ext>
            </a:extLst>
          </p:cNvPr>
          <p:cNvSpPr txBox="1"/>
          <p:nvPr/>
        </p:nvSpPr>
        <p:spPr>
          <a:xfrm>
            <a:off x="2695806" y="4086595"/>
            <a:ext cx="401072" cy="184666"/>
          </a:xfrm>
          <a:prstGeom prst="rect">
            <a:avLst/>
          </a:prstGeom>
          <a:noFill/>
        </p:spPr>
        <p:txBody>
          <a:bodyPr wrap="none" rtlCol="0">
            <a:spAutoFit/>
          </a:bodyPr>
          <a:lstStyle/>
          <a:p>
            <a:r>
              <a:rPr lang="en-US" sz="600" dirty="0">
                <a:latin typeface="Arial" panose="020B0604020202020204" pitchFamily="34" charset="0"/>
                <a:cs typeface="Arial" panose="020B0604020202020204" pitchFamily="34" charset="0"/>
              </a:rPr>
              <a:t>31756</a:t>
            </a:r>
          </a:p>
        </p:txBody>
      </p:sp>
      <p:sp>
        <p:nvSpPr>
          <p:cNvPr id="57" name="TextBox 56">
            <a:extLst>
              <a:ext uri="{FF2B5EF4-FFF2-40B4-BE49-F238E27FC236}">
                <a16:creationId xmlns:a16="http://schemas.microsoft.com/office/drawing/2014/main" id="{C1D61CEE-EABB-DC4C-9EBC-7CA9287D8DA8}"/>
              </a:ext>
            </a:extLst>
          </p:cNvPr>
          <p:cNvSpPr txBox="1"/>
          <p:nvPr/>
        </p:nvSpPr>
        <p:spPr>
          <a:xfrm rot="3313698">
            <a:off x="1116194" y="3181130"/>
            <a:ext cx="182614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Method 1: DAPI + CADO48A</a:t>
            </a:r>
          </a:p>
        </p:txBody>
      </p:sp>
      <p:sp>
        <p:nvSpPr>
          <p:cNvPr id="58" name="TextBox 57">
            <a:extLst>
              <a:ext uri="{FF2B5EF4-FFF2-40B4-BE49-F238E27FC236}">
                <a16:creationId xmlns:a16="http://schemas.microsoft.com/office/drawing/2014/main" id="{0238635E-271F-5E4F-BAAB-AF1BB5393B2B}"/>
              </a:ext>
            </a:extLst>
          </p:cNvPr>
          <p:cNvSpPr txBox="1"/>
          <p:nvPr/>
        </p:nvSpPr>
        <p:spPr>
          <a:xfrm rot="18066734">
            <a:off x="1120478" y="5605299"/>
            <a:ext cx="1525531" cy="400110"/>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Method 2: Full Published Panel</a:t>
            </a:r>
          </a:p>
        </p:txBody>
      </p:sp>
      <p:grpSp>
        <p:nvGrpSpPr>
          <p:cNvPr id="59" name="Group 58">
            <a:extLst>
              <a:ext uri="{FF2B5EF4-FFF2-40B4-BE49-F238E27FC236}">
                <a16:creationId xmlns:a16="http://schemas.microsoft.com/office/drawing/2014/main" id="{06871EF1-20CA-8541-BB30-6A45A1904F0C}"/>
              </a:ext>
            </a:extLst>
          </p:cNvPr>
          <p:cNvGrpSpPr/>
          <p:nvPr/>
        </p:nvGrpSpPr>
        <p:grpSpPr>
          <a:xfrm>
            <a:off x="5614069" y="5810339"/>
            <a:ext cx="1057100" cy="377330"/>
            <a:chOff x="6165397" y="5750241"/>
            <a:chExt cx="1057100" cy="377330"/>
          </a:xfrm>
        </p:grpSpPr>
        <p:grpSp>
          <p:nvGrpSpPr>
            <p:cNvPr id="60" name="Group 59">
              <a:extLst>
                <a:ext uri="{FF2B5EF4-FFF2-40B4-BE49-F238E27FC236}">
                  <a16:creationId xmlns:a16="http://schemas.microsoft.com/office/drawing/2014/main" id="{0446C49A-F402-0E4D-8898-0E26DBBE6C37}"/>
                </a:ext>
              </a:extLst>
            </p:cNvPr>
            <p:cNvGrpSpPr/>
            <p:nvPr/>
          </p:nvGrpSpPr>
          <p:grpSpPr>
            <a:xfrm>
              <a:off x="6165397" y="5750241"/>
              <a:ext cx="1057100" cy="377330"/>
              <a:chOff x="6165397" y="5750241"/>
              <a:chExt cx="1057100" cy="377330"/>
            </a:xfrm>
          </p:grpSpPr>
          <p:pic>
            <p:nvPicPr>
              <p:cNvPr id="63" name="Content Placeholder 3">
                <a:extLst>
                  <a:ext uri="{FF2B5EF4-FFF2-40B4-BE49-F238E27FC236}">
                    <a16:creationId xmlns:a16="http://schemas.microsoft.com/office/drawing/2014/main" id="{F419FF17-D362-1A4A-A810-07D380343689}"/>
                  </a:ext>
                </a:extLst>
              </p:cNvPr>
              <p:cNvPicPr>
                <a:picLocks noChangeAspect="1"/>
              </p:cNvPicPr>
              <p:nvPr/>
            </p:nvPicPr>
            <p:blipFill rotWithShape="1">
              <a:blip r:embed="rId2"/>
              <a:srcRect l="18881" t="84280" r="67515"/>
              <a:stretch/>
            </p:blipFill>
            <p:spPr>
              <a:xfrm>
                <a:off x="6165397" y="5750241"/>
                <a:ext cx="283336" cy="377329"/>
              </a:xfrm>
              <a:prstGeom prst="rect">
                <a:avLst/>
              </a:prstGeom>
            </p:spPr>
          </p:pic>
          <p:pic>
            <p:nvPicPr>
              <p:cNvPr id="64" name="Content Placeholder 3">
                <a:extLst>
                  <a:ext uri="{FF2B5EF4-FFF2-40B4-BE49-F238E27FC236}">
                    <a16:creationId xmlns:a16="http://schemas.microsoft.com/office/drawing/2014/main" id="{C42A6250-BCEC-0948-A910-08B7C3F597BE}"/>
                  </a:ext>
                </a:extLst>
              </p:cNvPr>
              <p:cNvPicPr>
                <a:picLocks noChangeAspect="1"/>
              </p:cNvPicPr>
              <p:nvPr/>
            </p:nvPicPr>
            <p:blipFill rotWithShape="1">
              <a:blip r:embed="rId2"/>
              <a:srcRect l="61998" t="84280" r="515"/>
              <a:stretch/>
            </p:blipFill>
            <p:spPr>
              <a:xfrm>
                <a:off x="6441720" y="5750242"/>
                <a:ext cx="780777" cy="377329"/>
              </a:xfrm>
              <a:prstGeom prst="rect">
                <a:avLst/>
              </a:prstGeom>
            </p:spPr>
          </p:pic>
        </p:grpSp>
        <p:sp>
          <p:nvSpPr>
            <p:cNvPr id="61" name="Rectangle 60">
              <a:extLst>
                <a:ext uri="{FF2B5EF4-FFF2-40B4-BE49-F238E27FC236}">
                  <a16:creationId xmlns:a16="http://schemas.microsoft.com/office/drawing/2014/main" id="{919783DB-D099-C245-8C2D-6F1421AC7211}"/>
                </a:ext>
              </a:extLst>
            </p:cNvPr>
            <p:cNvSpPr/>
            <p:nvPr/>
          </p:nvSpPr>
          <p:spPr>
            <a:xfrm>
              <a:off x="6370746" y="6044484"/>
              <a:ext cx="81162" cy="61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 dirty="0">
                  <a:solidFill>
                    <a:schemeClr val="tx1"/>
                  </a:solidFill>
                  <a:latin typeface="Arial" panose="020B0604020202020204" pitchFamily="34" charset="0"/>
                  <a:cs typeface="Arial" panose="020B0604020202020204" pitchFamily="34" charset="0"/>
                </a:rPr>
                <a:t>B</a:t>
              </a:r>
            </a:p>
          </p:txBody>
        </p:sp>
        <p:sp>
          <p:nvSpPr>
            <p:cNvPr id="62" name="Rectangle 61">
              <a:extLst>
                <a:ext uri="{FF2B5EF4-FFF2-40B4-BE49-F238E27FC236}">
                  <a16:creationId xmlns:a16="http://schemas.microsoft.com/office/drawing/2014/main" id="{926CBC6E-DED5-024E-A002-DCA3158B0170}"/>
                </a:ext>
              </a:extLst>
            </p:cNvPr>
            <p:cNvSpPr/>
            <p:nvPr/>
          </p:nvSpPr>
          <p:spPr>
            <a:xfrm>
              <a:off x="6373921" y="5946933"/>
              <a:ext cx="81162" cy="72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00" dirty="0">
                  <a:solidFill>
                    <a:schemeClr val="tx1"/>
                  </a:solidFill>
                  <a:latin typeface="Arial" panose="020B0604020202020204" pitchFamily="34" charset="0"/>
                  <a:cs typeface="Arial" panose="020B0604020202020204" pitchFamily="34" charset="0"/>
                </a:rPr>
                <a:t>A</a:t>
              </a:r>
            </a:p>
          </p:txBody>
        </p:sp>
      </p:grpSp>
    </p:spTree>
    <p:extLst>
      <p:ext uri="{BB962C8B-B14F-4D97-AF65-F5344CB8AC3E}">
        <p14:creationId xmlns:p14="http://schemas.microsoft.com/office/powerpoint/2010/main" val="1547611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875F592-AC7C-604B-8957-563D51AE81FA}"/>
              </a:ext>
            </a:extLst>
          </p:cNvPr>
          <p:cNvSpPr txBox="1"/>
          <p:nvPr/>
        </p:nvSpPr>
        <p:spPr>
          <a:xfrm>
            <a:off x="762953" y="917630"/>
            <a:ext cx="6042293" cy="1569660"/>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1. A simplified gating strategy identifies PMN-MDSCs using flow cytometry. </a:t>
            </a:r>
            <a:r>
              <a:rPr lang="en-US" sz="1200" dirty="0">
                <a:latin typeface="Arial" panose="020B0604020202020204" pitchFamily="34" charset="0"/>
                <a:cs typeface="Arial" panose="020B0604020202020204" pitchFamily="34" charset="0"/>
              </a:rPr>
              <a:t>The new simplified panel is shown at the top (Method 1) and the </a:t>
            </a:r>
            <a:r>
              <a:rPr lang="en-US" sz="1200" dirty="0" smtClean="0">
                <a:latin typeface="Arial" panose="020B0604020202020204" pitchFamily="34" charset="0"/>
                <a:cs typeface="Arial" panose="020B0604020202020204" pitchFamily="34" charset="0"/>
              </a:rPr>
              <a:t>original, published </a:t>
            </a:r>
            <a:r>
              <a:rPr lang="en-US" sz="1200" dirty="0">
                <a:latin typeface="Arial" panose="020B0604020202020204" pitchFamily="34" charset="0"/>
                <a:cs typeface="Arial" panose="020B0604020202020204" pitchFamily="34" charset="0"/>
              </a:rPr>
              <a:t>flow </a:t>
            </a:r>
            <a:r>
              <a:rPr lang="en-US" sz="1200" dirty="0" smtClean="0">
                <a:latin typeface="Arial" panose="020B0604020202020204" pitchFamily="34" charset="0"/>
                <a:cs typeface="Arial" panose="020B0604020202020204" pitchFamily="34" charset="0"/>
              </a:rPr>
              <a:t>cytometry panel </a:t>
            </a:r>
            <a:r>
              <a:rPr lang="en-US" sz="1200" dirty="0">
                <a:latin typeface="Arial" panose="020B0604020202020204" pitchFamily="34" charset="0"/>
                <a:cs typeface="Arial" panose="020B0604020202020204" pitchFamily="34" charset="0"/>
              </a:rPr>
              <a:t>is shown at the bottom (Method 2) following live cell discrimination. The two final populations were then overlaid (dashed arrows) and showed similar morphology and number of cells, as shown on the middle right plot. The number above each gate indicates </a:t>
            </a:r>
            <a:r>
              <a:rPr lang="en-US" sz="1200" dirty="0" smtClean="0">
                <a:latin typeface="Arial" panose="020B0604020202020204" pitchFamily="34" charset="0"/>
                <a:cs typeface="Arial" panose="020B0604020202020204" pitchFamily="34" charset="0"/>
              </a:rPr>
              <a:t>cells </a:t>
            </a:r>
            <a:r>
              <a:rPr lang="en-US" sz="1200" dirty="0">
                <a:latin typeface="Arial" panose="020B0604020202020204" pitchFamily="34" charset="0"/>
                <a:cs typeface="Arial" panose="020B0604020202020204" pitchFamily="34" charset="0"/>
              </a:rPr>
              <a:t>displayed in that gate. [FSC: forward scatter, SSC: side scatter]</a:t>
            </a:r>
          </a:p>
          <a:p>
            <a:pPr algn="just"/>
            <a:endParaRPr lang="en-US" sz="1200" dirty="0"/>
          </a:p>
        </p:txBody>
      </p:sp>
    </p:spTree>
    <p:extLst>
      <p:ext uri="{BB962C8B-B14F-4D97-AF65-F5344CB8AC3E}">
        <p14:creationId xmlns:p14="http://schemas.microsoft.com/office/powerpoint/2010/main" val="285969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66C46ED-957C-2D4C-B448-C3F231A586E8}"/>
              </a:ext>
            </a:extLst>
          </p:cNvPr>
          <p:cNvPicPr>
            <a:picLocks noChangeAspect="1"/>
          </p:cNvPicPr>
          <p:nvPr/>
        </p:nvPicPr>
        <p:blipFill rotWithShape="1">
          <a:blip r:embed="rId3"/>
          <a:srcRect b="4282"/>
          <a:stretch/>
        </p:blipFill>
        <p:spPr>
          <a:xfrm>
            <a:off x="823915" y="786430"/>
            <a:ext cx="3048000" cy="3440212"/>
          </a:xfrm>
          <a:prstGeom prst="rect">
            <a:avLst/>
          </a:prstGeom>
        </p:spPr>
      </p:pic>
      <p:pic>
        <p:nvPicPr>
          <p:cNvPr id="3" name="Picture 2">
            <a:extLst>
              <a:ext uri="{FF2B5EF4-FFF2-40B4-BE49-F238E27FC236}">
                <a16:creationId xmlns:a16="http://schemas.microsoft.com/office/drawing/2014/main" id="{9D29A293-7FBE-F241-A59B-579EB5225782}"/>
              </a:ext>
            </a:extLst>
          </p:cNvPr>
          <p:cNvPicPr>
            <a:picLocks noChangeAspect="1"/>
          </p:cNvPicPr>
          <p:nvPr/>
        </p:nvPicPr>
        <p:blipFill rotWithShape="1">
          <a:blip r:embed="rId4"/>
          <a:srcRect t="12458" b="9391"/>
          <a:stretch/>
        </p:blipFill>
        <p:spPr>
          <a:xfrm>
            <a:off x="823915" y="4059540"/>
            <a:ext cx="6477000" cy="3374514"/>
          </a:xfrm>
          <a:prstGeom prst="rect">
            <a:avLst/>
          </a:prstGeom>
        </p:spPr>
      </p:pic>
      <p:sp>
        <p:nvSpPr>
          <p:cNvPr id="17" name="TextBox 16">
            <a:extLst>
              <a:ext uri="{FF2B5EF4-FFF2-40B4-BE49-F238E27FC236}">
                <a16:creationId xmlns:a16="http://schemas.microsoft.com/office/drawing/2014/main" id="{5F0DE895-0BCD-A446-A91D-C8943FA0E09F}"/>
              </a:ext>
            </a:extLst>
          </p:cNvPr>
          <p:cNvSpPr txBox="1"/>
          <p:nvPr/>
        </p:nvSpPr>
        <p:spPr>
          <a:xfrm>
            <a:off x="666660" y="1061648"/>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18" name="TextBox 17">
            <a:extLst>
              <a:ext uri="{FF2B5EF4-FFF2-40B4-BE49-F238E27FC236}">
                <a16:creationId xmlns:a16="http://schemas.microsoft.com/office/drawing/2014/main" id="{2653CAB6-3D1C-5E4F-B06B-F67EF43C8860}"/>
              </a:ext>
            </a:extLst>
          </p:cNvPr>
          <p:cNvSpPr txBox="1"/>
          <p:nvPr/>
        </p:nvSpPr>
        <p:spPr>
          <a:xfrm>
            <a:off x="666660" y="4037731"/>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15" name="TextBox 14">
            <a:extLst>
              <a:ext uri="{FF2B5EF4-FFF2-40B4-BE49-F238E27FC236}">
                <a16:creationId xmlns:a16="http://schemas.microsoft.com/office/drawing/2014/main" id="{CA8F21FD-9113-A74A-B06D-D3250ECC9109}"/>
              </a:ext>
            </a:extLst>
          </p:cNvPr>
          <p:cNvSpPr txBox="1"/>
          <p:nvPr/>
        </p:nvSpPr>
        <p:spPr>
          <a:xfrm>
            <a:off x="659419" y="7726556"/>
            <a:ext cx="6424991" cy="1569660"/>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2. (A) PMN-MDSCs from tumor-bearing dogs have dilated endoplasmic reticulum</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Summary data showing scores of EM images of C-PMNs and PMN-MDSCs for the extent of ER dilation visible in the cytoplasm. The lightest color indicates a score of 0, with no ER dilation present, up to the darkest shade indicating a score of 3, with the highest ER dilation. </a:t>
            </a:r>
            <a:r>
              <a:rPr lang="en-US" sz="1200" b="1" dirty="0">
                <a:latin typeface="Arial" panose="020B0604020202020204" pitchFamily="34" charset="0"/>
                <a:cs typeface="Arial" panose="020B0604020202020204" pitchFamily="34" charset="0"/>
              </a:rPr>
              <a:t>(B) PMNs and PMN-MDSCs from tumor-bearing dogs phagocytose bacteria</a:t>
            </a:r>
            <a:r>
              <a:rPr lang="en-US" sz="1200" dirty="0">
                <a:latin typeface="Arial" panose="020B0604020202020204" pitchFamily="34" charset="0"/>
                <a:cs typeface="Arial" panose="020B0604020202020204" pitchFamily="34" charset="0"/>
              </a:rPr>
              <a:t>. Bar graph depicting the proportion of total cells of each cell type analyzed by EM that had the indicated number of bacteria internalized. </a:t>
            </a:r>
            <a:r>
              <a:rPr lang="en-US" sz="1200" dirty="0">
                <a:latin typeface="Arial" panose="020B0604020202020204" pitchFamily="34" charset="0"/>
              </a:rPr>
              <a:t>[PMN: polymorphonuclear cell, EM: electron microscopy, ER: endoplasmic reticulum]</a:t>
            </a:r>
            <a:r>
              <a:rPr lang="en-US" sz="1200" dirty="0">
                <a:latin typeface="Arial" panose="020B0604020202020204" pitchFamily="34" charset="0"/>
                <a:cs typeface="Arial" panose="020B0604020202020204" pitchFamily="34" charset="0"/>
              </a:rPr>
              <a:t> </a:t>
            </a:r>
            <a:endParaRPr lang="en-US" sz="1200" dirty="0"/>
          </a:p>
        </p:txBody>
      </p:sp>
      <p:sp>
        <p:nvSpPr>
          <p:cNvPr id="16" name="TextBox 15">
            <a:extLst>
              <a:ext uri="{FF2B5EF4-FFF2-40B4-BE49-F238E27FC236}">
                <a16:creationId xmlns:a16="http://schemas.microsoft.com/office/drawing/2014/main" id="{63094147-4B75-1241-A509-3772FA801E19}"/>
              </a:ext>
            </a:extLst>
          </p:cNvPr>
          <p:cNvSpPr txBox="1"/>
          <p:nvPr/>
        </p:nvSpPr>
        <p:spPr>
          <a:xfrm>
            <a:off x="581786" y="762184"/>
            <a:ext cx="172675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Supplemental Figure 2</a:t>
            </a:r>
          </a:p>
        </p:txBody>
      </p:sp>
      <p:sp>
        <p:nvSpPr>
          <p:cNvPr id="2" name="TextBox 1">
            <a:extLst>
              <a:ext uri="{FF2B5EF4-FFF2-40B4-BE49-F238E27FC236}">
                <a16:creationId xmlns:a16="http://schemas.microsoft.com/office/drawing/2014/main" id="{76ABD6E0-8CCB-6249-A06C-9119CFB7AB43}"/>
              </a:ext>
            </a:extLst>
          </p:cNvPr>
          <p:cNvSpPr txBox="1"/>
          <p:nvPr/>
        </p:nvSpPr>
        <p:spPr>
          <a:xfrm>
            <a:off x="3620278" y="7434053"/>
            <a:ext cx="1263487" cy="238527"/>
          </a:xfrm>
          <a:prstGeom prst="rect">
            <a:avLst/>
          </a:prstGeom>
          <a:noFill/>
        </p:spPr>
        <p:txBody>
          <a:bodyPr wrap="none" rtlCol="0">
            <a:spAutoFit/>
          </a:bodyPr>
          <a:lstStyle/>
          <a:p>
            <a:r>
              <a:rPr lang="en-US" sz="950" dirty="0">
                <a:latin typeface="Arial" panose="020B0604020202020204" pitchFamily="34" charset="0"/>
                <a:cs typeface="Arial" panose="020B0604020202020204" pitchFamily="34" charset="0"/>
              </a:rPr>
              <a:t>No. bacteria per cell</a:t>
            </a:r>
          </a:p>
        </p:txBody>
      </p:sp>
    </p:spTree>
    <p:extLst>
      <p:ext uri="{BB962C8B-B14F-4D97-AF65-F5344CB8AC3E}">
        <p14:creationId xmlns:p14="http://schemas.microsoft.com/office/powerpoint/2010/main" val="3238753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B7F71ADE-BA9F-234F-BF1E-53CE0DD1EE96}"/>
              </a:ext>
            </a:extLst>
          </p:cNvPr>
          <p:cNvGrpSpPr/>
          <p:nvPr/>
        </p:nvGrpSpPr>
        <p:grpSpPr>
          <a:xfrm>
            <a:off x="742132" y="972595"/>
            <a:ext cx="4094305" cy="4094705"/>
            <a:chOff x="1870561" y="828674"/>
            <a:chExt cx="4094305" cy="4094705"/>
          </a:xfrm>
        </p:grpSpPr>
        <p:pic>
          <p:nvPicPr>
            <p:cNvPr id="3" name="Picture 2">
              <a:extLst>
                <a:ext uri="{FF2B5EF4-FFF2-40B4-BE49-F238E27FC236}">
                  <a16:creationId xmlns:a16="http://schemas.microsoft.com/office/drawing/2014/main" id="{9F0D1F23-D5AC-BA40-8CEF-70E51D3E7CFD}"/>
                </a:ext>
              </a:extLst>
            </p:cNvPr>
            <p:cNvPicPr>
              <a:picLocks noChangeAspect="1"/>
            </p:cNvPicPr>
            <p:nvPr/>
          </p:nvPicPr>
          <p:blipFill rotWithShape="1">
            <a:blip r:embed="rId3"/>
            <a:srcRect l="7836" t="10520" r="2960" b="27589"/>
            <a:stretch/>
          </p:blipFill>
          <p:spPr>
            <a:xfrm>
              <a:off x="1870561" y="828674"/>
              <a:ext cx="4094305" cy="4094705"/>
            </a:xfrm>
            <a:prstGeom prst="rect">
              <a:avLst/>
            </a:prstGeom>
          </p:spPr>
        </p:pic>
        <p:cxnSp>
          <p:nvCxnSpPr>
            <p:cNvPr id="17" name="Straight Connector 16">
              <a:extLst>
                <a:ext uri="{FF2B5EF4-FFF2-40B4-BE49-F238E27FC236}">
                  <a16:creationId xmlns:a16="http://schemas.microsoft.com/office/drawing/2014/main" id="{5D7E30C4-2EF2-8F48-BDDC-9AB65CFDB8BC}"/>
                </a:ext>
              </a:extLst>
            </p:cNvPr>
            <p:cNvCxnSpPr>
              <a:cxnSpLocks/>
            </p:cNvCxnSpPr>
            <p:nvPr/>
          </p:nvCxnSpPr>
          <p:spPr>
            <a:xfrm>
              <a:off x="5336216" y="4787900"/>
              <a:ext cx="496259" cy="0"/>
            </a:xfrm>
            <a:prstGeom prst="line">
              <a:avLst/>
            </a:prstGeom>
            <a:ln w="28575"/>
          </p:spPr>
          <p:style>
            <a:lnRef idx="1">
              <a:schemeClr val="dk1"/>
            </a:lnRef>
            <a:fillRef idx="0">
              <a:schemeClr val="dk1"/>
            </a:fillRef>
            <a:effectRef idx="0">
              <a:schemeClr val="dk1"/>
            </a:effectRef>
            <a:fontRef idx="minor">
              <a:schemeClr val="tx1"/>
            </a:fontRef>
          </p:style>
        </p:cxnSp>
      </p:grpSp>
      <p:sp>
        <p:nvSpPr>
          <p:cNvPr id="24" name="TextBox 23">
            <a:extLst>
              <a:ext uri="{FF2B5EF4-FFF2-40B4-BE49-F238E27FC236}">
                <a16:creationId xmlns:a16="http://schemas.microsoft.com/office/drawing/2014/main" id="{3BE04353-73DD-DC4D-A179-51ED94543B28}"/>
              </a:ext>
            </a:extLst>
          </p:cNvPr>
          <p:cNvSpPr txBox="1"/>
          <p:nvPr/>
        </p:nvSpPr>
        <p:spPr>
          <a:xfrm>
            <a:off x="636402" y="665892"/>
            <a:ext cx="1726755"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Supplemental Figure 3</a:t>
            </a:r>
          </a:p>
        </p:txBody>
      </p:sp>
      <p:sp>
        <p:nvSpPr>
          <p:cNvPr id="20" name="TextBox 19">
            <a:extLst>
              <a:ext uri="{FF2B5EF4-FFF2-40B4-BE49-F238E27FC236}">
                <a16:creationId xmlns:a16="http://schemas.microsoft.com/office/drawing/2014/main" id="{62A86D3F-0067-E24C-BF16-D7A6692C0C0C}"/>
              </a:ext>
            </a:extLst>
          </p:cNvPr>
          <p:cNvSpPr txBox="1"/>
          <p:nvPr/>
        </p:nvSpPr>
        <p:spPr>
          <a:xfrm>
            <a:off x="2767440" y="2523439"/>
            <a:ext cx="338554" cy="461665"/>
          </a:xfrm>
          <a:prstGeom prst="rect">
            <a:avLst/>
          </a:prstGeom>
          <a:noFill/>
        </p:spPr>
        <p:txBody>
          <a:bodyPr wrap="none" rtlCol="0">
            <a:spAutoFit/>
          </a:bodyPr>
          <a:lstStyle/>
          <a:p>
            <a:r>
              <a:rPr lang="en-US" sz="2400" dirty="0">
                <a:solidFill>
                  <a:srgbClr val="FF0000"/>
                </a:solidFill>
              </a:rPr>
              <a:t>*</a:t>
            </a:r>
          </a:p>
        </p:txBody>
      </p:sp>
      <p:sp>
        <p:nvSpPr>
          <p:cNvPr id="25" name="TextBox 24">
            <a:extLst>
              <a:ext uri="{FF2B5EF4-FFF2-40B4-BE49-F238E27FC236}">
                <a16:creationId xmlns:a16="http://schemas.microsoft.com/office/drawing/2014/main" id="{5F2F7E71-C3E0-E04A-8FF7-798EE95CBAC2}"/>
              </a:ext>
            </a:extLst>
          </p:cNvPr>
          <p:cNvSpPr txBox="1"/>
          <p:nvPr/>
        </p:nvSpPr>
        <p:spPr>
          <a:xfrm>
            <a:off x="2483212" y="2121497"/>
            <a:ext cx="338554" cy="461665"/>
          </a:xfrm>
          <a:prstGeom prst="rect">
            <a:avLst/>
          </a:prstGeom>
          <a:noFill/>
        </p:spPr>
        <p:txBody>
          <a:bodyPr wrap="none" rtlCol="0">
            <a:spAutoFit/>
          </a:bodyPr>
          <a:lstStyle/>
          <a:p>
            <a:r>
              <a:rPr lang="en-US" sz="2400" dirty="0">
                <a:solidFill>
                  <a:srgbClr val="FF0000"/>
                </a:solidFill>
              </a:rPr>
              <a:t>*</a:t>
            </a:r>
          </a:p>
        </p:txBody>
      </p:sp>
      <p:sp>
        <p:nvSpPr>
          <p:cNvPr id="26" name="TextBox 25">
            <a:extLst>
              <a:ext uri="{FF2B5EF4-FFF2-40B4-BE49-F238E27FC236}">
                <a16:creationId xmlns:a16="http://schemas.microsoft.com/office/drawing/2014/main" id="{DF917C56-B1D0-F94B-9E27-65F953D2BF90}"/>
              </a:ext>
            </a:extLst>
          </p:cNvPr>
          <p:cNvSpPr txBox="1"/>
          <p:nvPr/>
        </p:nvSpPr>
        <p:spPr>
          <a:xfrm>
            <a:off x="1716090" y="2993480"/>
            <a:ext cx="338554" cy="461665"/>
          </a:xfrm>
          <a:prstGeom prst="rect">
            <a:avLst/>
          </a:prstGeom>
          <a:noFill/>
        </p:spPr>
        <p:txBody>
          <a:bodyPr wrap="none" rtlCol="0">
            <a:spAutoFit/>
          </a:bodyPr>
          <a:lstStyle/>
          <a:p>
            <a:r>
              <a:rPr lang="en-US" sz="2400" dirty="0">
                <a:solidFill>
                  <a:srgbClr val="FFFF00"/>
                </a:solidFill>
              </a:rPr>
              <a:t>*</a:t>
            </a:r>
          </a:p>
        </p:txBody>
      </p:sp>
      <p:sp>
        <p:nvSpPr>
          <p:cNvPr id="27" name="TextBox 26">
            <a:extLst>
              <a:ext uri="{FF2B5EF4-FFF2-40B4-BE49-F238E27FC236}">
                <a16:creationId xmlns:a16="http://schemas.microsoft.com/office/drawing/2014/main" id="{57E7E58B-B7DA-F84B-85A3-D239F818D4E4}"/>
              </a:ext>
            </a:extLst>
          </p:cNvPr>
          <p:cNvSpPr txBox="1"/>
          <p:nvPr/>
        </p:nvSpPr>
        <p:spPr>
          <a:xfrm>
            <a:off x="2506601" y="3935535"/>
            <a:ext cx="338554" cy="461665"/>
          </a:xfrm>
          <a:prstGeom prst="rect">
            <a:avLst/>
          </a:prstGeom>
          <a:noFill/>
        </p:spPr>
        <p:txBody>
          <a:bodyPr wrap="none" rtlCol="0">
            <a:spAutoFit/>
          </a:bodyPr>
          <a:lstStyle/>
          <a:p>
            <a:r>
              <a:rPr lang="en-US" sz="2400" dirty="0">
                <a:solidFill>
                  <a:srgbClr val="FFFF00"/>
                </a:solidFill>
              </a:rPr>
              <a:t>*</a:t>
            </a:r>
          </a:p>
        </p:txBody>
      </p:sp>
      <p:grpSp>
        <p:nvGrpSpPr>
          <p:cNvPr id="2" name="Group 1">
            <a:extLst>
              <a:ext uri="{FF2B5EF4-FFF2-40B4-BE49-F238E27FC236}">
                <a16:creationId xmlns:a16="http://schemas.microsoft.com/office/drawing/2014/main" id="{F834AC68-A4D4-B448-AE02-DE37679D8309}"/>
              </a:ext>
            </a:extLst>
          </p:cNvPr>
          <p:cNvGrpSpPr/>
          <p:nvPr/>
        </p:nvGrpSpPr>
        <p:grpSpPr>
          <a:xfrm>
            <a:off x="742132" y="5179791"/>
            <a:ext cx="4094305" cy="4094705"/>
            <a:chOff x="2003565" y="4920904"/>
            <a:chExt cx="4094305" cy="4094705"/>
          </a:xfrm>
        </p:grpSpPr>
        <p:grpSp>
          <p:nvGrpSpPr>
            <p:cNvPr id="18" name="Group 17">
              <a:extLst>
                <a:ext uri="{FF2B5EF4-FFF2-40B4-BE49-F238E27FC236}">
                  <a16:creationId xmlns:a16="http://schemas.microsoft.com/office/drawing/2014/main" id="{2D845A76-179E-FE4B-A8D7-50B9CE80B104}"/>
                </a:ext>
              </a:extLst>
            </p:cNvPr>
            <p:cNvGrpSpPr/>
            <p:nvPr/>
          </p:nvGrpSpPr>
          <p:grpSpPr>
            <a:xfrm>
              <a:off x="2003565" y="4920904"/>
              <a:ext cx="4094305" cy="4094705"/>
              <a:chOff x="1870561" y="5144988"/>
              <a:chExt cx="4094305" cy="4094705"/>
            </a:xfrm>
          </p:grpSpPr>
          <p:pic>
            <p:nvPicPr>
              <p:cNvPr id="11" name="Picture 10">
                <a:extLst>
                  <a:ext uri="{FF2B5EF4-FFF2-40B4-BE49-F238E27FC236}">
                    <a16:creationId xmlns:a16="http://schemas.microsoft.com/office/drawing/2014/main" id="{D7F44633-5D2A-6047-AC50-25063C0F143B}"/>
                  </a:ext>
                </a:extLst>
              </p:cNvPr>
              <p:cNvPicPr>
                <a:picLocks noChangeAspect="1"/>
              </p:cNvPicPr>
              <p:nvPr/>
            </p:nvPicPr>
            <p:blipFill rotWithShape="1">
              <a:blip r:embed="rId4"/>
              <a:srcRect t="135" r="5976" b="34505"/>
              <a:stretch/>
            </p:blipFill>
            <p:spPr>
              <a:xfrm>
                <a:off x="1870561" y="5144988"/>
                <a:ext cx="4094305" cy="4094705"/>
              </a:xfrm>
              <a:prstGeom prst="rect">
                <a:avLst/>
              </a:prstGeom>
            </p:spPr>
          </p:pic>
          <p:cxnSp>
            <p:nvCxnSpPr>
              <p:cNvPr id="16" name="Straight Connector 15">
                <a:extLst>
                  <a:ext uri="{FF2B5EF4-FFF2-40B4-BE49-F238E27FC236}">
                    <a16:creationId xmlns:a16="http://schemas.microsoft.com/office/drawing/2014/main" id="{E6EDAB7C-17EF-9F4A-A8EF-ED6A1C9D082D}"/>
                  </a:ext>
                </a:extLst>
              </p:cNvPr>
              <p:cNvCxnSpPr/>
              <p:nvPr/>
            </p:nvCxnSpPr>
            <p:spPr>
              <a:xfrm>
                <a:off x="5375275" y="9112250"/>
                <a:ext cx="457200" cy="0"/>
              </a:xfrm>
              <a:prstGeom prst="line">
                <a:avLst/>
              </a:prstGeom>
              <a:ln w="28575"/>
            </p:spPr>
            <p:style>
              <a:lnRef idx="1">
                <a:schemeClr val="dk1"/>
              </a:lnRef>
              <a:fillRef idx="0">
                <a:schemeClr val="dk1"/>
              </a:fillRef>
              <a:effectRef idx="0">
                <a:schemeClr val="dk1"/>
              </a:effectRef>
              <a:fontRef idx="minor">
                <a:schemeClr val="tx1"/>
              </a:fontRef>
            </p:style>
          </p:cxnSp>
        </p:grpSp>
        <p:sp>
          <p:nvSpPr>
            <p:cNvPr id="12" name="TextBox 11">
              <a:extLst>
                <a:ext uri="{FF2B5EF4-FFF2-40B4-BE49-F238E27FC236}">
                  <a16:creationId xmlns:a16="http://schemas.microsoft.com/office/drawing/2014/main" id="{3A274A87-28F8-AF43-8131-061FC6491716}"/>
                </a:ext>
              </a:extLst>
            </p:cNvPr>
            <p:cNvSpPr txBox="1"/>
            <p:nvPr/>
          </p:nvSpPr>
          <p:spPr>
            <a:xfrm>
              <a:off x="3690319" y="7109298"/>
              <a:ext cx="338554" cy="461665"/>
            </a:xfrm>
            <a:prstGeom prst="rect">
              <a:avLst/>
            </a:prstGeom>
            <a:noFill/>
          </p:spPr>
          <p:txBody>
            <a:bodyPr wrap="none" rtlCol="0">
              <a:spAutoFit/>
            </a:bodyPr>
            <a:lstStyle/>
            <a:p>
              <a:r>
                <a:rPr lang="en-US" sz="2400" dirty="0">
                  <a:solidFill>
                    <a:srgbClr val="0432FF"/>
                  </a:solidFill>
                </a:rPr>
                <a:t>*</a:t>
              </a:r>
            </a:p>
          </p:txBody>
        </p:sp>
        <p:sp>
          <p:nvSpPr>
            <p:cNvPr id="13" name="TextBox 12">
              <a:extLst>
                <a:ext uri="{FF2B5EF4-FFF2-40B4-BE49-F238E27FC236}">
                  <a16:creationId xmlns:a16="http://schemas.microsoft.com/office/drawing/2014/main" id="{1F2DBD0C-4008-7048-B59B-C2484CEF1ADC}"/>
                </a:ext>
              </a:extLst>
            </p:cNvPr>
            <p:cNvSpPr txBox="1"/>
            <p:nvPr/>
          </p:nvSpPr>
          <p:spPr>
            <a:xfrm>
              <a:off x="2174760" y="6980980"/>
              <a:ext cx="338554" cy="461665"/>
            </a:xfrm>
            <a:prstGeom prst="rect">
              <a:avLst/>
            </a:prstGeom>
            <a:noFill/>
          </p:spPr>
          <p:txBody>
            <a:bodyPr wrap="none" rtlCol="0">
              <a:spAutoFit/>
            </a:bodyPr>
            <a:lstStyle/>
            <a:p>
              <a:r>
                <a:rPr lang="en-US" sz="2400" dirty="0">
                  <a:solidFill>
                    <a:srgbClr val="0432FF"/>
                  </a:solidFill>
                </a:rPr>
                <a:t>*</a:t>
              </a:r>
            </a:p>
          </p:txBody>
        </p:sp>
        <p:sp>
          <p:nvSpPr>
            <p:cNvPr id="14" name="TextBox 13">
              <a:extLst>
                <a:ext uri="{FF2B5EF4-FFF2-40B4-BE49-F238E27FC236}">
                  <a16:creationId xmlns:a16="http://schemas.microsoft.com/office/drawing/2014/main" id="{FD55B54C-CA40-1444-A3D0-07989793E948}"/>
                </a:ext>
              </a:extLst>
            </p:cNvPr>
            <p:cNvSpPr txBox="1"/>
            <p:nvPr/>
          </p:nvSpPr>
          <p:spPr>
            <a:xfrm>
              <a:off x="2780201" y="5864714"/>
              <a:ext cx="338554" cy="461665"/>
            </a:xfrm>
            <a:prstGeom prst="rect">
              <a:avLst/>
            </a:prstGeom>
            <a:noFill/>
          </p:spPr>
          <p:txBody>
            <a:bodyPr wrap="none" rtlCol="0">
              <a:spAutoFit/>
            </a:bodyPr>
            <a:lstStyle/>
            <a:p>
              <a:r>
                <a:rPr lang="en-US" sz="2400" dirty="0">
                  <a:solidFill>
                    <a:srgbClr val="0432FF"/>
                  </a:solidFill>
                </a:rPr>
                <a:t>*</a:t>
              </a:r>
            </a:p>
          </p:txBody>
        </p:sp>
        <p:sp>
          <p:nvSpPr>
            <p:cNvPr id="15" name="TextBox 14">
              <a:extLst>
                <a:ext uri="{FF2B5EF4-FFF2-40B4-BE49-F238E27FC236}">
                  <a16:creationId xmlns:a16="http://schemas.microsoft.com/office/drawing/2014/main" id="{9B30B8CD-5446-4E4C-8C8A-82D85ADE4C82}"/>
                </a:ext>
              </a:extLst>
            </p:cNvPr>
            <p:cNvSpPr txBox="1"/>
            <p:nvPr/>
          </p:nvSpPr>
          <p:spPr>
            <a:xfrm>
              <a:off x="2610924" y="6979210"/>
              <a:ext cx="338554" cy="461665"/>
            </a:xfrm>
            <a:prstGeom prst="rect">
              <a:avLst/>
            </a:prstGeom>
            <a:noFill/>
          </p:spPr>
          <p:txBody>
            <a:bodyPr wrap="none" rtlCol="0">
              <a:spAutoFit/>
            </a:bodyPr>
            <a:lstStyle/>
            <a:p>
              <a:r>
                <a:rPr lang="en-US" sz="2400" dirty="0">
                  <a:solidFill>
                    <a:srgbClr val="FF0000"/>
                  </a:solidFill>
                </a:rPr>
                <a:t>*</a:t>
              </a:r>
            </a:p>
          </p:txBody>
        </p:sp>
        <p:sp>
          <p:nvSpPr>
            <p:cNvPr id="19" name="TextBox 18">
              <a:extLst>
                <a:ext uri="{FF2B5EF4-FFF2-40B4-BE49-F238E27FC236}">
                  <a16:creationId xmlns:a16="http://schemas.microsoft.com/office/drawing/2014/main" id="{4C6B01E2-AB69-8848-851F-E61EA4F6E4C1}"/>
                </a:ext>
              </a:extLst>
            </p:cNvPr>
            <p:cNvSpPr txBox="1"/>
            <p:nvPr/>
          </p:nvSpPr>
          <p:spPr>
            <a:xfrm>
              <a:off x="3036228" y="7762994"/>
              <a:ext cx="338554" cy="461665"/>
            </a:xfrm>
            <a:prstGeom prst="rect">
              <a:avLst/>
            </a:prstGeom>
            <a:noFill/>
          </p:spPr>
          <p:txBody>
            <a:bodyPr wrap="none" rtlCol="0">
              <a:spAutoFit/>
            </a:bodyPr>
            <a:lstStyle/>
            <a:p>
              <a:r>
                <a:rPr lang="en-US" sz="2400" dirty="0">
                  <a:solidFill>
                    <a:srgbClr val="FF0000"/>
                  </a:solidFill>
                </a:rPr>
                <a:t>*</a:t>
              </a:r>
            </a:p>
          </p:txBody>
        </p:sp>
        <p:sp>
          <p:nvSpPr>
            <p:cNvPr id="28" name="TextBox 27">
              <a:extLst>
                <a:ext uri="{FF2B5EF4-FFF2-40B4-BE49-F238E27FC236}">
                  <a16:creationId xmlns:a16="http://schemas.microsoft.com/office/drawing/2014/main" id="{D5738404-6B68-E64D-B1F1-0A9F4C3F8702}"/>
                </a:ext>
              </a:extLst>
            </p:cNvPr>
            <p:cNvSpPr txBox="1"/>
            <p:nvPr/>
          </p:nvSpPr>
          <p:spPr>
            <a:xfrm>
              <a:off x="3455313" y="7669416"/>
              <a:ext cx="338554" cy="461665"/>
            </a:xfrm>
            <a:prstGeom prst="rect">
              <a:avLst/>
            </a:prstGeom>
            <a:noFill/>
          </p:spPr>
          <p:txBody>
            <a:bodyPr wrap="none" rtlCol="0">
              <a:spAutoFit/>
            </a:bodyPr>
            <a:lstStyle/>
            <a:p>
              <a:r>
                <a:rPr lang="en-US" sz="2400" dirty="0">
                  <a:solidFill>
                    <a:srgbClr val="FFFF00"/>
                  </a:solidFill>
                </a:rPr>
                <a:t>*</a:t>
              </a:r>
            </a:p>
          </p:txBody>
        </p:sp>
        <p:sp>
          <p:nvSpPr>
            <p:cNvPr id="29" name="TextBox 28">
              <a:extLst>
                <a:ext uri="{FF2B5EF4-FFF2-40B4-BE49-F238E27FC236}">
                  <a16:creationId xmlns:a16="http://schemas.microsoft.com/office/drawing/2014/main" id="{C3B3D7F9-0190-5A47-8564-A37ADB73F4DF}"/>
                </a:ext>
              </a:extLst>
            </p:cNvPr>
            <p:cNvSpPr txBox="1"/>
            <p:nvPr/>
          </p:nvSpPr>
          <p:spPr>
            <a:xfrm>
              <a:off x="4120187" y="7659919"/>
              <a:ext cx="338554" cy="461665"/>
            </a:xfrm>
            <a:prstGeom prst="rect">
              <a:avLst/>
            </a:prstGeom>
            <a:noFill/>
          </p:spPr>
          <p:txBody>
            <a:bodyPr wrap="none" rtlCol="0">
              <a:spAutoFit/>
            </a:bodyPr>
            <a:lstStyle/>
            <a:p>
              <a:r>
                <a:rPr lang="en-US" sz="2400" dirty="0">
                  <a:solidFill>
                    <a:srgbClr val="FFFF00"/>
                  </a:solidFill>
                </a:rPr>
                <a:t>*</a:t>
              </a:r>
            </a:p>
          </p:txBody>
        </p:sp>
        <p:sp>
          <p:nvSpPr>
            <p:cNvPr id="30" name="TextBox 29">
              <a:extLst>
                <a:ext uri="{FF2B5EF4-FFF2-40B4-BE49-F238E27FC236}">
                  <a16:creationId xmlns:a16="http://schemas.microsoft.com/office/drawing/2014/main" id="{F0178964-137B-624B-887B-1C20C3D4B662}"/>
                </a:ext>
              </a:extLst>
            </p:cNvPr>
            <p:cNvSpPr txBox="1"/>
            <p:nvPr/>
          </p:nvSpPr>
          <p:spPr>
            <a:xfrm>
              <a:off x="3146800" y="6900243"/>
              <a:ext cx="338554" cy="461665"/>
            </a:xfrm>
            <a:prstGeom prst="rect">
              <a:avLst/>
            </a:prstGeom>
            <a:noFill/>
          </p:spPr>
          <p:txBody>
            <a:bodyPr wrap="none" rtlCol="0">
              <a:spAutoFit/>
            </a:bodyPr>
            <a:lstStyle/>
            <a:p>
              <a:r>
                <a:rPr lang="en-US" sz="2400" dirty="0">
                  <a:solidFill>
                    <a:srgbClr val="FFFF00"/>
                  </a:solidFill>
                </a:rPr>
                <a:t>*</a:t>
              </a:r>
            </a:p>
          </p:txBody>
        </p:sp>
      </p:grpSp>
      <p:grpSp>
        <p:nvGrpSpPr>
          <p:cNvPr id="4" name="Group 3">
            <a:extLst>
              <a:ext uri="{FF2B5EF4-FFF2-40B4-BE49-F238E27FC236}">
                <a16:creationId xmlns:a16="http://schemas.microsoft.com/office/drawing/2014/main" id="{8DEA6F26-DAC2-BC48-AB29-77D1A70A242A}"/>
              </a:ext>
            </a:extLst>
          </p:cNvPr>
          <p:cNvGrpSpPr/>
          <p:nvPr/>
        </p:nvGrpSpPr>
        <p:grpSpPr>
          <a:xfrm>
            <a:off x="3903466" y="5576515"/>
            <a:ext cx="3132914" cy="3161211"/>
            <a:chOff x="3907088" y="6322423"/>
            <a:chExt cx="1263381" cy="1254228"/>
          </a:xfrm>
        </p:grpSpPr>
        <p:pic>
          <p:nvPicPr>
            <p:cNvPr id="31" name="Picture 30">
              <a:extLst>
                <a:ext uri="{FF2B5EF4-FFF2-40B4-BE49-F238E27FC236}">
                  <a16:creationId xmlns:a16="http://schemas.microsoft.com/office/drawing/2014/main" id="{49425257-9110-6145-B2BF-14D6FADD2057}"/>
                </a:ext>
              </a:extLst>
            </p:cNvPr>
            <p:cNvPicPr>
              <a:picLocks noChangeAspect="1"/>
            </p:cNvPicPr>
            <p:nvPr/>
          </p:nvPicPr>
          <p:blipFill rotWithShape="1">
            <a:blip r:embed="rId4"/>
            <a:srcRect l="14881" t="31745" r="56106" b="48234"/>
            <a:stretch/>
          </p:blipFill>
          <p:spPr>
            <a:xfrm>
              <a:off x="3907088" y="6322423"/>
              <a:ext cx="1263381" cy="1254228"/>
            </a:xfrm>
            <a:prstGeom prst="rect">
              <a:avLst/>
            </a:prstGeom>
            <a:ln>
              <a:solidFill>
                <a:schemeClr val="dk1"/>
              </a:solidFill>
            </a:ln>
          </p:spPr>
        </p:pic>
        <p:cxnSp>
          <p:nvCxnSpPr>
            <p:cNvPr id="32" name="Straight Connector 31">
              <a:extLst>
                <a:ext uri="{FF2B5EF4-FFF2-40B4-BE49-F238E27FC236}">
                  <a16:creationId xmlns:a16="http://schemas.microsoft.com/office/drawing/2014/main" id="{024C7F32-C94E-EA4A-BE32-B8EBBAF21D3E}"/>
                </a:ext>
              </a:extLst>
            </p:cNvPr>
            <p:cNvCxnSpPr/>
            <p:nvPr/>
          </p:nvCxnSpPr>
          <p:spPr>
            <a:xfrm>
              <a:off x="4634892" y="7500846"/>
              <a:ext cx="457200" cy="0"/>
            </a:xfrm>
            <a:prstGeom prst="line">
              <a:avLst/>
            </a:prstGeom>
            <a:ln w="28575"/>
          </p:spPr>
          <p:style>
            <a:lnRef idx="1">
              <a:schemeClr val="dk1"/>
            </a:lnRef>
            <a:fillRef idx="0">
              <a:schemeClr val="dk1"/>
            </a:fillRef>
            <a:effectRef idx="0">
              <a:schemeClr val="dk1"/>
            </a:effectRef>
            <a:fontRef idx="minor">
              <a:schemeClr val="tx1"/>
            </a:fontRef>
          </p:style>
        </p:cxnSp>
      </p:grpSp>
      <p:sp>
        <p:nvSpPr>
          <p:cNvPr id="33" name="Rectangle 32">
            <a:extLst>
              <a:ext uri="{FF2B5EF4-FFF2-40B4-BE49-F238E27FC236}">
                <a16:creationId xmlns:a16="http://schemas.microsoft.com/office/drawing/2014/main" id="{58CD24E0-7F24-254B-87A2-6E1982140741}"/>
              </a:ext>
            </a:extLst>
          </p:cNvPr>
          <p:cNvSpPr/>
          <p:nvPr/>
        </p:nvSpPr>
        <p:spPr>
          <a:xfrm>
            <a:off x="1375618" y="7145384"/>
            <a:ext cx="1300260" cy="129133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cxnSp>
        <p:nvCxnSpPr>
          <p:cNvPr id="34" name="Straight Connector 33">
            <a:extLst>
              <a:ext uri="{FF2B5EF4-FFF2-40B4-BE49-F238E27FC236}">
                <a16:creationId xmlns:a16="http://schemas.microsoft.com/office/drawing/2014/main" id="{A6F80B5F-D695-3E42-A9BA-D3FAAF1261B2}"/>
              </a:ext>
            </a:extLst>
          </p:cNvPr>
          <p:cNvCxnSpPr>
            <a:cxnSpLocks/>
          </p:cNvCxnSpPr>
          <p:nvPr/>
        </p:nvCxnSpPr>
        <p:spPr>
          <a:xfrm flipV="1">
            <a:off x="2675878" y="5576515"/>
            <a:ext cx="1227588" cy="15688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5F8BA04E-8DFD-4947-8388-A9221EA11B06}"/>
              </a:ext>
            </a:extLst>
          </p:cNvPr>
          <p:cNvCxnSpPr>
            <a:cxnSpLocks/>
          </p:cNvCxnSpPr>
          <p:nvPr/>
        </p:nvCxnSpPr>
        <p:spPr>
          <a:xfrm>
            <a:off x="2675878" y="8436717"/>
            <a:ext cx="1227588" cy="3010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6455BEB-9F8E-E04C-B996-C1B6D710BAC5}"/>
              </a:ext>
            </a:extLst>
          </p:cNvPr>
          <p:cNvSpPr txBox="1"/>
          <p:nvPr/>
        </p:nvSpPr>
        <p:spPr>
          <a:xfrm>
            <a:off x="5920396" y="7791050"/>
            <a:ext cx="338554" cy="461665"/>
          </a:xfrm>
          <a:prstGeom prst="rect">
            <a:avLst/>
          </a:prstGeom>
          <a:noFill/>
        </p:spPr>
        <p:txBody>
          <a:bodyPr wrap="none" rtlCol="0">
            <a:spAutoFit/>
          </a:bodyPr>
          <a:lstStyle/>
          <a:p>
            <a:r>
              <a:rPr lang="en-US" sz="2400" dirty="0">
                <a:solidFill>
                  <a:srgbClr val="FFFF00"/>
                </a:solidFill>
              </a:rPr>
              <a:t>*</a:t>
            </a:r>
          </a:p>
        </p:txBody>
      </p:sp>
      <p:sp>
        <p:nvSpPr>
          <p:cNvPr id="37" name="TextBox 36">
            <a:extLst>
              <a:ext uri="{FF2B5EF4-FFF2-40B4-BE49-F238E27FC236}">
                <a16:creationId xmlns:a16="http://schemas.microsoft.com/office/drawing/2014/main" id="{FE58A594-8FD5-254C-9E88-CD6120D5102E}"/>
              </a:ext>
            </a:extLst>
          </p:cNvPr>
          <p:cNvSpPr txBox="1"/>
          <p:nvPr/>
        </p:nvSpPr>
        <p:spPr>
          <a:xfrm>
            <a:off x="4000825" y="6130116"/>
            <a:ext cx="338554" cy="461665"/>
          </a:xfrm>
          <a:prstGeom prst="rect">
            <a:avLst/>
          </a:prstGeom>
          <a:noFill/>
        </p:spPr>
        <p:txBody>
          <a:bodyPr wrap="none" rtlCol="0">
            <a:spAutoFit/>
          </a:bodyPr>
          <a:lstStyle/>
          <a:p>
            <a:r>
              <a:rPr lang="en-US" sz="2400" dirty="0">
                <a:solidFill>
                  <a:srgbClr val="FF0000"/>
                </a:solidFill>
              </a:rPr>
              <a:t>*</a:t>
            </a:r>
          </a:p>
        </p:txBody>
      </p:sp>
      <p:sp>
        <p:nvSpPr>
          <p:cNvPr id="38" name="TextBox 37">
            <a:extLst>
              <a:ext uri="{FF2B5EF4-FFF2-40B4-BE49-F238E27FC236}">
                <a16:creationId xmlns:a16="http://schemas.microsoft.com/office/drawing/2014/main" id="{16D66C8F-C9AB-E24B-889A-CA3D246D5649}"/>
              </a:ext>
            </a:extLst>
          </p:cNvPr>
          <p:cNvSpPr txBox="1"/>
          <p:nvPr/>
        </p:nvSpPr>
        <p:spPr>
          <a:xfrm>
            <a:off x="6626554" y="6360949"/>
            <a:ext cx="338554" cy="461665"/>
          </a:xfrm>
          <a:prstGeom prst="rect">
            <a:avLst/>
          </a:prstGeom>
          <a:noFill/>
        </p:spPr>
        <p:txBody>
          <a:bodyPr wrap="none" rtlCol="0">
            <a:spAutoFit/>
          </a:bodyPr>
          <a:lstStyle/>
          <a:p>
            <a:r>
              <a:rPr lang="en-US" sz="2400" dirty="0">
                <a:solidFill>
                  <a:srgbClr val="0432FF"/>
                </a:solidFill>
              </a:rPr>
              <a:t>*</a:t>
            </a:r>
          </a:p>
        </p:txBody>
      </p:sp>
      <p:sp>
        <p:nvSpPr>
          <p:cNvPr id="39" name="TextBox 38">
            <a:extLst>
              <a:ext uri="{FF2B5EF4-FFF2-40B4-BE49-F238E27FC236}">
                <a16:creationId xmlns:a16="http://schemas.microsoft.com/office/drawing/2014/main" id="{2BC5AFDE-5A5F-0241-8C03-B7993D9AC52C}"/>
              </a:ext>
            </a:extLst>
          </p:cNvPr>
          <p:cNvSpPr txBox="1"/>
          <p:nvPr/>
        </p:nvSpPr>
        <p:spPr>
          <a:xfrm>
            <a:off x="5028775" y="8021882"/>
            <a:ext cx="338554" cy="461665"/>
          </a:xfrm>
          <a:prstGeom prst="rect">
            <a:avLst/>
          </a:prstGeom>
          <a:noFill/>
        </p:spPr>
        <p:txBody>
          <a:bodyPr wrap="none" rtlCol="0">
            <a:spAutoFit/>
          </a:bodyPr>
          <a:lstStyle/>
          <a:p>
            <a:r>
              <a:rPr lang="en-US" sz="2400" dirty="0">
                <a:solidFill>
                  <a:srgbClr val="FF0000"/>
                </a:solidFill>
              </a:rPr>
              <a:t>*</a:t>
            </a:r>
          </a:p>
        </p:txBody>
      </p:sp>
      <p:sp>
        <p:nvSpPr>
          <p:cNvPr id="22" name="TextBox 21">
            <a:extLst>
              <a:ext uri="{FF2B5EF4-FFF2-40B4-BE49-F238E27FC236}">
                <a16:creationId xmlns:a16="http://schemas.microsoft.com/office/drawing/2014/main" id="{7EACF1CD-796D-C248-9239-5B4F2016AE5A}"/>
              </a:ext>
            </a:extLst>
          </p:cNvPr>
          <p:cNvSpPr txBox="1"/>
          <p:nvPr/>
        </p:nvSpPr>
        <p:spPr>
          <a:xfrm>
            <a:off x="742132" y="970220"/>
            <a:ext cx="314510" cy="307777"/>
          </a:xfrm>
          <a:prstGeom prst="rect">
            <a:avLst/>
          </a:prstGeom>
          <a:solidFill>
            <a:schemeClr val="bg1"/>
          </a:solid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23" name="TextBox 22">
            <a:extLst>
              <a:ext uri="{FF2B5EF4-FFF2-40B4-BE49-F238E27FC236}">
                <a16:creationId xmlns:a16="http://schemas.microsoft.com/office/drawing/2014/main" id="{BF33F609-D64E-2048-AB6D-07C11FA8C04B}"/>
              </a:ext>
            </a:extLst>
          </p:cNvPr>
          <p:cNvSpPr txBox="1"/>
          <p:nvPr/>
        </p:nvSpPr>
        <p:spPr>
          <a:xfrm>
            <a:off x="742132" y="5178844"/>
            <a:ext cx="314510" cy="307777"/>
          </a:xfrm>
          <a:prstGeom prst="rect">
            <a:avLst/>
          </a:prstGeom>
          <a:solidFill>
            <a:schemeClr val="bg1"/>
          </a:solid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2231045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875F592-AC7C-604B-8957-563D51AE81FA}"/>
              </a:ext>
            </a:extLst>
          </p:cNvPr>
          <p:cNvSpPr txBox="1"/>
          <p:nvPr/>
        </p:nvSpPr>
        <p:spPr>
          <a:xfrm>
            <a:off x="762953" y="917630"/>
            <a:ext cx="6042293" cy="1384995"/>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3. PMN-MDSCs phagocytose </a:t>
            </a:r>
            <a:r>
              <a:rPr lang="en-US" sz="1200" b="1" i="1" dirty="0" smtClean="0">
                <a:latin typeface="Arial" panose="020B0604020202020204" pitchFamily="34" charset="0"/>
                <a:cs typeface="Arial" panose="020B0604020202020204" pitchFamily="34" charset="0"/>
              </a:rPr>
              <a:t>Staphylococcus </a:t>
            </a:r>
            <a:r>
              <a:rPr lang="en-US" sz="1200" b="1" i="1" dirty="0">
                <a:latin typeface="Arial" panose="020B0604020202020204" pitchFamily="34" charset="0"/>
                <a:cs typeface="Arial" panose="020B0604020202020204" pitchFamily="34" charset="0"/>
              </a:rPr>
              <a:t>aureus</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(A-B) EM images of (A) C-PMN and (B) PMN-MDSC isolated from tumor-bearing dogs following co-incubation with </a:t>
            </a:r>
            <a:r>
              <a:rPr lang="en-US" sz="1200" i="1" dirty="0">
                <a:latin typeface="Arial" panose="020B0604020202020204" pitchFamily="34" charset="0"/>
                <a:cs typeface="Arial" panose="020B0604020202020204" pitchFamily="34" charset="0"/>
              </a:rPr>
              <a:t>S. aureus</a:t>
            </a:r>
            <a:r>
              <a:rPr lang="en-US" sz="1200" dirty="0">
                <a:latin typeface="Arial" panose="020B0604020202020204" pitchFamily="34" charset="0"/>
                <a:cs typeface="Arial" panose="020B0604020202020204" pitchFamily="34" charset="0"/>
              </a:rPr>
              <a:t>. Blue asterisks indicate dilated endoplasmic reticulum, yellow asterisks indicate phagolysosomes, and red asterisks indicate </a:t>
            </a:r>
            <a:r>
              <a:rPr lang="en-US" sz="1200" i="1" dirty="0">
                <a:latin typeface="Arial" panose="020B0604020202020204" pitchFamily="34" charset="0"/>
                <a:cs typeface="Arial" panose="020B0604020202020204" pitchFamily="34" charset="0"/>
              </a:rPr>
              <a:t>S. aureus. </a:t>
            </a:r>
            <a:r>
              <a:rPr lang="en-US" sz="1200" dirty="0">
                <a:latin typeface="Arial" panose="020B0604020202020204" pitchFamily="34" charset="0"/>
                <a:cs typeface="Arial" panose="020B0604020202020204" pitchFamily="34" charset="0"/>
              </a:rPr>
              <a:t>Scale bar = 1 µm. [EM: electron microscopy, C: cancer, PMN: polymorphonuclear cell]</a:t>
            </a:r>
          </a:p>
          <a:p>
            <a:pPr algn="just"/>
            <a:endParaRPr lang="en-US" sz="1200" dirty="0"/>
          </a:p>
        </p:txBody>
      </p:sp>
    </p:spTree>
    <p:extLst>
      <p:ext uri="{BB962C8B-B14F-4D97-AF65-F5344CB8AC3E}">
        <p14:creationId xmlns:p14="http://schemas.microsoft.com/office/powerpoint/2010/main" val="7247119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557</TotalTime>
  <Words>711</Words>
  <Application>Microsoft Office PowerPoint</Application>
  <PresentationFormat>Custom</PresentationFormat>
  <Paragraphs>273</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Bacterial killing activity of polymorphonuclear myeloid-derived suppressor cells isolated from tumor-bearing dogs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killing activity of myeloid-derived suppressor cells isolated from tumor-bearing dogs</dc:title>
  <dc:creator>Hlavaty, Sabina</dc:creator>
  <cp:lastModifiedBy>Oliver Garden</cp:lastModifiedBy>
  <cp:revision>33</cp:revision>
  <dcterms:created xsi:type="dcterms:W3CDTF">2019-07-30T14:12:22Z</dcterms:created>
  <dcterms:modified xsi:type="dcterms:W3CDTF">2019-09-30T16:19:33Z</dcterms:modified>
</cp:coreProperties>
</file>