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15" r:id="rId2"/>
  </p:sldIdLst>
  <p:sldSz cx="45720000" cy="45720000"/>
  <p:notesSz cx="7010400" cy="9236075"/>
  <p:defaultTextStyle>
    <a:defPPr>
      <a:defRPr lang="en-US"/>
    </a:defPPr>
    <a:lvl1pPr marL="0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1pPr>
    <a:lvl2pPr marL="2612532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2pPr>
    <a:lvl3pPr marL="5225064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3pPr>
    <a:lvl4pPr marL="7837597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4pPr>
    <a:lvl5pPr marL="10450129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5pPr>
    <a:lvl6pPr marL="13062661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6pPr>
    <a:lvl7pPr marL="15675193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7pPr>
    <a:lvl8pPr marL="18287726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8pPr>
    <a:lvl9pPr marL="20900258" algn="l" defTabSz="5225064" rtl="0" eaLnBrk="1" latinLnBrk="0" hangingPunct="1">
      <a:defRPr sz="10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60EB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3257" autoAdjust="0"/>
  </p:normalViewPr>
  <p:slideViewPr>
    <p:cSldViewPr>
      <p:cViewPr>
        <p:scale>
          <a:sx n="20" d="100"/>
          <a:sy n="20" d="100"/>
        </p:scale>
        <p:origin x="-1938" y="348"/>
      </p:cViewPr>
      <p:guideLst>
        <p:guide orient="horz" pos="14400"/>
        <p:guide pos="144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F8475DF-3254-42A9-B8E2-957ED587A343}" type="datetimeFigureOut">
              <a:rPr lang="en-US" smtClean="0"/>
              <a:t>6/27/2019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73238" y="692150"/>
            <a:ext cx="34639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9AAB90B-027E-432F-A5FE-0124D53F2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074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1pPr>
    <a:lvl2pPr marL="2612532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2pPr>
    <a:lvl3pPr marL="5225064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3pPr>
    <a:lvl4pPr marL="7837597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4pPr>
    <a:lvl5pPr marL="10450129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5pPr>
    <a:lvl6pPr marL="13062661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6pPr>
    <a:lvl7pPr marL="15675193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7pPr>
    <a:lvl8pPr marL="18287726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8pPr>
    <a:lvl9pPr marL="20900258" algn="l" defTabSz="5225064" rtl="0" eaLnBrk="1" latinLnBrk="0" hangingPunct="1">
      <a:defRPr sz="6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0" y="14202837"/>
            <a:ext cx="38862000" cy="98001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0" y="25908000"/>
            <a:ext cx="32004000" cy="1168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612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225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8375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0450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30626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56751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8287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0900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783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392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65735000" y="12202590"/>
            <a:ext cx="51435000" cy="2600748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0" y="12202590"/>
            <a:ext cx="153543000" cy="2600748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33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572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1565" y="29379337"/>
            <a:ext cx="38862000" cy="9080500"/>
          </a:xfrm>
        </p:spPr>
        <p:txBody>
          <a:bodyPr anchor="t"/>
          <a:lstStyle>
            <a:lvl1pPr algn="l">
              <a:defRPr sz="22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1565" y="19378090"/>
            <a:ext cx="38862000" cy="10001247"/>
          </a:xfrm>
        </p:spPr>
        <p:txBody>
          <a:bodyPr anchor="b"/>
          <a:lstStyle>
            <a:lvl1pPr marL="0" indent="0">
              <a:buNone/>
              <a:defRPr sz="11400">
                <a:solidFill>
                  <a:schemeClr val="tx1">
                    <a:tint val="75000"/>
                  </a:schemeClr>
                </a:solidFill>
              </a:defRPr>
            </a:lvl1pPr>
            <a:lvl2pPr marL="2612532" indent="0">
              <a:buNone/>
              <a:defRPr sz="10300">
                <a:solidFill>
                  <a:schemeClr val="tx1">
                    <a:tint val="75000"/>
                  </a:schemeClr>
                </a:solidFill>
              </a:defRPr>
            </a:lvl2pPr>
            <a:lvl3pPr marL="5225064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3pPr>
            <a:lvl4pPr marL="7837597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4pPr>
            <a:lvl5pPr marL="10450129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5pPr>
            <a:lvl6pPr marL="13062661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6pPr>
            <a:lvl7pPr marL="15675193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7pPr>
            <a:lvl8pPr marL="18287726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8pPr>
            <a:lvl9pPr marL="20900258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8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0" y="71120003"/>
            <a:ext cx="102489000" cy="201157420"/>
          </a:xfrm>
        </p:spPr>
        <p:txBody>
          <a:bodyPr/>
          <a:lstStyle>
            <a:lvl1pPr>
              <a:defRPr sz="16000"/>
            </a:lvl1pPr>
            <a:lvl2pPr>
              <a:defRPr sz="13700"/>
            </a:lvl2pPr>
            <a:lvl3pPr>
              <a:defRPr sz="114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681000" y="71120003"/>
            <a:ext cx="102489000" cy="201157420"/>
          </a:xfrm>
        </p:spPr>
        <p:txBody>
          <a:bodyPr/>
          <a:lstStyle>
            <a:lvl1pPr>
              <a:defRPr sz="16000"/>
            </a:lvl1pPr>
            <a:lvl2pPr>
              <a:defRPr sz="13700"/>
            </a:lvl2pPr>
            <a:lvl3pPr>
              <a:defRPr sz="11400"/>
            </a:lvl3pPr>
            <a:lvl4pPr>
              <a:defRPr sz="10300"/>
            </a:lvl4pPr>
            <a:lvl5pPr>
              <a:defRPr sz="10300"/>
            </a:lvl5pPr>
            <a:lvl6pPr>
              <a:defRPr sz="10300"/>
            </a:lvl6pPr>
            <a:lvl7pPr>
              <a:defRPr sz="10300"/>
            </a:lvl7pPr>
            <a:lvl8pPr>
              <a:defRPr sz="10300"/>
            </a:lvl8pPr>
            <a:lvl9pPr>
              <a:defRPr sz="10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166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1830920"/>
            <a:ext cx="41148000" cy="762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0234087"/>
            <a:ext cx="20200940" cy="4265080"/>
          </a:xfrm>
        </p:spPr>
        <p:txBody>
          <a:bodyPr anchor="b"/>
          <a:lstStyle>
            <a:lvl1pPr marL="0" indent="0">
              <a:buNone/>
              <a:defRPr sz="13700" b="1"/>
            </a:lvl1pPr>
            <a:lvl2pPr marL="2612532" indent="0">
              <a:buNone/>
              <a:defRPr sz="11400" b="1"/>
            </a:lvl2pPr>
            <a:lvl3pPr marL="5225064" indent="0">
              <a:buNone/>
              <a:defRPr sz="10300" b="1"/>
            </a:lvl3pPr>
            <a:lvl4pPr marL="7837597" indent="0">
              <a:buNone/>
              <a:defRPr sz="9100" b="1"/>
            </a:lvl4pPr>
            <a:lvl5pPr marL="10450129" indent="0">
              <a:buNone/>
              <a:defRPr sz="9100" b="1"/>
            </a:lvl5pPr>
            <a:lvl6pPr marL="13062661" indent="0">
              <a:buNone/>
              <a:defRPr sz="9100" b="1"/>
            </a:lvl6pPr>
            <a:lvl7pPr marL="15675193" indent="0">
              <a:buNone/>
              <a:defRPr sz="9100" b="1"/>
            </a:lvl7pPr>
            <a:lvl8pPr marL="18287726" indent="0">
              <a:buNone/>
              <a:defRPr sz="9100" b="1"/>
            </a:lvl8pPr>
            <a:lvl9pPr marL="20900258" indent="0">
              <a:buNone/>
              <a:defRPr sz="9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0" y="14499167"/>
            <a:ext cx="20200940" cy="26341920"/>
          </a:xfrm>
        </p:spPr>
        <p:txBody>
          <a:bodyPr/>
          <a:lstStyle>
            <a:lvl1pPr>
              <a:defRPr sz="13700"/>
            </a:lvl1pPr>
            <a:lvl2pPr>
              <a:defRPr sz="11400"/>
            </a:lvl2pPr>
            <a:lvl3pPr>
              <a:defRPr sz="103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225128" y="10234087"/>
            <a:ext cx="20208875" cy="4265080"/>
          </a:xfrm>
        </p:spPr>
        <p:txBody>
          <a:bodyPr anchor="b"/>
          <a:lstStyle>
            <a:lvl1pPr marL="0" indent="0">
              <a:buNone/>
              <a:defRPr sz="13700" b="1"/>
            </a:lvl1pPr>
            <a:lvl2pPr marL="2612532" indent="0">
              <a:buNone/>
              <a:defRPr sz="11400" b="1"/>
            </a:lvl2pPr>
            <a:lvl3pPr marL="5225064" indent="0">
              <a:buNone/>
              <a:defRPr sz="10300" b="1"/>
            </a:lvl3pPr>
            <a:lvl4pPr marL="7837597" indent="0">
              <a:buNone/>
              <a:defRPr sz="9100" b="1"/>
            </a:lvl4pPr>
            <a:lvl5pPr marL="10450129" indent="0">
              <a:buNone/>
              <a:defRPr sz="9100" b="1"/>
            </a:lvl5pPr>
            <a:lvl6pPr marL="13062661" indent="0">
              <a:buNone/>
              <a:defRPr sz="9100" b="1"/>
            </a:lvl6pPr>
            <a:lvl7pPr marL="15675193" indent="0">
              <a:buNone/>
              <a:defRPr sz="9100" b="1"/>
            </a:lvl7pPr>
            <a:lvl8pPr marL="18287726" indent="0">
              <a:buNone/>
              <a:defRPr sz="9100" b="1"/>
            </a:lvl8pPr>
            <a:lvl9pPr marL="20900258" indent="0">
              <a:buNone/>
              <a:defRPr sz="9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225128" y="14499167"/>
            <a:ext cx="20208875" cy="26341920"/>
          </a:xfrm>
        </p:spPr>
        <p:txBody>
          <a:bodyPr/>
          <a:lstStyle>
            <a:lvl1pPr>
              <a:defRPr sz="13700"/>
            </a:lvl1pPr>
            <a:lvl2pPr>
              <a:defRPr sz="11400"/>
            </a:lvl2pPr>
            <a:lvl3pPr>
              <a:defRPr sz="103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442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800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774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3" y="1820333"/>
            <a:ext cx="15041565" cy="7747000"/>
          </a:xfrm>
        </p:spPr>
        <p:txBody>
          <a:bodyPr anchor="b"/>
          <a:lstStyle>
            <a:lvl1pPr algn="l">
              <a:defRPr sz="1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75250" y="1820337"/>
            <a:ext cx="25558750" cy="39020753"/>
          </a:xfrm>
        </p:spPr>
        <p:txBody>
          <a:bodyPr/>
          <a:lstStyle>
            <a:lvl1pPr>
              <a:defRPr sz="18300"/>
            </a:lvl1pPr>
            <a:lvl2pPr>
              <a:defRPr sz="16000"/>
            </a:lvl2pPr>
            <a:lvl3pPr>
              <a:defRPr sz="13700"/>
            </a:lvl3pPr>
            <a:lvl4pPr>
              <a:defRPr sz="11400"/>
            </a:lvl4pPr>
            <a:lvl5pPr>
              <a:defRPr sz="11400"/>
            </a:lvl5pPr>
            <a:lvl6pPr>
              <a:defRPr sz="11400"/>
            </a:lvl6pPr>
            <a:lvl7pPr>
              <a:defRPr sz="11400"/>
            </a:lvl7pPr>
            <a:lvl8pPr>
              <a:defRPr sz="11400"/>
            </a:lvl8pPr>
            <a:lvl9pPr>
              <a:defRPr sz="1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3" y="9567337"/>
            <a:ext cx="15041565" cy="31273753"/>
          </a:xfrm>
        </p:spPr>
        <p:txBody>
          <a:bodyPr/>
          <a:lstStyle>
            <a:lvl1pPr marL="0" indent="0">
              <a:buNone/>
              <a:defRPr sz="8000"/>
            </a:lvl1pPr>
            <a:lvl2pPr marL="2612532" indent="0">
              <a:buNone/>
              <a:defRPr sz="6900"/>
            </a:lvl2pPr>
            <a:lvl3pPr marL="5225064" indent="0">
              <a:buNone/>
              <a:defRPr sz="5700"/>
            </a:lvl3pPr>
            <a:lvl4pPr marL="7837597" indent="0">
              <a:buNone/>
              <a:defRPr sz="5100"/>
            </a:lvl4pPr>
            <a:lvl5pPr marL="10450129" indent="0">
              <a:buNone/>
              <a:defRPr sz="5100"/>
            </a:lvl5pPr>
            <a:lvl6pPr marL="13062661" indent="0">
              <a:buNone/>
              <a:defRPr sz="5100"/>
            </a:lvl6pPr>
            <a:lvl7pPr marL="15675193" indent="0">
              <a:buNone/>
              <a:defRPr sz="5100"/>
            </a:lvl7pPr>
            <a:lvl8pPr marL="18287726" indent="0">
              <a:buNone/>
              <a:defRPr sz="5100"/>
            </a:lvl8pPr>
            <a:lvl9pPr marL="20900258" indent="0">
              <a:buNone/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52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61440" y="32004000"/>
            <a:ext cx="27432000" cy="3778253"/>
          </a:xfrm>
        </p:spPr>
        <p:txBody>
          <a:bodyPr anchor="b"/>
          <a:lstStyle>
            <a:lvl1pPr algn="l">
              <a:defRPr sz="11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961440" y="4085167"/>
            <a:ext cx="27432000" cy="27432000"/>
          </a:xfrm>
        </p:spPr>
        <p:txBody>
          <a:bodyPr/>
          <a:lstStyle>
            <a:lvl1pPr marL="0" indent="0">
              <a:buNone/>
              <a:defRPr sz="18300"/>
            </a:lvl1pPr>
            <a:lvl2pPr marL="2612532" indent="0">
              <a:buNone/>
              <a:defRPr sz="16000"/>
            </a:lvl2pPr>
            <a:lvl3pPr marL="5225064" indent="0">
              <a:buNone/>
              <a:defRPr sz="13700"/>
            </a:lvl3pPr>
            <a:lvl4pPr marL="7837597" indent="0">
              <a:buNone/>
              <a:defRPr sz="11400"/>
            </a:lvl4pPr>
            <a:lvl5pPr marL="10450129" indent="0">
              <a:buNone/>
              <a:defRPr sz="11400"/>
            </a:lvl5pPr>
            <a:lvl6pPr marL="13062661" indent="0">
              <a:buNone/>
              <a:defRPr sz="11400"/>
            </a:lvl6pPr>
            <a:lvl7pPr marL="15675193" indent="0">
              <a:buNone/>
              <a:defRPr sz="11400"/>
            </a:lvl7pPr>
            <a:lvl8pPr marL="18287726" indent="0">
              <a:buNone/>
              <a:defRPr sz="11400"/>
            </a:lvl8pPr>
            <a:lvl9pPr marL="20900258" indent="0">
              <a:buNone/>
              <a:defRPr sz="11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440" y="35782253"/>
            <a:ext cx="27432000" cy="5365747"/>
          </a:xfrm>
        </p:spPr>
        <p:txBody>
          <a:bodyPr/>
          <a:lstStyle>
            <a:lvl1pPr marL="0" indent="0">
              <a:buNone/>
              <a:defRPr sz="8000"/>
            </a:lvl1pPr>
            <a:lvl2pPr marL="2612532" indent="0">
              <a:buNone/>
              <a:defRPr sz="6900"/>
            </a:lvl2pPr>
            <a:lvl3pPr marL="5225064" indent="0">
              <a:buNone/>
              <a:defRPr sz="5700"/>
            </a:lvl3pPr>
            <a:lvl4pPr marL="7837597" indent="0">
              <a:buNone/>
              <a:defRPr sz="5100"/>
            </a:lvl4pPr>
            <a:lvl5pPr marL="10450129" indent="0">
              <a:buNone/>
              <a:defRPr sz="5100"/>
            </a:lvl5pPr>
            <a:lvl6pPr marL="13062661" indent="0">
              <a:buNone/>
              <a:defRPr sz="5100"/>
            </a:lvl6pPr>
            <a:lvl7pPr marL="15675193" indent="0">
              <a:buNone/>
              <a:defRPr sz="5100"/>
            </a:lvl7pPr>
            <a:lvl8pPr marL="18287726" indent="0">
              <a:buNone/>
              <a:defRPr sz="5100"/>
            </a:lvl8pPr>
            <a:lvl9pPr marL="20900258" indent="0">
              <a:buNone/>
              <a:defRPr sz="5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93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86000" y="1830920"/>
            <a:ext cx="41148000" cy="7620000"/>
          </a:xfrm>
          <a:prstGeom prst="rect">
            <a:avLst/>
          </a:prstGeom>
        </p:spPr>
        <p:txBody>
          <a:bodyPr vert="horz" lIns="522506" tIns="261253" rIns="522506" bIns="261253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0668003"/>
            <a:ext cx="41148000" cy="30173087"/>
          </a:xfrm>
          <a:prstGeom prst="rect">
            <a:avLst/>
          </a:prstGeom>
        </p:spPr>
        <p:txBody>
          <a:bodyPr vert="horz" lIns="522506" tIns="261253" rIns="522506" bIns="26125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86000" y="42375670"/>
            <a:ext cx="10668000" cy="2434167"/>
          </a:xfrm>
          <a:prstGeom prst="rect">
            <a:avLst/>
          </a:prstGeom>
        </p:spPr>
        <p:txBody>
          <a:bodyPr vert="horz" lIns="522506" tIns="261253" rIns="522506" bIns="261253" rtlCol="0" anchor="ctr"/>
          <a:lstStyle>
            <a:lvl1pPr algn="l">
              <a:defRPr sz="6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7/16/2018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621000" y="42375670"/>
            <a:ext cx="14478000" cy="2434167"/>
          </a:xfrm>
          <a:prstGeom prst="rect">
            <a:avLst/>
          </a:prstGeom>
        </p:spPr>
        <p:txBody>
          <a:bodyPr vert="horz" lIns="522506" tIns="261253" rIns="522506" bIns="261253" rtlCol="0" anchor="ctr"/>
          <a:lstStyle>
            <a:lvl1pPr algn="ctr">
              <a:defRPr sz="6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Draft Jan 16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766000" y="42375670"/>
            <a:ext cx="10668000" cy="2434167"/>
          </a:xfrm>
          <a:prstGeom prst="rect">
            <a:avLst/>
          </a:prstGeom>
        </p:spPr>
        <p:txBody>
          <a:bodyPr vert="horz" lIns="522506" tIns="261253" rIns="522506" bIns="261253" rtlCol="0" anchor="ctr"/>
          <a:lstStyle>
            <a:lvl1pPr algn="r">
              <a:defRPr sz="6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ED15E-AB59-487C-B3B7-5E1F96E65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31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5225064" rtl="0" eaLnBrk="1" latinLnBrk="0" hangingPunct="1">
        <a:spcBef>
          <a:spcPct val="0"/>
        </a:spcBef>
        <a:buNone/>
        <a:defRPr sz="2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59399" indent="-1959399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83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365" indent="-1632833" algn="l" defTabSz="5225064" rtl="0" eaLnBrk="1" latinLnBrk="0" hangingPunct="1">
        <a:spcBef>
          <a:spcPct val="20000"/>
        </a:spcBef>
        <a:buFont typeface="Arial" panose="020B0604020202020204" pitchFamily="34" charset="0"/>
        <a:buChar char="–"/>
        <a:defRPr sz="16000" kern="1200">
          <a:solidFill>
            <a:schemeClr val="tx1"/>
          </a:solidFill>
          <a:latin typeface="+mn-lt"/>
          <a:ea typeface="+mn-ea"/>
          <a:cs typeface="+mn-cs"/>
        </a:defRPr>
      </a:lvl2pPr>
      <a:lvl3pPr marL="6531331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3700" kern="1200">
          <a:solidFill>
            <a:schemeClr val="tx1"/>
          </a:solidFill>
          <a:latin typeface="+mn-lt"/>
          <a:ea typeface="+mn-ea"/>
          <a:cs typeface="+mn-cs"/>
        </a:defRPr>
      </a:lvl3pPr>
      <a:lvl4pPr marL="9143863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–"/>
        <a:defRPr sz="1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756395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»"/>
        <a:defRPr sz="11400" kern="1200">
          <a:solidFill>
            <a:schemeClr val="tx1"/>
          </a:solidFill>
          <a:latin typeface="+mn-lt"/>
          <a:ea typeface="+mn-ea"/>
          <a:cs typeface="+mn-cs"/>
        </a:defRPr>
      </a:lvl5pPr>
      <a:lvl6pPr marL="14368927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981460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7pPr>
      <a:lvl8pPr marL="19593992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206524" indent="-1306266" algn="l" defTabSz="5225064" rtl="0" eaLnBrk="1" latinLnBrk="0" hangingPunct="1">
        <a:spcBef>
          <a:spcPct val="20000"/>
        </a:spcBef>
        <a:buFont typeface="Arial" panose="020B0604020202020204" pitchFamily="34" charset="0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1pPr>
      <a:lvl2pPr marL="2612532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2pPr>
      <a:lvl3pPr marL="5225064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7837597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4pPr>
      <a:lvl5pPr marL="10450129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5pPr>
      <a:lvl6pPr marL="13062661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6pPr>
      <a:lvl7pPr marL="15675193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7726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8pPr>
      <a:lvl9pPr marL="20900258" algn="l" defTabSz="5225064" rtl="0" eaLnBrk="1" latinLnBrk="0" hangingPunct="1">
        <a:defRPr sz="10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Box 95"/>
          <p:cNvSpPr txBox="1"/>
          <p:nvPr/>
        </p:nvSpPr>
        <p:spPr>
          <a:xfrm>
            <a:off x="8575747" y="32232600"/>
            <a:ext cx="27861205" cy="8402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5400" b="1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5400" b="1" smtClean="0">
                <a:latin typeface="Arial" panose="020B0604020202020204" pitchFamily="34" charset="0"/>
                <a:cs typeface="Arial" panose="020B0604020202020204" pitchFamily="34" charset="0"/>
              </a:rPr>
              <a:t>6.  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A) Combined treatment with an SCD1 inhibitor and </a:t>
            </a:r>
            <a:r>
              <a:rPr lang="en-US" sz="5400" dirty="0" err="1">
                <a:latin typeface="Arial" panose="020B0604020202020204" pitchFamily="34" charset="0"/>
                <a:cs typeface="Arial" panose="020B0604020202020204" pitchFamily="34" charset="0"/>
              </a:rPr>
              <a:t>ferroptosis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 inducer potentiates cell death in ovarian cancer cell lines with a mesenchymal phenotype.  OVCAR5 and OVCAR8 cells were treated with the indicated concentrations of MF-438 (MF) and RSL3 for 24 hours and viability assessed using </a:t>
            </a:r>
            <a:r>
              <a:rPr lang="en-US" sz="5400" dirty="0" err="1">
                <a:latin typeface="Arial" panose="020B0604020202020204" pitchFamily="34" charset="0"/>
                <a:cs typeface="Arial" panose="020B0604020202020204" pitchFamily="34" charset="0"/>
              </a:rPr>
              <a:t>calcein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-AM. *p &lt;4.4 </a:t>
            </a: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E-06.</a:t>
            </a:r>
          </a:p>
          <a:p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B) Combined treatment with a </a:t>
            </a:r>
            <a:r>
              <a:rPr lang="en-US" sz="5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ferroptosis</a:t>
            </a: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 inducer and SCD1 inhibitor effectively reduces tumor  number and mass in mice with established tumors.  Mice were injected intraperitoneally with FT-t cells and tumors allowed to growth for 7 days before initiation of treatment with either vehicle control (CTL) or the combination of </a:t>
            </a:r>
            <a:r>
              <a:rPr lang="en-US" sz="5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erastin</a:t>
            </a: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 (ERA) and A939572 (A).. </a:t>
            </a:r>
            <a:r>
              <a:rPr lang="en-US" sz="5400" dirty="0">
                <a:latin typeface="Arial" panose="020B0604020202020204" pitchFamily="34" charset="0"/>
                <a:cs typeface="Arial" panose="020B0604020202020204" pitchFamily="34" charset="0"/>
              </a:rPr>
              <a:t>The number of tumors/mouse and total tumor mass/mouse were </a:t>
            </a:r>
            <a:r>
              <a:rPr lang="en-US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measured at day 18. </a:t>
            </a:r>
            <a:endParaRPr lang="en-US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0" name="Group 229"/>
          <p:cNvGrpSpPr/>
          <p:nvPr/>
        </p:nvGrpSpPr>
        <p:grpSpPr>
          <a:xfrm>
            <a:off x="8018356" y="3940137"/>
            <a:ext cx="28975987" cy="12622055"/>
            <a:chOff x="7598499" y="3940137"/>
            <a:chExt cx="28975987" cy="12622055"/>
          </a:xfrm>
        </p:grpSpPr>
        <p:sp>
          <p:nvSpPr>
            <p:cNvPr id="5" name="Line 10"/>
            <p:cNvSpPr>
              <a:spLocks noChangeShapeType="1"/>
            </p:cNvSpPr>
            <p:nvPr/>
          </p:nvSpPr>
          <p:spPr bwMode="auto">
            <a:xfrm>
              <a:off x="9615701" y="14649412"/>
              <a:ext cx="1257935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Line 11"/>
            <p:cNvSpPr>
              <a:spLocks noChangeShapeType="1"/>
            </p:cNvSpPr>
            <p:nvPr/>
          </p:nvSpPr>
          <p:spPr bwMode="auto">
            <a:xfrm flipV="1">
              <a:off x="12131889" y="14649412"/>
              <a:ext cx="0" cy="1254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Line 12"/>
            <p:cNvSpPr>
              <a:spLocks noChangeShapeType="1"/>
            </p:cNvSpPr>
            <p:nvPr/>
          </p:nvSpPr>
          <p:spPr bwMode="auto">
            <a:xfrm flipV="1">
              <a:off x="14648076" y="14649412"/>
              <a:ext cx="0" cy="1254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Line 13"/>
            <p:cNvSpPr>
              <a:spLocks noChangeShapeType="1"/>
            </p:cNvSpPr>
            <p:nvPr/>
          </p:nvSpPr>
          <p:spPr bwMode="auto">
            <a:xfrm flipV="1">
              <a:off x="17164264" y="14649412"/>
              <a:ext cx="0" cy="1254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V="1">
              <a:off x="19678864" y="14649412"/>
              <a:ext cx="0" cy="1254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15"/>
            <p:cNvSpPr>
              <a:spLocks noChangeArrowheads="1"/>
            </p:cNvSpPr>
            <p:nvPr/>
          </p:nvSpPr>
          <p:spPr bwMode="auto">
            <a:xfrm>
              <a:off x="11800101" y="14943100"/>
              <a:ext cx="116378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CTL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14395664" y="14943100"/>
              <a:ext cx="1550104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MF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4800" dirty="0" smtClean="0">
                  <a:solidFill>
                    <a:srgbClr val="000000"/>
                  </a:solidFill>
                </a:rPr>
                <a:t>10µM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16727701" y="14943100"/>
              <a:ext cx="1721625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RSL3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4800" dirty="0" smtClean="0">
                  <a:solidFill>
                    <a:srgbClr val="000000"/>
                  </a:solidFill>
                </a:rPr>
                <a:t>   5µM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18891464" y="14943100"/>
              <a:ext cx="278922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MF+RSL3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" name="Line 21"/>
            <p:cNvSpPr>
              <a:spLocks noChangeShapeType="1"/>
            </p:cNvSpPr>
            <p:nvPr/>
          </p:nvSpPr>
          <p:spPr bwMode="auto">
            <a:xfrm flipV="1">
              <a:off x="9615701" y="5845137"/>
              <a:ext cx="0" cy="88042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Line 22"/>
            <p:cNvSpPr>
              <a:spLocks noChangeShapeType="1"/>
            </p:cNvSpPr>
            <p:nvPr/>
          </p:nvSpPr>
          <p:spPr bwMode="auto">
            <a:xfrm>
              <a:off x="9490289" y="14649412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Line 23"/>
            <p:cNvSpPr>
              <a:spLocks noChangeShapeType="1"/>
            </p:cNvSpPr>
            <p:nvPr/>
          </p:nvSpPr>
          <p:spPr bwMode="auto">
            <a:xfrm>
              <a:off x="9490289" y="13180975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Line 24"/>
            <p:cNvSpPr>
              <a:spLocks noChangeShapeType="1"/>
            </p:cNvSpPr>
            <p:nvPr/>
          </p:nvSpPr>
          <p:spPr bwMode="auto">
            <a:xfrm>
              <a:off x="9490289" y="11714125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Line 25"/>
            <p:cNvSpPr>
              <a:spLocks noChangeShapeType="1"/>
            </p:cNvSpPr>
            <p:nvPr/>
          </p:nvSpPr>
          <p:spPr bwMode="auto">
            <a:xfrm>
              <a:off x="9490289" y="10247275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9490289" y="8777250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Line 27"/>
            <p:cNvSpPr>
              <a:spLocks noChangeShapeType="1"/>
            </p:cNvSpPr>
            <p:nvPr/>
          </p:nvSpPr>
          <p:spPr bwMode="auto">
            <a:xfrm>
              <a:off x="9490289" y="7310400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Line 28"/>
            <p:cNvSpPr>
              <a:spLocks noChangeShapeType="1"/>
            </p:cNvSpPr>
            <p:nvPr/>
          </p:nvSpPr>
          <p:spPr bwMode="auto">
            <a:xfrm>
              <a:off x="9490289" y="5845137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Rectangle 29"/>
            <p:cNvSpPr>
              <a:spLocks noChangeArrowheads="1"/>
            </p:cNvSpPr>
            <p:nvPr/>
          </p:nvSpPr>
          <p:spPr bwMode="auto">
            <a:xfrm>
              <a:off x="8771151" y="14346200"/>
              <a:ext cx="34304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3" name="Rectangle 30"/>
            <p:cNvSpPr>
              <a:spLocks noChangeArrowheads="1"/>
            </p:cNvSpPr>
            <p:nvPr/>
          </p:nvSpPr>
          <p:spPr bwMode="auto">
            <a:xfrm>
              <a:off x="8577476" y="12876175"/>
              <a:ext cx="68608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20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4" name="Rectangle 31"/>
            <p:cNvSpPr>
              <a:spLocks noChangeArrowheads="1"/>
            </p:cNvSpPr>
            <p:nvPr/>
          </p:nvSpPr>
          <p:spPr bwMode="auto">
            <a:xfrm>
              <a:off x="8577476" y="11410912"/>
              <a:ext cx="68608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40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5" name="Rectangle 32"/>
            <p:cNvSpPr>
              <a:spLocks noChangeArrowheads="1"/>
            </p:cNvSpPr>
            <p:nvPr/>
          </p:nvSpPr>
          <p:spPr bwMode="auto">
            <a:xfrm>
              <a:off x="8577476" y="9944062"/>
              <a:ext cx="68608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60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6" name="Rectangle 33"/>
            <p:cNvSpPr>
              <a:spLocks noChangeArrowheads="1"/>
            </p:cNvSpPr>
            <p:nvPr/>
          </p:nvSpPr>
          <p:spPr bwMode="auto">
            <a:xfrm>
              <a:off x="8577476" y="8474037"/>
              <a:ext cx="68608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80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7" name="Rectangle 34"/>
            <p:cNvSpPr>
              <a:spLocks noChangeArrowheads="1"/>
            </p:cNvSpPr>
            <p:nvPr/>
          </p:nvSpPr>
          <p:spPr bwMode="auto">
            <a:xfrm>
              <a:off x="8383801" y="7007187"/>
              <a:ext cx="1029128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8" name="Rectangle 35"/>
            <p:cNvSpPr>
              <a:spLocks noChangeArrowheads="1"/>
            </p:cNvSpPr>
            <p:nvPr/>
          </p:nvSpPr>
          <p:spPr bwMode="auto">
            <a:xfrm>
              <a:off x="8383801" y="5540337"/>
              <a:ext cx="1029128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120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9" name="Rectangle 37"/>
            <p:cNvSpPr>
              <a:spLocks noChangeArrowheads="1"/>
            </p:cNvSpPr>
            <p:nvPr/>
          </p:nvSpPr>
          <p:spPr bwMode="auto">
            <a:xfrm>
              <a:off x="11390526" y="7323100"/>
              <a:ext cx="1484312" cy="7300913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38"/>
            <p:cNvSpPr>
              <a:spLocks/>
            </p:cNvSpPr>
            <p:nvPr/>
          </p:nvSpPr>
          <p:spPr bwMode="auto">
            <a:xfrm flipV="1">
              <a:off x="11377826" y="7310400"/>
              <a:ext cx="1509712" cy="7326313"/>
            </a:xfrm>
            <a:custGeom>
              <a:avLst/>
              <a:gdLst>
                <a:gd name="T0" fmla="*/ 600 w 600"/>
                <a:gd name="T1" fmla="*/ 0 h 2912"/>
                <a:gd name="T2" fmla="*/ 600 w 600"/>
                <a:gd name="T3" fmla="*/ 2912 h 2912"/>
                <a:gd name="T4" fmla="*/ 0 w 600"/>
                <a:gd name="T5" fmla="*/ 2912 h 2912"/>
                <a:gd name="T6" fmla="*/ 0 w 600"/>
                <a:gd name="T7" fmla="*/ 0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0" h="2912">
                  <a:moveTo>
                    <a:pt x="600" y="0"/>
                  </a:moveTo>
                  <a:lnTo>
                    <a:pt x="600" y="2912"/>
                  </a:lnTo>
                  <a:lnTo>
                    <a:pt x="0" y="291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Line 39"/>
            <p:cNvSpPr>
              <a:spLocks noChangeShapeType="1"/>
            </p:cNvSpPr>
            <p:nvPr/>
          </p:nvSpPr>
          <p:spPr bwMode="auto">
            <a:xfrm flipV="1">
              <a:off x="12131889" y="6857962"/>
              <a:ext cx="0" cy="4524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Line 40"/>
            <p:cNvSpPr>
              <a:spLocks noChangeShapeType="1"/>
            </p:cNvSpPr>
            <p:nvPr/>
          </p:nvSpPr>
          <p:spPr bwMode="auto">
            <a:xfrm>
              <a:off x="12006476" y="6857962"/>
              <a:ext cx="254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41"/>
            <p:cNvSpPr>
              <a:spLocks noChangeArrowheads="1"/>
            </p:cNvSpPr>
            <p:nvPr/>
          </p:nvSpPr>
          <p:spPr bwMode="auto">
            <a:xfrm>
              <a:off x="13906714" y="7467562"/>
              <a:ext cx="1482725" cy="7156450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42"/>
            <p:cNvSpPr>
              <a:spLocks/>
            </p:cNvSpPr>
            <p:nvPr/>
          </p:nvSpPr>
          <p:spPr bwMode="auto">
            <a:xfrm flipV="1">
              <a:off x="13894014" y="7454862"/>
              <a:ext cx="1508125" cy="7181850"/>
            </a:xfrm>
            <a:custGeom>
              <a:avLst/>
              <a:gdLst>
                <a:gd name="T0" fmla="*/ 600 w 600"/>
                <a:gd name="T1" fmla="*/ 0 h 2855"/>
                <a:gd name="T2" fmla="*/ 600 w 600"/>
                <a:gd name="T3" fmla="*/ 2855 h 2855"/>
                <a:gd name="T4" fmla="*/ 0 w 600"/>
                <a:gd name="T5" fmla="*/ 2855 h 2855"/>
                <a:gd name="T6" fmla="*/ 0 w 600"/>
                <a:gd name="T7" fmla="*/ 0 h 2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0" h="2855">
                  <a:moveTo>
                    <a:pt x="600" y="0"/>
                  </a:moveTo>
                  <a:lnTo>
                    <a:pt x="600" y="2855"/>
                  </a:lnTo>
                  <a:lnTo>
                    <a:pt x="0" y="2855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Line 43"/>
            <p:cNvSpPr>
              <a:spLocks noChangeShapeType="1"/>
            </p:cNvSpPr>
            <p:nvPr/>
          </p:nvSpPr>
          <p:spPr bwMode="auto">
            <a:xfrm flipV="1">
              <a:off x="14648076" y="6996075"/>
              <a:ext cx="0" cy="45878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Line 44"/>
            <p:cNvSpPr>
              <a:spLocks noChangeShapeType="1"/>
            </p:cNvSpPr>
            <p:nvPr/>
          </p:nvSpPr>
          <p:spPr bwMode="auto">
            <a:xfrm>
              <a:off x="14522664" y="6996075"/>
              <a:ext cx="254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45"/>
            <p:cNvSpPr>
              <a:spLocks noChangeArrowheads="1"/>
            </p:cNvSpPr>
            <p:nvPr/>
          </p:nvSpPr>
          <p:spPr bwMode="auto">
            <a:xfrm>
              <a:off x="16421314" y="11168025"/>
              <a:ext cx="1481137" cy="3455988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46"/>
            <p:cNvSpPr>
              <a:spLocks/>
            </p:cNvSpPr>
            <p:nvPr/>
          </p:nvSpPr>
          <p:spPr bwMode="auto">
            <a:xfrm flipV="1">
              <a:off x="16408614" y="11155325"/>
              <a:ext cx="1506537" cy="3481388"/>
            </a:xfrm>
            <a:custGeom>
              <a:avLst/>
              <a:gdLst>
                <a:gd name="T0" fmla="*/ 599 w 599"/>
                <a:gd name="T1" fmla="*/ 0 h 1384"/>
                <a:gd name="T2" fmla="*/ 599 w 599"/>
                <a:gd name="T3" fmla="*/ 1384 h 1384"/>
                <a:gd name="T4" fmla="*/ 0 w 599"/>
                <a:gd name="T5" fmla="*/ 1384 h 1384"/>
                <a:gd name="T6" fmla="*/ 0 w 599"/>
                <a:gd name="T7" fmla="*/ 0 h 1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1384">
                  <a:moveTo>
                    <a:pt x="599" y="0"/>
                  </a:moveTo>
                  <a:lnTo>
                    <a:pt x="599" y="1384"/>
                  </a:lnTo>
                  <a:lnTo>
                    <a:pt x="0" y="1384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Line 47"/>
            <p:cNvSpPr>
              <a:spLocks noChangeShapeType="1"/>
            </p:cNvSpPr>
            <p:nvPr/>
          </p:nvSpPr>
          <p:spPr bwMode="auto">
            <a:xfrm flipV="1">
              <a:off x="17161089" y="10712412"/>
              <a:ext cx="0" cy="4429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Line 48"/>
            <p:cNvSpPr>
              <a:spLocks noChangeShapeType="1"/>
            </p:cNvSpPr>
            <p:nvPr/>
          </p:nvSpPr>
          <p:spPr bwMode="auto">
            <a:xfrm>
              <a:off x="17035676" y="10712412"/>
              <a:ext cx="254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Rectangle 49"/>
            <p:cNvSpPr>
              <a:spLocks noChangeArrowheads="1"/>
            </p:cNvSpPr>
            <p:nvPr/>
          </p:nvSpPr>
          <p:spPr bwMode="auto">
            <a:xfrm>
              <a:off x="18937501" y="13234950"/>
              <a:ext cx="1484312" cy="1389063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50"/>
            <p:cNvSpPr>
              <a:spLocks/>
            </p:cNvSpPr>
            <p:nvPr/>
          </p:nvSpPr>
          <p:spPr bwMode="auto">
            <a:xfrm flipV="1">
              <a:off x="18924801" y="13222250"/>
              <a:ext cx="1509712" cy="1414463"/>
            </a:xfrm>
            <a:custGeom>
              <a:avLst/>
              <a:gdLst>
                <a:gd name="T0" fmla="*/ 600 w 600"/>
                <a:gd name="T1" fmla="*/ 0 h 562"/>
                <a:gd name="T2" fmla="*/ 600 w 600"/>
                <a:gd name="T3" fmla="*/ 562 h 562"/>
                <a:gd name="T4" fmla="*/ 0 w 600"/>
                <a:gd name="T5" fmla="*/ 562 h 562"/>
                <a:gd name="T6" fmla="*/ 0 w 600"/>
                <a:gd name="T7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0" h="562">
                  <a:moveTo>
                    <a:pt x="600" y="0"/>
                  </a:moveTo>
                  <a:lnTo>
                    <a:pt x="600" y="562"/>
                  </a:lnTo>
                  <a:lnTo>
                    <a:pt x="0" y="56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Line 51"/>
            <p:cNvSpPr>
              <a:spLocks noChangeShapeType="1"/>
            </p:cNvSpPr>
            <p:nvPr/>
          </p:nvSpPr>
          <p:spPr bwMode="auto">
            <a:xfrm flipV="1">
              <a:off x="19678864" y="12871412"/>
              <a:ext cx="0" cy="3508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Line 52"/>
            <p:cNvSpPr>
              <a:spLocks noChangeShapeType="1"/>
            </p:cNvSpPr>
            <p:nvPr/>
          </p:nvSpPr>
          <p:spPr bwMode="auto">
            <a:xfrm>
              <a:off x="19553451" y="12871412"/>
              <a:ext cx="254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Line 53"/>
            <p:cNvSpPr>
              <a:spLocks noChangeShapeType="1"/>
            </p:cNvSpPr>
            <p:nvPr/>
          </p:nvSpPr>
          <p:spPr bwMode="auto">
            <a:xfrm>
              <a:off x="9615701" y="14649412"/>
              <a:ext cx="1257935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6200000">
              <a:off x="5322056" y="10630288"/>
              <a:ext cx="53838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% Cell viability</a:t>
              </a:r>
              <a:endParaRPr lang="en-US" sz="4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2006476" y="3940137"/>
              <a:ext cx="350429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200" dirty="0" smtClean="0"/>
                <a:t>OVCAR 8</a:t>
              </a:r>
              <a:endParaRPr lang="en-US" sz="7200" dirty="0"/>
            </a:p>
          </p:txBody>
        </p:sp>
        <p:sp>
          <p:nvSpPr>
            <p:cNvPr id="53" name="Line 10"/>
            <p:cNvSpPr>
              <a:spLocks noChangeShapeType="1"/>
            </p:cNvSpPr>
            <p:nvPr/>
          </p:nvSpPr>
          <p:spPr bwMode="auto">
            <a:xfrm>
              <a:off x="23977674" y="14789589"/>
              <a:ext cx="125968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Line 11"/>
            <p:cNvSpPr>
              <a:spLocks noChangeShapeType="1"/>
            </p:cNvSpPr>
            <p:nvPr/>
          </p:nvSpPr>
          <p:spPr bwMode="auto">
            <a:xfrm flipV="1">
              <a:off x="26497037" y="14789589"/>
              <a:ext cx="0" cy="1254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Line 12"/>
            <p:cNvSpPr>
              <a:spLocks noChangeShapeType="1"/>
            </p:cNvSpPr>
            <p:nvPr/>
          </p:nvSpPr>
          <p:spPr bwMode="auto">
            <a:xfrm flipV="1">
              <a:off x="29016399" y="14789589"/>
              <a:ext cx="0" cy="1254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Line 13"/>
            <p:cNvSpPr>
              <a:spLocks noChangeShapeType="1"/>
            </p:cNvSpPr>
            <p:nvPr/>
          </p:nvSpPr>
          <p:spPr bwMode="auto">
            <a:xfrm flipV="1">
              <a:off x="31535762" y="14789589"/>
              <a:ext cx="0" cy="1254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Line 14"/>
            <p:cNvSpPr>
              <a:spLocks noChangeShapeType="1"/>
            </p:cNvSpPr>
            <p:nvPr/>
          </p:nvSpPr>
          <p:spPr bwMode="auto">
            <a:xfrm flipV="1">
              <a:off x="34055124" y="14789589"/>
              <a:ext cx="0" cy="12541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Rectangle 15"/>
            <p:cNvSpPr>
              <a:spLocks noChangeArrowheads="1"/>
            </p:cNvSpPr>
            <p:nvPr/>
          </p:nvSpPr>
          <p:spPr bwMode="auto">
            <a:xfrm>
              <a:off x="26165249" y="15084864"/>
              <a:ext cx="116378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CTL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9" name="Rectangle 16"/>
            <p:cNvSpPr>
              <a:spLocks noChangeArrowheads="1"/>
            </p:cNvSpPr>
            <p:nvPr/>
          </p:nvSpPr>
          <p:spPr bwMode="auto">
            <a:xfrm>
              <a:off x="28763987" y="15084864"/>
              <a:ext cx="1721625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MF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4800" dirty="0" smtClean="0">
                  <a:solidFill>
                    <a:srgbClr val="000000"/>
                  </a:solidFill>
                </a:rPr>
                <a:t>10 µM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31184959" y="15084864"/>
              <a:ext cx="1550104" cy="1477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RSL3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4800" dirty="0" smtClean="0">
                  <a:solidFill>
                    <a:srgbClr val="000000"/>
                  </a:solidFill>
                </a:rPr>
                <a:t>5µM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1" name="Rectangle 18"/>
            <p:cNvSpPr>
              <a:spLocks noChangeArrowheads="1"/>
            </p:cNvSpPr>
            <p:nvPr/>
          </p:nvSpPr>
          <p:spPr bwMode="auto">
            <a:xfrm>
              <a:off x="33266137" y="15084864"/>
              <a:ext cx="278922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MF+RSL3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48" name="Line 21"/>
            <p:cNvSpPr>
              <a:spLocks noChangeShapeType="1"/>
            </p:cNvSpPr>
            <p:nvPr/>
          </p:nvSpPr>
          <p:spPr bwMode="auto">
            <a:xfrm flipV="1">
              <a:off x="23977674" y="5971027"/>
              <a:ext cx="0" cy="88185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9" name="Line 22"/>
            <p:cNvSpPr>
              <a:spLocks noChangeShapeType="1"/>
            </p:cNvSpPr>
            <p:nvPr/>
          </p:nvSpPr>
          <p:spPr bwMode="auto">
            <a:xfrm>
              <a:off x="23852262" y="14789589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1" name="Line 23"/>
            <p:cNvSpPr>
              <a:spLocks noChangeShapeType="1"/>
            </p:cNvSpPr>
            <p:nvPr/>
          </p:nvSpPr>
          <p:spPr bwMode="auto">
            <a:xfrm>
              <a:off x="23852262" y="13317977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2" name="Line 24"/>
            <p:cNvSpPr>
              <a:spLocks noChangeShapeType="1"/>
            </p:cNvSpPr>
            <p:nvPr/>
          </p:nvSpPr>
          <p:spPr bwMode="auto">
            <a:xfrm>
              <a:off x="23852262" y="11849539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3" name="Line 25"/>
            <p:cNvSpPr>
              <a:spLocks noChangeShapeType="1"/>
            </p:cNvSpPr>
            <p:nvPr/>
          </p:nvSpPr>
          <p:spPr bwMode="auto">
            <a:xfrm>
              <a:off x="23852262" y="10379514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4" name="Line 26"/>
            <p:cNvSpPr>
              <a:spLocks noChangeShapeType="1"/>
            </p:cNvSpPr>
            <p:nvPr/>
          </p:nvSpPr>
          <p:spPr bwMode="auto">
            <a:xfrm>
              <a:off x="23852262" y="8909489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5" name="Line 27"/>
            <p:cNvSpPr>
              <a:spLocks noChangeShapeType="1"/>
            </p:cNvSpPr>
            <p:nvPr/>
          </p:nvSpPr>
          <p:spPr bwMode="auto">
            <a:xfrm>
              <a:off x="23852262" y="7441052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6" name="Line 28"/>
            <p:cNvSpPr>
              <a:spLocks noChangeShapeType="1"/>
            </p:cNvSpPr>
            <p:nvPr/>
          </p:nvSpPr>
          <p:spPr bwMode="auto">
            <a:xfrm>
              <a:off x="23852262" y="5971027"/>
              <a:ext cx="1254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7" name="Rectangle 29"/>
            <p:cNvSpPr>
              <a:spLocks noChangeArrowheads="1"/>
            </p:cNvSpPr>
            <p:nvPr/>
          </p:nvSpPr>
          <p:spPr bwMode="auto">
            <a:xfrm>
              <a:off x="23025900" y="14498306"/>
              <a:ext cx="343043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58" name="Rectangle 30"/>
            <p:cNvSpPr>
              <a:spLocks noChangeArrowheads="1"/>
            </p:cNvSpPr>
            <p:nvPr/>
          </p:nvSpPr>
          <p:spPr bwMode="auto">
            <a:xfrm>
              <a:off x="22854379" y="13026693"/>
              <a:ext cx="68608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20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59" name="Rectangle 31"/>
            <p:cNvSpPr>
              <a:spLocks noChangeArrowheads="1"/>
            </p:cNvSpPr>
            <p:nvPr/>
          </p:nvSpPr>
          <p:spPr bwMode="auto">
            <a:xfrm>
              <a:off x="22854379" y="11558256"/>
              <a:ext cx="68608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40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60" name="Rectangle 32"/>
            <p:cNvSpPr>
              <a:spLocks noChangeArrowheads="1"/>
            </p:cNvSpPr>
            <p:nvPr/>
          </p:nvSpPr>
          <p:spPr bwMode="auto">
            <a:xfrm>
              <a:off x="22854379" y="10088231"/>
              <a:ext cx="68608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60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61" name="Rectangle 33"/>
            <p:cNvSpPr>
              <a:spLocks noChangeArrowheads="1"/>
            </p:cNvSpPr>
            <p:nvPr/>
          </p:nvSpPr>
          <p:spPr bwMode="auto">
            <a:xfrm>
              <a:off x="22854379" y="8618206"/>
              <a:ext cx="686085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80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62" name="Rectangle 34"/>
            <p:cNvSpPr>
              <a:spLocks noChangeArrowheads="1"/>
            </p:cNvSpPr>
            <p:nvPr/>
          </p:nvSpPr>
          <p:spPr bwMode="auto">
            <a:xfrm>
              <a:off x="22682857" y="7149768"/>
              <a:ext cx="1029128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100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63" name="Rectangle 35"/>
            <p:cNvSpPr>
              <a:spLocks noChangeArrowheads="1"/>
            </p:cNvSpPr>
            <p:nvPr/>
          </p:nvSpPr>
          <p:spPr bwMode="auto">
            <a:xfrm>
              <a:off x="22682857" y="5679743"/>
              <a:ext cx="1029128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120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065" name="Rectangle 37"/>
            <p:cNvSpPr>
              <a:spLocks noChangeArrowheads="1"/>
            </p:cNvSpPr>
            <p:nvPr/>
          </p:nvSpPr>
          <p:spPr bwMode="auto">
            <a:xfrm>
              <a:off x="25754087" y="7453752"/>
              <a:ext cx="1485900" cy="7310438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6" name="Freeform 38"/>
            <p:cNvSpPr>
              <a:spLocks/>
            </p:cNvSpPr>
            <p:nvPr/>
          </p:nvSpPr>
          <p:spPr bwMode="auto">
            <a:xfrm flipV="1">
              <a:off x="25741387" y="7441052"/>
              <a:ext cx="1511300" cy="7335838"/>
            </a:xfrm>
            <a:custGeom>
              <a:avLst/>
              <a:gdLst>
                <a:gd name="T0" fmla="*/ 600 w 600"/>
                <a:gd name="T1" fmla="*/ 0 h 2912"/>
                <a:gd name="T2" fmla="*/ 600 w 600"/>
                <a:gd name="T3" fmla="*/ 2912 h 2912"/>
                <a:gd name="T4" fmla="*/ 0 w 600"/>
                <a:gd name="T5" fmla="*/ 2912 h 2912"/>
                <a:gd name="T6" fmla="*/ 0 w 600"/>
                <a:gd name="T7" fmla="*/ 0 h 2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0" h="2912">
                  <a:moveTo>
                    <a:pt x="600" y="0"/>
                  </a:moveTo>
                  <a:lnTo>
                    <a:pt x="600" y="2912"/>
                  </a:lnTo>
                  <a:lnTo>
                    <a:pt x="0" y="291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7" name="Line 39"/>
            <p:cNvSpPr>
              <a:spLocks noChangeShapeType="1"/>
            </p:cNvSpPr>
            <p:nvPr/>
          </p:nvSpPr>
          <p:spPr bwMode="auto">
            <a:xfrm flipV="1">
              <a:off x="26497037" y="7098152"/>
              <a:ext cx="0" cy="3429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8" name="Line 40"/>
            <p:cNvSpPr>
              <a:spLocks noChangeShapeType="1"/>
            </p:cNvSpPr>
            <p:nvPr/>
          </p:nvSpPr>
          <p:spPr bwMode="auto">
            <a:xfrm>
              <a:off x="26371624" y="7098152"/>
              <a:ext cx="254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9" name="Rectangle 41"/>
            <p:cNvSpPr>
              <a:spLocks noChangeArrowheads="1"/>
            </p:cNvSpPr>
            <p:nvPr/>
          </p:nvSpPr>
          <p:spPr bwMode="auto">
            <a:xfrm>
              <a:off x="28273449" y="9039664"/>
              <a:ext cx="1485900" cy="5724525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0" name="Freeform 42"/>
            <p:cNvSpPr>
              <a:spLocks/>
            </p:cNvSpPr>
            <p:nvPr/>
          </p:nvSpPr>
          <p:spPr bwMode="auto">
            <a:xfrm flipV="1">
              <a:off x="28260749" y="9026964"/>
              <a:ext cx="1511300" cy="5749925"/>
            </a:xfrm>
            <a:custGeom>
              <a:avLst/>
              <a:gdLst>
                <a:gd name="T0" fmla="*/ 600 w 600"/>
                <a:gd name="T1" fmla="*/ 0 h 2282"/>
                <a:gd name="T2" fmla="*/ 600 w 600"/>
                <a:gd name="T3" fmla="*/ 2282 h 2282"/>
                <a:gd name="T4" fmla="*/ 0 w 600"/>
                <a:gd name="T5" fmla="*/ 2282 h 2282"/>
                <a:gd name="T6" fmla="*/ 0 w 600"/>
                <a:gd name="T7" fmla="*/ 0 h 2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0" h="2282">
                  <a:moveTo>
                    <a:pt x="600" y="0"/>
                  </a:moveTo>
                  <a:lnTo>
                    <a:pt x="600" y="2282"/>
                  </a:lnTo>
                  <a:lnTo>
                    <a:pt x="0" y="2282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1" name="Line 43"/>
            <p:cNvSpPr>
              <a:spLocks noChangeShapeType="1"/>
            </p:cNvSpPr>
            <p:nvPr/>
          </p:nvSpPr>
          <p:spPr bwMode="auto">
            <a:xfrm flipV="1">
              <a:off x="29016399" y="8845989"/>
              <a:ext cx="0" cy="18097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2" name="Line 44"/>
            <p:cNvSpPr>
              <a:spLocks noChangeShapeType="1"/>
            </p:cNvSpPr>
            <p:nvPr/>
          </p:nvSpPr>
          <p:spPr bwMode="auto">
            <a:xfrm>
              <a:off x="28890987" y="8845989"/>
              <a:ext cx="254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3" name="Rectangle 45"/>
            <p:cNvSpPr>
              <a:spLocks noChangeArrowheads="1"/>
            </p:cNvSpPr>
            <p:nvPr/>
          </p:nvSpPr>
          <p:spPr bwMode="auto">
            <a:xfrm>
              <a:off x="30792812" y="13198914"/>
              <a:ext cx="1484312" cy="1565275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4" name="Freeform 46"/>
            <p:cNvSpPr>
              <a:spLocks/>
            </p:cNvSpPr>
            <p:nvPr/>
          </p:nvSpPr>
          <p:spPr bwMode="auto">
            <a:xfrm flipV="1">
              <a:off x="30780112" y="13186214"/>
              <a:ext cx="1509712" cy="1590675"/>
            </a:xfrm>
            <a:custGeom>
              <a:avLst/>
              <a:gdLst>
                <a:gd name="T0" fmla="*/ 599 w 599"/>
                <a:gd name="T1" fmla="*/ 0 h 631"/>
                <a:gd name="T2" fmla="*/ 599 w 599"/>
                <a:gd name="T3" fmla="*/ 631 h 631"/>
                <a:gd name="T4" fmla="*/ 0 w 599"/>
                <a:gd name="T5" fmla="*/ 631 h 631"/>
                <a:gd name="T6" fmla="*/ 0 w 599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9" h="631">
                  <a:moveTo>
                    <a:pt x="599" y="0"/>
                  </a:moveTo>
                  <a:lnTo>
                    <a:pt x="599" y="631"/>
                  </a:lnTo>
                  <a:lnTo>
                    <a:pt x="0" y="631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5" name="Line 47"/>
            <p:cNvSpPr>
              <a:spLocks noChangeShapeType="1"/>
            </p:cNvSpPr>
            <p:nvPr/>
          </p:nvSpPr>
          <p:spPr bwMode="auto">
            <a:xfrm flipV="1">
              <a:off x="31532587" y="12902052"/>
              <a:ext cx="0" cy="284163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6" name="Line 48"/>
            <p:cNvSpPr>
              <a:spLocks noChangeShapeType="1"/>
            </p:cNvSpPr>
            <p:nvPr/>
          </p:nvSpPr>
          <p:spPr bwMode="auto">
            <a:xfrm>
              <a:off x="31407174" y="12902052"/>
              <a:ext cx="254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7" name="Rectangle 49"/>
            <p:cNvSpPr>
              <a:spLocks noChangeArrowheads="1"/>
            </p:cNvSpPr>
            <p:nvPr/>
          </p:nvSpPr>
          <p:spPr bwMode="auto">
            <a:xfrm>
              <a:off x="33312174" y="14575277"/>
              <a:ext cx="1485900" cy="188913"/>
            </a:xfrm>
            <a:prstGeom prst="rect">
              <a:avLst/>
            </a:prstGeom>
            <a:solidFill>
              <a:srgbClr val="C0C0C0"/>
            </a:solidFill>
            <a:ln w="254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8" name="Freeform 50"/>
            <p:cNvSpPr>
              <a:spLocks/>
            </p:cNvSpPr>
            <p:nvPr/>
          </p:nvSpPr>
          <p:spPr bwMode="auto">
            <a:xfrm flipV="1">
              <a:off x="33299474" y="14562577"/>
              <a:ext cx="1511300" cy="214313"/>
            </a:xfrm>
            <a:custGeom>
              <a:avLst/>
              <a:gdLst>
                <a:gd name="T0" fmla="*/ 600 w 600"/>
                <a:gd name="T1" fmla="*/ 0 h 85"/>
                <a:gd name="T2" fmla="*/ 600 w 600"/>
                <a:gd name="T3" fmla="*/ 85 h 85"/>
                <a:gd name="T4" fmla="*/ 0 w 600"/>
                <a:gd name="T5" fmla="*/ 85 h 85"/>
                <a:gd name="T6" fmla="*/ 0 w 600"/>
                <a:gd name="T7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0" h="85">
                  <a:moveTo>
                    <a:pt x="600" y="0"/>
                  </a:moveTo>
                  <a:lnTo>
                    <a:pt x="600" y="85"/>
                  </a:lnTo>
                  <a:lnTo>
                    <a:pt x="0" y="85"/>
                  </a:lnTo>
                  <a:lnTo>
                    <a:pt x="0" y="0"/>
                  </a:lnTo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9" name="Line 51"/>
            <p:cNvSpPr>
              <a:spLocks noChangeShapeType="1"/>
            </p:cNvSpPr>
            <p:nvPr/>
          </p:nvSpPr>
          <p:spPr bwMode="auto">
            <a:xfrm flipV="1">
              <a:off x="34055124" y="14514952"/>
              <a:ext cx="0" cy="47625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0" name="Line 52"/>
            <p:cNvSpPr>
              <a:spLocks noChangeShapeType="1"/>
            </p:cNvSpPr>
            <p:nvPr/>
          </p:nvSpPr>
          <p:spPr bwMode="auto">
            <a:xfrm>
              <a:off x="33929712" y="14514952"/>
              <a:ext cx="254000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1" name="Line 53"/>
            <p:cNvSpPr>
              <a:spLocks noChangeShapeType="1"/>
            </p:cNvSpPr>
            <p:nvPr/>
          </p:nvSpPr>
          <p:spPr bwMode="auto">
            <a:xfrm>
              <a:off x="23977674" y="14789589"/>
              <a:ext cx="12596812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6255056" y="3940137"/>
              <a:ext cx="3504293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200" dirty="0" smtClean="0"/>
                <a:t>OVCAR 5</a:t>
              </a:r>
              <a:endParaRPr lang="en-US" sz="7200" dirty="0"/>
            </a:p>
          </p:txBody>
        </p:sp>
        <p:sp>
          <p:nvSpPr>
            <p:cNvPr id="103" name="TextBox 102"/>
            <p:cNvSpPr txBox="1"/>
            <p:nvPr/>
          </p:nvSpPr>
          <p:spPr>
            <a:xfrm rot="16200000">
              <a:off x="19716589" y="10181961"/>
              <a:ext cx="538388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% Cell viability</a:t>
              </a:r>
              <a:endParaRPr lang="en-US" sz="4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8513991" y="8933011"/>
              <a:ext cx="42351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4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5" name="Straight Connector 104"/>
            <p:cNvCxnSpPr/>
            <p:nvPr/>
          </p:nvCxnSpPr>
          <p:spPr>
            <a:xfrm flipV="1">
              <a:off x="17158004" y="10247275"/>
              <a:ext cx="3017520" cy="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32969857" y="10785143"/>
              <a:ext cx="42351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US" sz="4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4" name="Straight Connector 93"/>
            <p:cNvCxnSpPr/>
            <p:nvPr/>
          </p:nvCxnSpPr>
          <p:spPr>
            <a:xfrm flipV="1">
              <a:off x="31552537" y="11928141"/>
              <a:ext cx="3017520" cy="2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7" name="TextBox 226"/>
          <p:cNvSpPr txBox="1"/>
          <p:nvPr/>
        </p:nvSpPr>
        <p:spPr>
          <a:xfrm>
            <a:off x="5943600" y="3648907"/>
            <a:ext cx="1433406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1" name="Group 230"/>
          <p:cNvGrpSpPr/>
          <p:nvPr/>
        </p:nvGrpSpPr>
        <p:grpSpPr>
          <a:xfrm>
            <a:off x="10061935" y="18973800"/>
            <a:ext cx="24888828" cy="11560651"/>
            <a:chOff x="10347229" y="18973800"/>
            <a:chExt cx="24888828" cy="11560651"/>
          </a:xfrm>
        </p:grpSpPr>
        <p:sp>
          <p:nvSpPr>
            <p:cNvPr id="97" name="Line 6"/>
            <p:cNvSpPr>
              <a:spLocks noChangeShapeType="1"/>
            </p:cNvSpPr>
            <p:nvPr/>
          </p:nvSpPr>
          <p:spPr bwMode="auto">
            <a:xfrm>
              <a:off x="12112532" y="28257500"/>
              <a:ext cx="8086725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Line 7"/>
            <p:cNvSpPr>
              <a:spLocks noChangeShapeType="1"/>
            </p:cNvSpPr>
            <p:nvPr/>
          </p:nvSpPr>
          <p:spPr bwMode="auto">
            <a:xfrm flipV="1">
              <a:off x="14049282" y="28257500"/>
              <a:ext cx="0" cy="22860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Line 8"/>
            <p:cNvSpPr>
              <a:spLocks noChangeShapeType="1"/>
            </p:cNvSpPr>
            <p:nvPr/>
          </p:nvSpPr>
          <p:spPr bwMode="auto">
            <a:xfrm flipV="1">
              <a:off x="17864044" y="28257500"/>
              <a:ext cx="0" cy="22860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Rectangle 9"/>
            <p:cNvSpPr>
              <a:spLocks noChangeArrowheads="1"/>
            </p:cNvSpPr>
            <p:nvPr/>
          </p:nvSpPr>
          <p:spPr bwMode="auto">
            <a:xfrm>
              <a:off x="11542619" y="26263600"/>
              <a:ext cx="349455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1" i="0" u="none" strike="noStrike" cap="none" normalizeH="0" baseline="0" smtClean="0">
                  <a:ln>
                    <a:noFill/>
                  </a:ln>
                  <a:solidFill>
                    <a:srgbClr val="323232"/>
                  </a:solidFill>
                  <a:effectLst/>
                </a:rPr>
                <a:t>5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1" name="Rectangle 10"/>
            <p:cNvSpPr>
              <a:spLocks noChangeArrowheads="1"/>
            </p:cNvSpPr>
            <p:nvPr/>
          </p:nvSpPr>
          <p:spPr bwMode="auto">
            <a:xfrm>
              <a:off x="11201307" y="24271287"/>
              <a:ext cx="698909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1" i="0" u="none" strike="noStrike" cap="none" normalizeH="0" baseline="0" dirty="0" smtClean="0">
                  <a:ln>
                    <a:noFill/>
                  </a:ln>
                  <a:solidFill>
                    <a:srgbClr val="323232"/>
                  </a:solidFill>
                  <a:effectLst/>
                </a:rPr>
                <a:t>10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7" name="Rectangle 11"/>
            <p:cNvSpPr>
              <a:spLocks noChangeArrowheads="1"/>
            </p:cNvSpPr>
            <p:nvPr/>
          </p:nvSpPr>
          <p:spPr bwMode="auto">
            <a:xfrm>
              <a:off x="11201307" y="22277387"/>
              <a:ext cx="698909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1" i="0" u="none" strike="noStrike" cap="none" normalizeH="0" baseline="0" smtClean="0">
                  <a:ln>
                    <a:noFill/>
                  </a:ln>
                  <a:solidFill>
                    <a:srgbClr val="323232"/>
                  </a:solidFill>
                  <a:effectLst/>
                </a:rPr>
                <a:t>15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8" name="Rectangle 12"/>
            <p:cNvSpPr>
              <a:spLocks noChangeArrowheads="1"/>
            </p:cNvSpPr>
            <p:nvPr/>
          </p:nvSpPr>
          <p:spPr bwMode="auto">
            <a:xfrm>
              <a:off x="11201307" y="20283487"/>
              <a:ext cx="698909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1" i="0" u="none" strike="noStrike" cap="none" normalizeH="0" baseline="0" smtClean="0">
                  <a:ln>
                    <a:noFill/>
                  </a:ln>
                  <a:solidFill>
                    <a:srgbClr val="323232"/>
                  </a:solidFill>
                  <a:effectLst/>
                </a:rPr>
                <a:t>20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09" name="Line 13"/>
            <p:cNvSpPr>
              <a:spLocks noChangeShapeType="1"/>
            </p:cNvSpPr>
            <p:nvPr/>
          </p:nvSpPr>
          <p:spPr bwMode="auto">
            <a:xfrm flipV="1">
              <a:off x="12169682" y="20626387"/>
              <a:ext cx="0" cy="7688263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Line 14"/>
            <p:cNvSpPr>
              <a:spLocks noChangeShapeType="1"/>
            </p:cNvSpPr>
            <p:nvPr/>
          </p:nvSpPr>
          <p:spPr bwMode="auto">
            <a:xfrm flipH="1">
              <a:off x="11941082" y="26663650"/>
              <a:ext cx="228600" cy="0"/>
            </a:xfrm>
            <a:prstGeom prst="line">
              <a:avLst/>
            </a:prstGeom>
            <a:noFill/>
            <a:ln w="57150">
              <a:solidFill>
                <a:srgbClr val="363C8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Line 15"/>
            <p:cNvSpPr>
              <a:spLocks noChangeShapeType="1"/>
            </p:cNvSpPr>
            <p:nvPr/>
          </p:nvSpPr>
          <p:spPr bwMode="auto">
            <a:xfrm flipH="1">
              <a:off x="11941082" y="24669750"/>
              <a:ext cx="228600" cy="0"/>
            </a:xfrm>
            <a:prstGeom prst="line">
              <a:avLst/>
            </a:prstGeom>
            <a:noFill/>
            <a:ln w="57150">
              <a:solidFill>
                <a:srgbClr val="363C8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Line 16"/>
            <p:cNvSpPr>
              <a:spLocks noChangeShapeType="1"/>
            </p:cNvSpPr>
            <p:nvPr/>
          </p:nvSpPr>
          <p:spPr bwMode="auto">
            <a:xfrm flipH="1">
              <a:off x="11941082" y="22675850"/>
              <a:ext cx="228600" cy="0"/>
            </a:xfrm>
            <a:prstGeom prst="line">
              <a:avLst/>
            </a:prstGeom>
            <a:noFill/>
            <a:ln w="57150">
              <a:solidFill>
                <a:srgbClr val="363C8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Line 17"/>
            <p:cNvSpPr>
              <a:spLocks noChangeShapeType="1"/>
            </p:cNvSpPr>
            <p:nvPr/>
          </p:nvSpPr>
          <p:spPr bwMode="auto">
            <a:xfrm flipH="1">
              <a:off x="11941082" y="20683537"/>
              <a:ext cx="228600" cy="0"/>
            </a:xfrm>
            <a:prstGeom prst="line">
              <a:avLst/>
            </a:prstGeom>
            <a:noFill/>
            <a:ln w="57150">
              <a:solidFill>
                <a:srgbClr val="363C8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8"/>
            <p:cNvSpPr>
              <a:spLocks/>
            </p:cNvSpPr>
            <p:nvPr/>
          </p:nvSpPr>
          <p:spPr bwMode="auto">
            <a:xfrm>
              <a:off x="13877832" y="22904450"/>
              <a:ext cx="341313" cy="284163"/>
            </a:xfrm>
            <a:custGeom>
              <a:avLst/>
              <a:gdLst>
                <a:gd name="T0" fmla="*/ 215 w 215"/>
                <a:gd name="T1" fmla="*/ 108 h 179"/>
                <a:gd name="T2" fmla="*/ 215 w 215"/>
                <a:gd name="T3" fmla="*/ 108 h 179"/>
                <a:gd name="T4" fmla="*/ 215 w 215"/>
                <a:gd name="T5" fmla="*/ 108 h 179"/>
                <a:gd name="T6" fmla="*/ 179 w 215"/>
                <a:gd name="T7" fmla="*/ 143 h 179"/>
                <a:gd name="T8" fmla="*/ 179 w 215"/>
                <a:gd name="T9" fmla="*/ 143 h 179"/>
                <a:gd name="T10" fmla="*/ 179 w 215"/>
                <a:gd name="T11" fmla="*/ 179 h 179"/>
                <a:gd name="T12" fmla="*/ 144 w 215"/>
                <a:gd name="T13" fmla="*/ 179 h 179"/>
                <a:gd name="T14" fmla="*/ 144 w 215"/>
                <a:gd name="T15" fmla="*/ 179 h 179"/>
                <a:gd name="T16" fmla="*/ 108 w 215"/>
                <a:gd name="T17" fmla="*/ 179 h 179"/>
                <a:gd name="T18" fmla="*/ 72 w 215"/>
                <a:gd name="T19" fmla="*/ 179 h 179"/>
                <a:gd name="T20" fmla="*/ 72 w 215"/>
                <a:gd name="T21" fmla="*/ 179 h 179"/>
                <a:gd name="T22" fmla="*/ 36 w 215"/>
                <a:gd name="T23" fmla="*/ 179 h 179"/>
                <a:gd name="T24" fmla="*/ 36 w 215"/>
                <a:gd name="T25" fmla="*/ 143 h 179"/>
                <a:gd name="T26" fmla="*/ 36 w 215"/>
                <a:gd name="T27" fmla="*/ 143 h 179"/>
                <a:gd name="T28" fmla="*/ 0 w 215"/>
                <a:gd name="T29" fmla="*/ 108 h 179"/>
                <a:gd name="T30" fmla="*/ 0 w 215"/>
                <a:gd name="T31" fmla="*/ 108 h 179"/>
                <a:gd name="T32" fmla="*/ 0 w 215"/>
                <a:gd name="T33" fmla="*/ 108 h 179"/>
                <a:gd name="T34" fmla="*/ 0 w 215"/>
                <a:gd name="T35" fmla="*/ 108 h 179"/>
                <a:gd name="T36" fmla="*/ 0 w 215"/>
                <a:gd name="T37" fmla="*/ 72 h 179"/>
                <a:gd name="T38" fmla="*/ 0 w 215"/>
                <a:gd name="T39" fmla="*/ 72 h 179"/>
                <a:gd name="T40" fmla="*/ 0 w 215"/>
                <a:gd name="T41" fmla="*/ 72 h 179"/>
                <a:gd name="T42" fmla="*/ 36 w 215"/>
                <a:gd name="T43" fmla="*/ 36 h 179"/>
                <a:gd name="T44" fmla="*/ 36 w 215"/>
                <a:gd name="T45" fmla="*/ 36 h 179"/>
                <a:gd name="T46" fmla="*/ 36 w 215"/>
                <a:gd name="T47" fmla="*/ 0 h 179"/>
                <a:gd name="T48" fmla="*/ 72 w 215"/>
                <a:gd name="T49" fmla="*/ 0 h 179"/>
                <a:gd name="T50" fmla="*/ 72 w 215"/>
                <a:gd name="T51" fmla="*/ 0 h 179"/>
                <a:gd name="T52" fmla="*/ 108 w 215"/>
                <a:gd name="T53" fmla="*/ 0 h 179"/>
                <a:gd name="T54" fmla="*/ 108 w 215"/>
                <a:gd name="T55" fmla="*/ 0 h 179"/>
                <a:gd name="T56" fmla="*/ 108 w 215"/>
                <a:gd name="T57" fmla="*/ 0 h 179"/>
                <a:gd name="T58" fmla="*/ 144 w 215"/>
                <a:gd name="T59" fmla="*/ 0 h 179"/>
                <a:gd name="T60" fmla="*/ 144 w 215"/>
                <a:gd name="T61" fmla="*/ 0 h 179"/>
                <a:gd name="T62" fmla="*/ 179 w 215"/>
                <a:gd name="T63" fmla="*/ 0 h 179"/>
                <a:gd name="T64" fmla="*/ 179 w 215"/>
                <a:gd name="T65" fmla="*/ 36 h 179"/>
                <a:gd name="T66" fmla="*/ 179 w 215"/>
                <a:gd name="T67" fmla="*/ 36 h 179"/>
                <a:gd name="T68" fmla="*/ 215 w 215"/>
                <a:gd name="T69" fmla="*/ 72 h 179"/>
                <a:gd name="T70" fmla="*/ 215 w 215"/>
                <a:gd name="T71" fmla="*/ 72 h 179"/>
                <a:gd name="T72" fmla="*/ 215 w 215"/>
                <a:gd name="T73" fmla="*/ 10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179">
                  <a:moveTo>
                    <a:pt x="215" y="108"/>
                  </a:moveTo>
                  <a:lnTo>
                    <a:pt x="215" y="108"/>
                  </a:lnTo>
                  <a:lnTo>
                    <a:pt x="215" y="108"/>
                  </a:lnTo>
                  <a:lnTo>
                    <a:pt x="179" y="143"/>
                  </a:lnTo>
                  <a:lnTo>
                    <a:pt x="179" y="143"/>
                  </a:lnTo>
                  <a:lnTo>
                    <a:pt x="179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08" y="179"/>
                  </a:lnTo>
                  <a:lnTo>
                    <a:pt x="72" y="179"/>
                  </a:lnTo>
                  <a:lnTo>
                    <a:pt x="72" y="179"/>
                  </a:lnTo>
                  <a:lnTo>
                    <a:pt x="36" y="179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19"/>
            <p:cNvSpPr>
              <a:spLocks/>
            </p:cNvSpPr>
            <p:nvPr/>
          </p:nvSpPr>
          <p:spPr bwMode="auto">
            <a:xfrm>
              <a:off x="13877832" y="22904450"/>
              <a:ext cx="341313" cy="284163"/>
            </a:xfrm>
            <a:custGeom>
              <a:avLst/>
              <a:gdLst>
                <a:gd name="T0" fmla="*/ 215 w 215"/>
                <a:gd name="T1" fmla="*/ 108 h 179"/>
                <a:gd name="T2" fmla="*/ 215 w 215"/>
                <a:gd name="T3" fmla="*/ 108 h 179"/>
                <a:gd name="T4" fmla="*/ 215 w 215"/>
                <a:gd name="T5" fmla="*/ 108 h 179"/>
                <a:gd name="T6" fmla="*/ 179 w 215"/>
                <a:gd name="T7" fmla="*/ 143 h 179"/>
                <a:gd name="T8" fmla="*/ 179 w 215"/>
                <a:gd name="T9" fmla="*/ 143 h 179"/>
                <a:gd name="T10" fmla="*/ 179 w 215"/>
                <a:gd name="T11" fmla="*/ 179 h 179"/>
                <a:gd name="T12" fmla="*/ 144 w 215"/>
                <a:gd name="T13" fmla="*/ 179 h 179"/>
                <a:gd name="T14" fmla="*/ 144 w 215"/>
                <a:gd name="T15" fmla="*/ 179 h 179"/>
                <a:gd name="T16" fmla="*/ 108 w 215"/>
                <a:gd name="T17" fmla="*/ 179 h 179"/>
                <a:gd name="T18" fmla="*/ 72 w 215"/>
                <a:gd name="T19" fmla="*/ 179 h 179"/>
                <a:gd name="T20" fmla="*/ 72 w 215"/>
                <a:gd name="T21" fmla="*/ 179 h 179"/>
                <a:gd name="T22" fmla="*/ 36 w 215"/>
                <a:gd name="T23" fmla="*/ 179 h 179"/>
                <a:gd name="T24" fmla="*/ 36 w 215"/>
                <a:gd name="T25" fmla="*/ 143 h 179"/>
                <a:gd name="T26" fmla="*/ 36 w 215"/>
                <a:gd name="T27" fmla="*/ 143 h 179"/>
                <a:gd name="T28" fmla="*/ 0 w 215"/>
                <a:gd name="T29" fmla="*/ 108 h 179"/>
                <a:gd name="T30" fmla="*/ 0 w 215"/>
                <a:gd name="T31" fmla="*/ 108 h 179"/>
                <a:gd name="T32" fmla="*/ 0 w 215"/>
                <a:gd name="T33" fmla="*/ 108 h 179"/>
                <a:gd name="T34" fmla="*/ 0 w 215"/>
                <a:gd name="T35" fmla="*/ 108 h 179"/>
                <a:gd name="T36" fmla="*/ 0 w 215"/>
                <a:gd name="T37" fmla="*/ 72 h 179"/>
                <a:gd name="T38" fmla="*/ 0 w 215"/>
                <a:gd name="T39" fmla="*/ 72 h 179"/>
                <a:gd name="T40" fmla="*/ 0 w 215"/>
                <a:gd name="T41" fmla="*/ 72 h 179"/>
                <a:gd name="T42" fmla="*/ 36 w 215"/>
                <a:gd name="T43" fmla="*/ 36 h 179"/>
                <a:gd name="T44" fmla="*/ 36 w 215"/>
                <a:gd name="T45" fmla="*/ 36 h 179"/>
                <a:gd name="T46" fmla="*/ 36 w 215"/>
                <a:gd name="T47" fmla="*/ 0 h 179"/>
                <a:gd name="T48" fmla="*/ 72 w 215"/>
                <a:gd name="T49" fmla="*/ 0 h 179"/>
                <a:gd name="T50" fmla="*/ 72 w 215"/>
                <a:gd name="T51" fmla="*/ 0 h 179"/>
                <a:gd name="T52" fmla="*/ 108 w 215"/>
                <a:gd name="T53" fmla="*/ 0 h 179"/>
                <a:gd name="T54" fmla="*/ 108 w 215"/>
                <a:gd name="T55" fmla="*/ 0 h 179"/>
                <a:gd name="T56" fmla="*/ 108 w 215"/>
                <a:gd name="T57" fmla="*/ 0 h 179"/>
                <a:gd name="T58" fmla="*/ 144 w 215"/>
                <a:gd name="T59" fmla="*/ 0 h 179"/>
                <a:gd name="T60" fmla="*/ 144 w 215"/>
                <a:gd name="T61" fmla="*/ 0 h 179"/>
                <a:gd name="T62" fmla="*/ 179 w 215"/>
                <a:gd name="T63" fmla="*/ 0 h 179"/>
                <a:gd name="T64" fmla="*/ 179 w 215"/>
                <a:gd name="T65" fmla="*/ 36 h 179"/>
                <a:gd name="T66" fmla="*/ 179 w 215"/>
                <a:gd name="T67" fmla="*/ 36 h 179"/>
                <a:gd name="T68" fmla="*/ 215 w 215"/>
                <a:gd name="T69" fmla="*/ 72 h 179"/>
                <a:gd name="T70" fmla="*/ 215 w 215"/>
                <a:gd name="T71" fmla="*/ 72 h 179"/>
                <a:gd name="T72" fmla="*/ 215 w 215"/>
                <a:gd name="T73" fmla="*/ 10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179">
                  <a:moveTo>
                    <a:pt x="215" y="108"/>
                  </a:moveTo>
                  <a:lnTo>
                    <a:pt x="215" y="108"/>
                  </a:lnTo>
                  <a:lnTo>
                    <a:pt x="215" y="108"/>
                  </a:lnTo>
                  <a:lnTo>
                    <a:pt x="179" y="143"/>
                  </a:lnTo>
                  <a:lnTo>
                    <a:pt x="179" y="143"/>
                  </a:lnTo>
                  <a:lnTo>
                    <a:pt x="179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08" y="179"/>
                  </a:lnTo>
                  <a:lnTo>
                    <a:pt x="72" y="179"/>
                  </a:lnTo>
                  <a:lnTo>
                    <a:pt x="72" y="179"/>
                  </a:lnTo>
                  <a:lnTo>
                    <a:pt x="36" y="179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20"/>
            <p:cNvSpPr>
              <a:spLocks/>
            </p:cNvSpPr>
            <p:nvPr/>
          </p:nvSpPr>
          <p:spPr bwMode="auto">
            <a:xfrm>
              <a:off x="13877832" y="22904450"/>
              <a:ext cx="341313" cy="284163"/>
            </a:xfrm>
            <a:custGeom>
              <a:avLst/>
              <a:gdLst>
                <a:gd name="T0" fmla="*/ 215 w 215"/>
                <a:gd name="T1" fmla="*/ 108 h 179"/>
                <a:gd name="T2" fmla="*/ 215 w 215"/>
                <a:gd name="T3" fmla="*/ 108 h 179"/>
                <a:gd name="T4" fmla="*/ 215 w 215"/>
                <a:gd name="T5" fmla="*/ 108 h 179"/>
                <a:gd name="T6" fmla="*/ 179 w 215"/>
                <a:gd name="T7" fmla="*/ 143 h 179"/>
                <a:gd name="T8" fmla="*/ 179 w 215"/>
                <a:gd name="T9" fmla="*/ 143 h 179"/>
                <a:gd name="T10" fmla="*/ 179 w 215"/>
                <a:gd name="T11" fmla="*/ 179 h 179"/>
                <a:gd name="T12" fmla="*/ 144 w 215"/>
                <a:gd name="T13" fmla="*/ 179 h 179"/>
                <a:gd name="T14" fmla="*/ 144 w 215"/>
                <a:gd name="T15" fmla="*/ 179 h 179"/>
                <a:gd name="T16" fmla="*/ 108 w 215"/>
                <a:gd name="T17" fmla="*/ 179 h 179"/>
                <a:gd name="T18" fmla="*/ 72 w 215"/>
                <a:gd name="T19" fmla="*/ 179 h 179"/>
                <a:gd name="T20" fmla="*/ 72 w 215"/>
                <a:gd name="T21" fmla="*/ 179 h 179"/>
                <a:gd name="T22" fmla="*/ 36 w 215"/>
                <a:gd name="T23" fmla="*/ 179 h 179"/>
                <a:gd name="T24" fmla="*/ 36 w 215"/>
                <a:gd name="T25" fmla="*/ 143 h 179"/>
                <a:gd name="T26" fmla="*/ 36 w 215"/>
                <a:gd name="T27" fmla="*/ 143 h 179"/>
                <a:gd name="T28" fmla="*/ 0 w 215"/>
                <a:gd name="T29" fmla="*/ 108 h 179"/>
                <a:gd name="T30" fmla="*/ 0 w 215"/>
                <a:gd name="T31" fmla="*/ 108 h 179"/>
                <a:gd name="T32" fmla="*/ 0 w 215"/>
                <a:gd name="T33" fmla="*/ 108 h 179"/>
                <a:gd name="T34" fmla="*/ 0 w 215"/>
                <a:gd name="T35" fmla="*/ 108 h 179"/>
                <a:gd name="T36" fmla="*/ 0 w 215"/>
                <a:gd name="T37" fmla="*/ 72 h 179"/>
                <a:gd name="T38" fmla="*/ 0 w 215"/>
                <a:gd name="T39" fmla="*/ 72 h 179"/>
                <a:gd name="T40" fmla="*/ 0 w 215"/>
                <a:gd name="T41" fmla="*/ 72 h 179"/>
                <a:gd name="T42" fmla="*/ 36 w 215"/>
                <a:gd name="T43" fmla="*/ 36 h 179"/>
                <a:gd name="T44" fmla="*/ 36 w 215"/>
                <a:gd name="T45" fmla="*/ 36 h 179"/>
                <a:gd name="T46" fmla="*/ 36 w 215"/>
                <a:gd name="T47" fmla="*/ 0 h 179"/>
                <a:gd name="T48" fmla="*/ 72 w 215"/>
                <a:gd name="T49" fmla="*/ 0 h 179"/>
                <a:gd name="T50" fmla="*/ 72 w 215"/>
                <a:gd name="T51" fmla="*/ 0 h 179"/>
                <a:gd name="T52" fmla="*/ 108 w 215"/>
                <a:gd name="T53" fmla="*/ 0 h 179"/>
                <a:gd name="T54" fmla="*/ 108 w 215"/>
                <a:gd name="T55" fmla="*/ 0 h 179"/>
                <a:gd name="T56" fmla="*/ 108 w 215"/>
                <a:gd name="T57" fmla="*/ 0 h 179"/>
                <a:gd name="T58" fmla="*/ 144 w 215"/>
                <a:gd name="T59" fmla="*/ 0 h 179"/>
                <a:gd name="T60" fmla="*/ 144 w 215"/>
                <a:gd name="T61" fmla="*/ 0 h 179"/>
                <a:gd name="T62" fmla="*/ 179 w 215"/>
                <a:gd name="T63" fmla="*/ 0 h 179"/>
                <a:gd name="T64" fmla="*/ 179 w 215"/>
                <a:gd name="T65" fmla="*/ 36 h 179"/>
                <a:gd name="T66" fmla="*/ 179 w 215"/>
                <a:gd name="T67" fmla="*/ 36 h 179"/>
                <a:gd name="T68" fmla="*/ 215 w 215"/>
                <a:gd name="T69" fmla="*/ 72 h 179"/>
                <a:gd name="T70" fmla="*/ 215 w 215"/>
                <a:gd name="T71" fmla="*/ 72 h 179"/>
                <a:gd name="T72" fmla="*/ 215 w 215"/>
                <a:gd name="T73" fmla="*/ 10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179">
                  <a:moveTo>
                    <a:pt x="215" y="108"/>
                  </a:moveTo>
                  <a:lnTo>
                    <a:pt x="215" y="108"/>
                  </a:lnTo>
                  <a:lnTo>
                    <a:pt x="215" y="108"/>
                  </a:lnTo>
                  <a:lnTo>
                    <a:pt x="179" y="143"/>
                  </a:lnTo>
                  <a:lnTo>
                    <a:pt x="179" y="143"/>
                  </a:lnTo>
                  <a:lnTo>
                    <a:pt x="179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08" y="179"/>
                  </a:lnTo>
                  <a:lnTo>
                    <a:pt x="72" y="179"/>
                  </a:lnTo>
                  <a:lnTo>
                    <a:pt x="72" y="179"/>
                  </a:lnTo>
                  <a:lnTo>
                    <a:pt x="36" y="179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21"/>
            <p:cNvSpPr>
              <a:spLocks/>
            </p:cNvSpPr>
            <p:nvPr/>
          </p:nvSpPr>
          <p:spPr bwMode="auto">
            <a:xfrm>
              <a:off x="13877832" y="22904450"/>
              <a:ext cx="341313" cy="284163"/>
            </a:xfrm>
            <a:custGeom>
              <a:avLst/>
              <a:gdLst>
                <a:gd name="T0" fmla="*/ 215 w 215"/>
                <a:gd name="T1" fmla="*/ 108 h 179"/>
                <a:gd name="T2" fmla="*/ 215 w 215"/>
                <a:gd name="T3" fmla="*/ 108 h 179"/>
                <a:gd name="T4" fmla="*/ 215 w 215"/>
                <a:gd name="T5" fmla="*/ 108 h 179"/>
                <a:gd name="T6" fmla="*/ 179 w 215"/>
                <a:gd name="T7" fmla="*/ 143 h 179"/>
                <a:gd name="T8" fmla="*/ 179 w 215"/>
                <a:gd name="T9" fmla="*/ 143 h 179"/>
                <a:gd name="T10" fmla="*/ 179 w 215"/>
                <a:gd name="T11" fmla="*/ 179 h 179"/>
                <a:gd name="T12" fmla="*/ 144 w 215"/>
                <a:gd name="T13" fmla="*/ 179 h 179"/>
                <a:gd name="T14" fmla="*/ 144 w 215"/>
                <a:gd name="T15" fmla="*/ 179 h 179"/>
                <a:gd name="T16" fmla="*/ 108 w 215"/>
                <a:gd name="T17" fmla="*/ 179 h 179"/>
                <a:gd name="T18" fmla="*/ 72 w 215"/>
                <a:gd name="T19" fmla="*/ 179 h 179"/>
                <a:gd name="T20" fmla="*/ 72 w 215"/>
                <a:gd name="T21" fmla="*/ 179 h 179"/>
                <a:gd name="T22" fmla="*/ 36 w 215"/>
                <a:gd name="T23" fmla="*/ 179 h 179"/>
                <a:gd name="T24" fmla="*/ 36 w 215"/>
                <a:gd name="T25" fmla="*/ 143 h 179"/>
                <a:gd name="T26" fmla="*/ 36 w 215"/>
                <a:gd name="T27" fmla="*/ 143 h 179"/>
                <a:gd name="T28" fmla="*/ 0 w 215"/>
                <a:gd name="T29" fmla="*/ 108 h 179"/>
                <a:gd name="T30" fmla="*/ 0 w 215"/>
                <a:gd name="T31" fmla="*/ 108 h 179"/>
                <a:gd name="T32" fmla="*/ 0 w 215"/>
                <a:gd name="T33" fmla="*/ 108 h 179"/>
                <a:gd name="T34" fmla="*/ 0 w 215"/>
                <a:gd name="T35" fmla="*/ 108 h 179"/>
                <a:gd name="T36" fmla="*/ 0 w 215"/>
                <a:gd name="T37" fmla="*/ 72 h 179"/>
                <a:gd name="T38" fmla="*/ 0 w 215"/>
                <a:gd name="T39" fmla="*/ 72 h 179"/>
                <a:gd name="T40" fmla="*/ 0 w 215"/>
                <a:gd name="T41" fmla="*/ 72 h 179"/>
                <a:gd name="T42" fmla="*/ 36 w 215"/>
                <a:gd name="T43" fmla="*/ 36 h 179"/>
                <a:gd name="T44" fmla="*/ 36 w 215"/>
                <a:gd name="T45" fmla="*/ 36 h 179"/>
                <a:gd name="T46" fmla="*/ 36 w 215"/>
                <a:gd name="T47" fmla="*/ 0 h 179"/>
                <a:gd name="T48" fmla="*/ 72 w 215"/>
                <a:gd name="T49" fmla="*/ 0 h 179"/>
                <a:gd name="T50" fmla="*/ 72 w 215"/>
                <a:gd name="T51" fmla="*/ 0 h 179"/>
                <a:gd name="T52" fmla="*/ 108 w 215"/>
                <a:gd name="T53" fmla="*/ 0 h 179"/>
                <a:gd name="T54" fmla="*/ 108 w 215"/>
                <a:gd name="T55" fmla="*/ 0 h 179"/>
                <a:gd name="T56" fmla="*/ 108 w 215"/>
                <a:gd name="T57" fmla="*/ 0 h 179"/>
                <a:gd name="T58" fmla="*/ 144 w 215"/>
                <a:gd name="T59" fmla="*/ 0 h 179"/>
                <a:gd name="T60" fmla="*/ 144 w 215"/>
                <a:gd name="T61" fmla="*/ 0 h 179"/>
                <a:gd name="T62" fmla="*/ 179 w 215"/>
                <a:gd name="T63" fmla="*/ 0 h 179"/>
                <a:gd name="T64" fmla="*/ 179 w 215"/>
                <a:gd name="T65" fmla="*/ 36 h 179"/>
                <a:gd name="T66" fmla="*/ 179 w 215"/>
                <a:gd name="T67" fmla="*/ 36 h 179"/>
                <a:gd name="T68" fmla="*/ 215 w 215"/>
                <a:gd name="T69" fmla="*/ 72 h 179"/>
                <a:gd name="T70" fmla="*/ 215 w 215"/>
                <a:gd name="T71" fmla="*/ 72 h 179"/>
                <a:gd name="T72" fmla="*/ 215 w 215"/>
                <a:gd name="T73" fmla="*/ 10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179">
                  <a:moveTo>
                    <a:pt x="215" y="108"/>
                  </a:moveTo>
                  <a:lnTo>
                    <a:pt x="215" y="108"/>
                  </a:lnTo>
                  <a:lnTo>
                    <a:pt x="215" y="108"/>
                  </a:lnTo>
                  <a:lnTo>
                    <a:pt x="179" y="143"/>
                  </a:lnTo>
                  <a:lnTo>
                    <a:pt x="179" y="143"/>
                  </a:lnTo>
                  <a:lnTo>
                    <a:pt x="179" y="179"/>
                  </a:lnTo>
                  <a:lnTo>
                    <a:pt x="144" y="179"/>
                  </a:lnTo>
                  <a:lnTo>
                    <a:pt x="144" y="179"/>
                  </a:lnTo>
                  <a:lnTo>
                    <a:pt x="108" y="179"/>
                  </a:lnTo>
                  <a:lnTo>
                    <a:pt x="72" y="179"/>
                  </a:lnTo>
                  <a:lnTo>
                    <a:pt x="72" y="179"/>
                  </a:lnTo>
                  <a:lnTo>
                    <a:pt x="36" y="179"/>
                  </a:lnTo>
                  <a:lnTo>
                    <a:pt x="36" y="143"/>
                  </a:lnTo>
                  <a:lnTo>
                    <a:pt x="36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22"/>
            <p:cNvSpPr>
              <a:spLocks/>
            </p:cNvSpPr>
            <p:nvPr/>
          </p:nvSpPr>
          <p:spPr bwMode="auto">
            <a:xfrm>
              <a:off x="13877832" y="25296812"/>
              <a:ext cx="341313" cy="341313"/>
            </a:xfrm>
            <a:custGeom>
              <a:avLst/>
              <a:gdLst>
                <a:gd name="T0" fmla="*/ 215 w 215"/>
                <a:gd name="T1" fmla="*/ 107 h 215"/>
                <a:gd name="T2" fmla="*/ 215 w 215"/>
                <a:gd name="T3" fmla="*/ 143 h 215"/>
                <a:gd name="T4" fmla="*/ 215 w 215"/>
                <a:gd name="T5" fmla="*/ 143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4 w 215"/>
                <a:gd name="T13" fmla="*/ 215 h 215"/>
                <a:gd name="T14" fmla="*/ 144 w 215"/>
                <a:gd name="T15" fmla="*/ 215 h 215"/>
                <a:gd name="T16" fmla="*/ 108 w 215"/>
                <a:gd name="T17" fmla="*/ 215 h 215"/>
                <a:gd name="T18" fmla="*/ 72 w 215"/>
                <a:gd name="T19" fmla="*/ 215 h 215"/>
                <a:gd name="T20" fmla="*/ 72 w 215"/>
                <a:gd name="T21" fmla="*/ 215 h 215"/>
                <a:gd name="T22" fmla="*/ 36 w 215"/>
                <a:gd name="T23" fmla="*/ 215 h 215"/>
                <a:gd name="T24" fmla="*/ 36 w 215"/>
                <a:gd name="T25" fmla="*/ 179 h 215"/>
                <a:gd name="T26" fmla="*/ 36 w 215"/>
                <a:gd name="T27" fmla="*/ 179 h 215"/>
                <a:gd name="T28" fmla="*/ 0 w 215"/>
                <a:gd name="T29" fmla="*/ 143 h 215"/>
                <a:gd name="T30" fmla="*/ 0 w 215"/>
                <a:gd name="T31" fmla="*/ 143 h 215"/>
                <a:gd name="T32" fmla="*/ 0 w 215"/>
                <a:gd name="T33" fmla="*/ 107 h 215"/>
                <a:gd name="T34" fmla="*/ 0 w 215"/>
                <a:gd name="T35" fmla="*/ 107 h 215"/>
                <a:gd name="T36" fmla="*/ 0 w 215"/>
                <a:gd name="T37" fmla="*/ 107 h 215"/>
                <a:gd name="T38" fmla="*/ 0 w 215"/>
                <a:gd name="T39" fmla="*/ 71 h 215"/>
                <a:gd name="T40" fmla="*/ 0 w 215"/>
                <a:gd name="T41" fmla="*/ 71 h 215"/>
                <a:gd name="T42" fmla="*/ 36 w 215"/>
                <a:gd name="T43" fmla="*/ 36 h 215"/>
                <a:gd name="T44" fmla="*/ 36 w 215"/>
                <a:gd name="T45" fmla="*/ 36 h 215"/>
                <a:gd name="T46" fmla="*/ 36 w 215"/>
                <a:gd name="T47" fmla="*/ 36 h 215"/>
                <a:gd name="T48" fmla="*/ 72 w 215"/>
                <a:gd name="T49" fmla="*/ 0 h 215"/>
                <a:gd name="T50" fmla="*/ 72 w 215"/>
                <a:gd name="T51" fmla="*/ 0 h 215"/>
                <a:gd name="T52" fmla="*/ 108 w 215"/>
                <a:gd name="T53" fmla="*/ 0 h 215"/>
                <a:gd name="T54" fmla="*/ 108 w 215"/>
                <a:gd name="T55" fmla="*/ 0 h 215"/>
                <a:gd name="T56" fmla="*/ 108 w 215"/>
                <a:gd name="T57" fmla="*/ 0 h 215"/>
                <a:gd name="T58" fmla="*/ 144 w 215"/>
                <a:gd name="T59" fmla="*/ 0 h 215"/>
                <a:gd name="T60" fmla="*/ 144 w 215"/>
                <a:gd name="T61" fmla="*/ 0 h 215"/>
                <a:gd name="T62" fmla="*/ 179 w 215"/>
                <a:gd name="T63" fmla="*/ 36 h 215"/>
                <a:gd name="T64" fmla="*/ 179 w 215"/>
                <a:gd name="T65" fmla="*/ 36 h 215"/>
                <a:gd name="T66" fmla="*/ 179 w 215"/>
                <a:gd name="T67" fmla="*/ 36 h 215"/>
                <a:gd name="T68" fmla="*/ 215 w 215"/>
                <a:gd name="T69" fmla="*/ 71 h 215"/>
                <a:gd name="T70" fmla="*/ 215 w 215"/>
                <a:gd name="T71" fmla="*/ 71 h 215"/>
                <a:gd name="T72" fmla="*/ 215 w 215"/>
                <a:gd name="T73" fmla="*/ 10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7"/>
                  </a:moveTo>
                  <a:lnTo>
                    <a:pt x="215" y="143"/>
                  </a:lnTo>
                  <a:lnTo>
                    <a:pt x="215" y="143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1"/>
                  </a:lnTo>
                  <a:lnTo>
                    <a:pt x="215" y="71"/>
                  </a:lnTo>
                  <a:lnTo>
                    <a:pt x="215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23"/>
            <p:cNvSpPr>
              <a:spLocks/>
            </p:cNvSpPr>
            <p:nvPr/>
          </p:nvSpPr>
          <p:spPr bwMode="auto">
            <a:xfrm>
              <a:off x="13877832" y="25296812"/>
              <a:ext cx="341313" cy="341313"/>
            </a:xfrm>
            <a:custGeom>
              <a:avLst/>
              <a:gdLst>
                <a:gd name="T0" fmla="*/ 215 w 215"/>
                <a:gd name="T1" fmla="*/ 107 h 215"/>
                <a:gd name="T2" fmla="*/ 215 w 215"/>
                <a:gd name="T3" fmla="*/ 143 h 215"/>
                <a:gd name="T4" fmla="*/ 215 w 215"/>
                <a:gd name="T5" fmla="*/ 143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4 w 215"/>
                <a:gd name="T13" fmla="*/ 215 h 215"/>
                <a:gd name="T14" fmla="*/ 144 w 215"/>
                <a:gd name="T15" fmla="*/ 215 h 215"/>
                <a:gd name="T16" fmla="*/ 108 w 215"/>
                <a:gd name="T17" fmla="*/ 215 h 215"/>
                <a:gd name="T18" fmla="*/ 72 w 215"/>
                <a:gd name="T19" fmla="*/ 215 h 215"/>
                <a:gd name="T20" fmla="*/ 72 w 215"/>
                <a:gd name="T21" fmla="*/ 215 h 215"/>
                <a:gd name="T22" fmla="*/ 36 w 215"/>
                <a:gd name="T23" fmla="*/ 215 h 215"/>
                <a:gd name="T24" fmla="*/ 36 w 215"/>
                <a:gd name="T25" fmla="*/ 179 h 215"/>
                <a:gd name="T26" fmla="*/ 36 w 215"/>
                <a:gd name="T27" fmla="*/ 179 h 215"/>
                <a:gd name="T28" fmla="*/ 0 w 215"/>
                <a:gd name="T29" fmla="*/ 143 h 215"/>
                <a:gd name="T30" fmla="*/ 0 w 215"/>
                <a:gd name="T31" fmla="*/ 143 h 215"/>
                <a:gd name="T32" fmla="*/ 0 w 215"/>
                <a:gd name="T33" fmla="*/ 107 h 215"/>
                <a:gd name="T34" fmla="*/ 0 w 215"/>
                <a:gd name="T35" fmla="*/ 107 h 215"/>
                <a:gd name="T36" fmla="*/ 0 w 215"/>
                <a:gd name="T37" fmla="*/ 107 h 215"/>
                <a:gd name="T38" fmla="*/ 0 w 215"/>
                <a:gd name="T39" fmla="*/ 71 h 215"/>
                <a:gd name="T40" fmla="*/ 0 w 215"/>
                <a:gd name="T41" fmla="*/ 71 h 215"/>
                <a:gd name="T42" fmla="*/ 36 w 215"/>
                <a:gd name="T43" fmla="*/ 36 h 215"/>
                <a:gd name="T44" fmla="*/ 36 w 215"/>
                <a:gd name="T45" fmla="*/ 36 h 215"/>
                <a:gd name="T46" fmla="*/ 36 w 215"/>
                <a:gd name="T47" fmla="*/ 36 h 215"/>
                <a:gd name="T48" fmla="*/ 72 w 215"/>
                <a:gd name="T49" fmla="*/ 0 h 215"/>
                <a:gd name="T50" fmla="*/ 72 w 215"/>
                <a:gd name="T51" fmla="*/ 0 h 215"/>
                <a:gd name="T52" fmla="*/ 108 w 215"/>
                <a:gd name="T53" fmla="*/ 0 h 215"/>
                <a:gd name="T54" fmla="*/ 108 w 215"/>
                <a:gd name="T55" fmla="*/ 0 h 215"/>
                <a:gd name="T56" fmla="*/ 108 w 215"/>
                <a:gd name="T57" fmla="*/ 0 h 215"/>
                <a:gd name="T58" fmla="*/ 144 w 215"/>
                <a:gd name="T59" fmla="*/ 0 h 215"/>
                <a:gd name="T60" fmla="*/ 144 w 215"/>
                <a:gd name="T61" fmla="*/ 0 h 215"/>
                <a:gd name="T62" fmla="*/ 179 w 215"/>
                <a:gd name="T63" fmla="*/ 36 h 215"/>
                <a:gd name="T64" fmla="*/ 179 w 215"/>
                <a:gd name="T65" fmla="*/ 36 h 215"/>
                <a:gd name="T66" fmla="*/ 179 w 215"/>
                <a:gd name="T67" fmla="*/ 36 h 215"/>
                <a:gd name="T68" fmla="*/ 215 w 215"/>
                <a:gd name="T69" fmla="*/ 71 h 215"/>
                <a:gd name="T70" fmla="*/ 215 w 215"/>
                <a:gd name="T71" fmla="*/ 71 h 215"/>
                <a:gd name="T72" fmla="*/ 215 w 215"/>
                <a:gd name="T73" fmla="*/ 10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7"/>
                  </a:moveTo>
                  <a:lnTo>
                    <a:pt x="215" y="143"/>
                  </a:lnTo>
                  <a:lnTo>
                    <a:pt x="215" y="143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1"/>
                  </a:lnTo>
                  <a:lnTo>
                    <a:pt x="215" y="71"/>
                  </a:lnTo>
                  <a:lnTo>
                    <a:pt x="215" y="107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24"/>
            <p:cNvSpPr>
              <a:spLocks/>
            </p:cNvSpPr>
            <p:nvPr/>
          </p:nvSpPr>
          <p:spPr bwMode="auto">
            <a:xfrm>
              <a:off x="13877832" y="25296812"/>
              <a:ext cx="341313" cy="341313"/>
            </a:xfrm>
            <a:custGeom>
              <a:avLst/>
              <a:gdLst>
                <a:gd name="T0" fmla="*/ 215 w 215"/>
                <a:gd name="T1" fmla="*/ 107 h 215"/>
                <a:gd name="T2" fmla="*/ 215 w 215"/>
                <a:gd name="T3" fmla="*/ 143 h 215"/>
                <a:gd name="T4" fmla="*/ 215 w 215"/>
                <a:gd name="T5" fmla="*/ 143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4 w 215"/>
                <a:gd name="T13" fmla="*/ 215 h 215"/>
                <a:gd name="T14" fmla="*/ 144 w 215"/>
                <a:gd name="T15" fmla="*/ 215 h 215"/>
                <a:gd name="T16" fmla="*/ 108 w 215"/>
                <a:gd name="T17" fmla="*/ 215 h 215"/>
                <a:gd name="T18" fmla="*/ 72 w 215"/>
                <a:gd name="T19" fmla="*/ 215 h 215"/>
                <a:gd name="T20" fmla="*/ 72 w 215"/>
                <a:gd name="T21" fmla="*/ 215 h 215"/>
                <a:gd name="T22" fmla="*/ 36 w 215"/>
                <a:gd name="T23" fmla="*/ 215 h 215"/>
                <a:gd name="T24" fmla="*/ 36 w 215"/>
                <a:gd name="T25" fmla="*/ 179 h 215"/>
                <a:gd name="T26" fmla="*/ 36 w 215"/>
                <a:gd name="T27" fmla="*/ 179 h 215"/>
                <a:gd name="T28" fmla="*/ 0 w 215"/>
                <a:gd name="T29" fmla="*/ 143 h 215"/>
                <a:gd name="T30" fmla="*/ 0 w 215"/>
                <a:gd name="T31" fmla="*/ 143 h 215"/>
                <a:gd name="T32" fmla="*/ 0 w 215"/>
                <a:gd name="T33" fmla="*/ 107 h 215"/>
                <a:gd name="T34" fmla="*/ 0 w 215"/>
                <a:gd name="T35" fmla="*/ 107 h 215"/>
                <a:gd name="T36" fmla="*/ 0 w 215"/>
                <a:gd name="T37" fmla="*/ 107 h 215"/>
                <a:gd name="T38" fmla="*/ 0 w 215"/>
                <a:gd name="T39" fmla="*/ 71 h 215"/>
                <a:gd name="T40" fmla="*/ 0 w 215"/>
                <a:gd name="T41" fmla="*/ 71 h 215"/>
                <a:gd name="T42" fmla="*/ 36 w 215"/>
                <a:gd name="T43" fmla="*/ 36 h 215"/>
                <a:gd name="T44" fmla="*/ 36 w 215"/>
                <a:gd name="T45" fmla="*/ 36 h 215"/>
                <a:gd name="T46" fmla="*/ 36 w 215"/>
                <a:gd name="T47" fmla="*/ 36 h 215"/>
                <a:gd name="T48" fmla="*/ 72 w 215"/>
                <a:gd name="T49" fmla="*/ 0 h 215"/>
                <a:gd name="T50" fmla="*/ 72 w 215"/>
                <a:gd name="T51" fmla="*/ 0 h 215"/>
                <a:gd name="T52" fmla="*/ 108 w 215"/>
                <a:gd name="T53" fmla="*/ 0 h 215"/>
                <a:gd name="T54" fmla="*/ 108 w 215"/>
                <a:gd name="T55" fmla="*/ 0 h 215"/>
                <a:gd name="T56" fmla="*/ 108 w 215"/>
                <a:gd name="T57" fmla="*/ 0 h 215"/>
                <a:gd name="T58" fmla="*/ 144 w 215"/>
                <a:gd name="T59" fmla="*/ 0 h 215"/>
                <a:gd name="T60" fmla="*/ 144 w 215"/>
                <a:gd name="T61" fmla="*/ 0 h 215"/>
                <a:gd name="T62" fmla="*/ 179 w 215"/>
                <a:gd name="T63" fmla="*/ 36 h 215"/>
                <a:gd name="T64" fmla="*/ 179 w 215"/>
                <a:gd name="T65" fmla="*/ 36 h 215"/>
                <a:gd name="T66" fmla="*/ 179 w 215"/>
                <a:gd name="T67" fmla="*/ 36 h 215"/>
                <a:gd name="T68" fmla="*/ 215 w 215"/>
                <a:gd name="T69" fmla="*/ 71 h 215"/>
                <a:gd name="T70" fmla="*/ 215 w 215"/>
                <a:gd name="T71" fmla="*/ 71 h 215"/>
                <a:gd name="T72" fmla="*/ 215 w 215"/>
                <a:gd name="T73" fmla="*/ 10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7"/>
                  </a:moveTo>
                  <a:lnTo>
                    <a:pt x="215" y="143"/>
                  </a:lnTo>
                  <a:lnTo>
                    <a:pt x="215" y="143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1"/>
                  </a:lnTo>
                  <a:lnTo>
                    <a:pt x="215" y="71"/>
                  </a:lnTo>
                  <a:lnTo>
                    <a:pt x="215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25"/>
            <p:cNvSpPr>
              <a:spLocks/>
            </p:cNvSpPr>
            <p:nvPr/>
          </p:nvSpPr>
          <p:spPr bwMode="auto">
            <a:xfrm>
              <a:off x="13877832" y="25296812"/>
              <a:ext cx="341313" cy="341313"/>
            </a:xfrm>
            <a:custGeom>
              <a:avLst/>
              <a:gdLst>
                <a:gd name="T0" fmla="*/ 215 w 215"/>
                <a:gd name="T1" fmla="*/ 107 h 215"/>
                <a:gd name="T2" fmla="*/ 215 w 215"/>
                <a:gd name="T3" fmla="*/ 143 h 215"/>
                <a:gd name="T4" fmla="*/ 215 w 215"/>
                <a:gd name="T5" fmla="*/ 143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4 w 215"/>
                <a:gd name="T13" fmla="*/ 215 h 215"/>
                <a:gd name="T14" fmla="*/ 144 w 215"/>
                <a:gd name="T15" fmla="*/ 215 h 215"/>
                <a:gd name="T16" fmla="*/ 108 w 215"/>
                <a:gd name="T17" fmla="*/ 215 h 215"/>
                <a:gd name="T18" fmla="*/ 72 w 215"/>
                <a:gd name="T19" fmla="*/ 215 h 215"/>
                <a:gd name="T20" fmla="*/ 72 w 215"/>
                <a:gd name="T21" fmla="*/ 215 h 215"/>
                <a:gd name="T22" fmla="*/ 36 w 215"/>
                <a:gd name="T23" fmla="*/ 215 h 215"/>
                <a:gd name="T24" fmla="*/ 36 w 215"/>
                <a:gd name="T25" fmla="*/ 179 h 215"/>
                <a:gd name="T26" fmla="*/ 36 w 215"/>
                <a:gd name="T27" fmla="*/ 179 h 215"/>
                <a:gd name="T28" fmla="*/ 0 w 215"/>
                <a:gd name="T29" fmla="*/ 143 h 215"/>
                <a:gd name="T30" fmla="*/ 0 w 215"/>
                <a:gd name="T31" fmla="*/ 143 h 215"/>
                <a:gd name="T32" fmla="*/ 0 w 215"/>
                <a:gd name="T33" fmla="*/ 107 h 215"/>
                <a:gd name="T34" fmla="*/ 0 w 215"/>
                <a:gd name="T35" fmla="*/ 107 h 215"/>
                <a:gd name="T36" fmla="*/ 0 w 215"/>
                <a:gd name="T37" fmla="*/ 107 h 215"/>
                <a:gd name="T38" fmla="*/ 0 w 215"/>
                <a:gd name="T39" fmla="*/ 71 h 215"/>
                <a:gd name="T40" fmla="*/ 0 w 215"/>
                <a:gd name="T41" fmla="*/ 71 h 215"/>
                <a:gd name="T42" fmla="*/ 36 w 215"/>
                <a:gd name="T43" fmla="*/ 36 h 215"/>
                <a:gd name="T44" fmla="*/ 36 w 215"/>
                <a:gd name="T45" fmla="*/ 36 h 215"/>
                <a:gd name="T46" fmla="*/ 36 w 215"/>
                <a:gd name="T47" fmla="*/ 36 h 215"/>
                <a:gd name="T48" fmla="*/ 72 w 215"/>
                <a:gd name="T49" fmla="*/ 0 h 215"/>
                <a:gd name="T50" fmla="*/ 72 w 215"/>
                <a:gd name="T51" fmla="*/ 0 h 215"/>
                <a:gd name="T52" fmla="*/ 108 w 215"/>
                <a:gd name="T53" fmla="*/ 0 h 215"/>
                <a:gd name="T54" fmla="*/ 108 w 215"/>
                <a:gd name="T55" fmla="*/ 0 h 215"/>
                <a:gd name="T56" fmla="*/ 108 w 215"/>
                <a:gd name="T57" fmla="*/ 0 h 215"/>
                <a:gd name="T58" fmla="*/ 144 w 215"/>
                <a:gd name="T59" fmla="*/ 0 h 215"/>
                <a:gd name="T60" fmla="*/ 144 w 215"/>
                <a:gd name="T61" fmla="*/ 0 h 215"/>
                <a:gd name="T62" fmla="*/ 179 w 215"/>
                <a:gd name="T63" fmla="*/ 36 h 215"/>
                <a:gd name="T64" fmla="*/ 179 w 215"/>
                <a:gd name="T65" fmla="*/ 36 h 215"/>
                <a:gd name="T66" fmla="*/ 179 w 215"/>
                <a:gd name="T67" fmla="*/ 36 h 215"/>
                <a:gd name="T68" fmla="*/ 215 w 215"/>
                <a:gd name="T69" fmla="*/ 71 h 215"/>
                <a:gd name="T70" fmla="*/ 215 w 215"/>
                <a:gd name="T71" fmla="*/ 71 h 215"/>
                <a:gd name="T72" fmla="*/ 215 w 215"/>
                <a:gd name="T73" fmla="*/ 10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7"/>
                  </a:moveTo>
                  <a:lnTo>
                    <a:pt x="215" y="143"/>
                  </a:lnTo>
                  <a:lnTo>
                    <a:pt x="215" y="143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1"/>
                  </a:lnTo>
                  <a:lnTo>
                    <a:pt x="215" y="71"/>
                  </a:lnTo>
                  <a:lnTo>
                    <a:pt x="215" y="107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26"/>
            <p:cNvSpPr>
              <a:spLocks/>
            </p:cNvSpPr>
            <p:nvPr/>
          </p:nvSpPr>
          <p:spPr bwMode="auto">
            <a:xfrm>
              <a:off x="13877832" y="27689175"/>
              <a:ext cx="341313" cy="341313"/>
            </a:xfrm>
            <a:custGeom>
              <a:avLst/>
              <a:gdLst>
                <a:gd name="T0" fmla="*/ 215 w 215"/>
                <a:gd name="T1" fmla="*/ 107 h 215"/>
                <a:gd name="T2" fmla="*/ 215 w 215"/>
                <a:gd name="T3" fmla="*/ 143 h 215"/>
                <a:gd name="T4" fmla="*/ 215 w 215"/>
                <a:gd name="T5" fmla="*/ 143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4 w 215"/>
                <a:gd name="T13" fmla="*/ 215 h 215"/>
                <a:gd name="T14" fmla="*/ 144 w 215"/>
                <a:gd name="T15" fmla="*/ 215 h 215"/>
                <a:gd name="T16" fmla="*/ 108 w 215"/>
                <a:gd name="T17" fmla="*/ 215 h 215"/>
                <a:gd name="T18" fmla="*/ 72 w 215"/>
                <a:gd name="T19" fmla="*/ 215 h 215"/>
                <a:gd name="T20" fmla="*/ 72 w 215"/>
                <a:gd name="T21" fmla="*/ 215 h 215"/>
                <a:gd name="T22" fmla="*/ 36 w 215"/>
                <a:gd name="T23" fmla="*/ 215 h 215"/>
                <a:gd name="T24" fmla="*/ 36 w 215"/>
                <a:gd name="T25" fmla="*/ 179 h 215"/>
                <a:gd name="T26" fmla="*/ 36 w 215"/>
                <a:gd name="T27" fmla="*/ 179 h 215"/>
                <a:gd name="T28" fmla="*/ 0 w 215"/>
                <a:gd name="T29" fmla="*/ 143 h 215"/>
                <a:gd name="T30" fmla="*/ 0 w 215"/>
                <a:gd name="T31" fmla="*/ 143 h 215"/>
                <a:gd name="T32" fmla="*/ 0 w 215"/>
                <a:gd name="T33" fmla="*/ 107 h 215"/>
                <a:gd name="T34" fmla="*/ 0 w 215"/>
                <a:gd name="T35" fmla="*/ 107 h 215"/>
                <a:gd name="T36" fmla="*/ 0 w 215"/>
                <a:gd name="T37" fmla="*/ 107 h 215"/>
                <a:gd name="T38" fmla="*/ 0 w 215"/>
                <a:gd name="T39" fmla="*/ 71 h 215"/>
                <a:gd name="T40" fmla="*/ 0 w 215"/>
                <a:gd name="T41" fmla="*/ 71 h 215"/>
                <a:gd name="T42" fmla="*/ 36 w 215"/>
                <a:gd name="T43" fmla="*/ 35 h 215"/>
                <a:gd name="T44" fmla="*/ 36 w 215"/>
                <a:gd name="T45" fmla="*/ 35 h 215"/>
                <a:gd name="T46" fmla="*/ 36 w 215"/>
                <a:gd name="T47" fmla="*/ 35 h 215"/>
                <a:gd name="T48" fmla="*/ 72 w 215"/>
                <a:gd name="T49" fmla="*/ 0 h 215"/>
                <a:gd name="T50" fmla="*/ 72 w 215"/>
                <a:gd name="T51" fmla="*/ 0 h 215"/>
                <a:gd name="T52" fmla="*/ 108 w 215"/>
                <a:gd name="T53" fmla="*/ 0 h 215"/>
                <a:gd name="T54" fmla="*/ 108 w 215"/>
                <a:gd name="T55" fmla="*/ 0 h 215"/>
                <a:gd name="T56" fmla="*/ 108 w 215"/>
                <a:gd name="T57" fmla="*/ 0 h 215"/>
                <a:gd name="T58" fmla="*/ 144 w 215"/>
                <a:gd name="T59" fmla="*/ 0 h 215"/>
                <a:gd name="T60" fmla="*/ 144 w 215"/>
                <a:gd name="T61" fmla="*/ 0 h 215"/>
                <a:gd name="T62" fmla="*/ 179 w 215"/>
                <a:gd name="T63" fmla="*/ 35 h 215"/>
                <a:gd name="T64" fmla="*/ 179 w 215"/>
                <a:gd name="T65" fmla="*/ 35 h 215"/>
                <a:gd name="T66" fmla="*/ 179 w 215"/>
                <a:gd name="T67" fmla="*/ 35 h 215"/>
                <a:gd name="T68" fmla="*/ 215 w 215"/>
                <a:gd name="T69" fmla="*/ 71 h 215"/>
                <a:gd name="T70" fmla="*/ 215 w 215"/>
                <a:gd name="T71" fmla="*/ 71 h 215"/>
                <a:gd name="T72" fmla="*/ 215 w 215"/>
                <a:gd name="T73" fmla="*/ 10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7"/>
                  </a:moveTo>
                  <a:lnTo>
                    <a:pt x="215" y="143"/>
                  </a:lnTo>
                  <a:lnTo>
                    <a:pt x="215" y="143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35"/>
                  </a:lnTo>
                  <a:lnTo>
                    <a:pt x="179" y="35"/>
                  </a:lnTo>
                  <a:lnTo>
                    <a:pt x="179" y="35"/>
                  </a:lnTo>
                  <a:lnTo>
                    <a:pt x="215" y="71"/>
                  </a:lnTo>
                  <a:lnTo>
                    <a:pt x="215" y="71"/>
                  </a:lnTo>
                  <a:lnTo>
                    <a:pt x="215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27"/>
            <p:cNvSpPr>
              <a:spLocks/>
            </p:cNvSpPr>
            <p:nvPr/>
          </p:nvSpPr>
          <p:spPr bwMode="auto">
            <a:xfrm>
              <a:off x="13877832" y="27689175"/>
              <a:ext cx="341313" cy="341313"/>
            </a:xfrm>
            <a:custGeom>
              <a:avLst/>
              <a:gdLst>
                <a:gd name="T0" fmla="*/ 215 w 215"/>
                <a:gd name="T1" fmla="*/ 107 h 215"/>
                <a:gd name="T2" fmla="*/ 215 w 215"/>
                <a:gd name="T3" fmla="*/ 143 h 215"/>
                <a:gd name="T4" fmla="*/ 215 w 215"/>
                <a:gd name="T5" fmla="*/ 143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4 w 215"/>
                <a:gd name="T13" fmla="*/ 215 h 215"/>
                <a:gd name="T14" fmla="*/ 144 w 215"/>
                <a:gd name="T15" fmla="*/ 215 h 215"/>
                <a:gd name="T16" fmla="*/ 108 w 215"/>
                <a:gd name="T17" fmla="*/ 215 h 215"/>
                <a:gd name="T18" fmla="*/ 72 w 215"/>
                <a:gd name="T19" fmla="*/ 215 h 215"/>
                <a:gd name="T20" fmla="*/ 72 w 215"/>
                <a:gd name="T21" fmla="*/ 215 h 215"/>
                <a:gd name="T22" fmla="*/ 36 w 215"/>
                <a:gd name="T23" fmla="*/ 215 h 215"/>
                <a:gd name="T24" fmla="*/ 36 w 215"/>
                <a:gd name="T25" fmla="*/ 179 h 215"/>
                <a:gd name="T26" fmla="*/ 36 w 215"/>
                <a:gd name="T27" fmla="*/ 179 h 215"/>
                <a:gd name="T28" fmla="*/ 0 w 215"/>
                <a:gd name="T29" fmla="*/ 143 h 215"/>
                <a:gd name="T30" fmla="*/ 0 w 215"/>
                <a:gd name="T31" fmla="*/ 143 h 215"/>
                <a:gd name="T32" fmla="*/ 0 w 215"/>
                <a:gd name="T33" fmla="*/ 107 h 215"/>
                <a:gd name="T34" fmla="*/ 0 w 215"/>
                <a:gd name="T35" fmla="*/ 107 h 215"/>
                <a:gd name="T36" fmla="*/ 0 w 215"/>
                <a:gd name="T37" fmla="*/ 107 h 215"/>
                <a:gd name="T38" fmla="*/ 0 w 215"/>
                <a:gd name="T39" fmla="*/ 71 h 215"/>
                <a:gd name="T40" fmla="*/ 0 w 215"/>
                <a:gd name="T41" fmla="*/ 71 h 215"/>
                <a:gd name="T42" fmla="*/ 36 w 215"/>
                <a:gd name="T43" fmla="*/ 35 h 215"/>
                <a:gd name="T44" fmla="*/ 36 w 215"/>
                <a:gd name="T45" fmla="*/ 35 h 215"/>
                <a:gd name="T46" fmla="*/ 36 w 215"/>
                <a:gd name="T47" fmla="*/ 35 h 215"/>
                <a:gd name="T48" fmla="*/ 72 w 215"/>
                <a:gd name="T49" fmla="*/ 0 h 215"/>
                <a:gd name="T50" fmla="*/ 72 w 215"/>
                <a:gd name="T51" fmla="*/ 0 h 215"/>
                <a:gd name="T52" fmla="*/ 108 w 215"/>
                <a:gd name="T53" fmla="*/ 0 h 215"/>
                <a:gd name="T54" fmla="*/ 108 w 215"/>
                <a:gd name="T55" fmla="*/ 0 h 215"/>
                <a:gd name="T56" fmla="*/ 108 w 215"/>
                <a:gd name="T57" fmla="*/ 0 h 215"/>
                <a:gd name="T58" fmla="*/ 144 w 215"/>
                <a:gd name="T59" fmla="*/ 0 h 215"/>
                <a:gd name="T60" fmla="*/ 144 w 215"/>
                <a:gd name="T61" fmla="*/ 0 h 215"/>
                <a:gd name="T62" fmla="*/ 179 w 215"/>
                <a:gd name="T63" fmla="*/ 35 h 215"/>
                <a:gd name="T64" fmla="*/ 179 w 215"/>
                <a:gd name="T65" fmla="*/ 35 h 215"/>
                <a:gd name="T66" fmla="*/ 179 w 215"/>
                <a:gd name="T67" fmla="*/ 35 h 215"/>
                <a:gd name="T68" fmla="*/ 215 w 215"/>
                <a:gd name="T69" fmla="*/ 71 h 215"/>
                <a:gd name="T70" fmla="*/ 215 w 215"/>
                <a:gd name="T71" fmla="*/ 71 h 215"/>
                <a:gd name="T72" fmla="*/ 215 w 215"/>
                <a:gd name="T73" fmla="*/ 10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7"/>
                  </a:moveTo>
                  <a:lnTo>
                    <a:pt x="215" y="143"/>
                  </a:lnTo>
                  <a:lnTo>
                    <a:pt x="215" y="143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35"/>
                  </a:lnTo>
                  <a:lnTo>
                    <a:pt x="179" y="35"/>
                  </a:lnTo>
                  <a:lnTo>
                    <a:pt x="179" y="35"/>
                  </a:lnTo>
                  <a:lnTo>
                    <a:pt x="215" y="71"/>
                  </a:lnTo>
                  <a:lnTo>
                    <a:pt x="215" y="71"/>
                  </a:lnTo>
                  <a:lnTo>
                    <a:pt x="215" y="107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28"/>
            <p:cNvSpPr>
              <a:spLocks/>
            </p:cNvSpPr>
            <p:nvPr/>
          </p:nvSpPr>
          <p:spPr bwMode="auto">
            <a:xfrm>
              <a:off x="13877832" y="27689175"/>
              <a:ext cx="341313" cy="341313"/>
            </a:xfrm>
            <a:custGeom>
              <a:avLst/>
              <a:gdLst>
                <a:gd name="T0" fmla="*/ 215 w 215"/>
                <a:gd name="T1" fmla="*/ 107 h 215"/>
                <a:gd name="T2" fmla="*/ 215 w 215"/>
                <a:gd name="T3" fmla="*/ 143 h 215"/>
                <a:gd name="T4" fmla="*/ 215 w 215"/>
                <a:gd name="T5" fmla="*/ 143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4 w 215"/>
                <a:gd name="T13" fmla="*/ 215 h 215"/>
                <a:gd name="T14" fmla="*/ 144 w 215"/>
                <a:gd name="T15" fmla="*/ 215 h 215"/>
                <a:gd name="T16" fmla="*/ 108 w 215"/>
                <a:gd name="T17" fmla="*/ 215 h 215"/>
                <a:gd name="T18" fmla="*/ 72 w 215"/>
                <a:gd name="T19" fmla="*/ 215 h 215"/>
                <a:gd name="T20" fmla="*/ 72 w 215"/>
                <a:gd name="T21" fmla="*/ 215 h 215"/>
                <a:gd name="T22" fmla="*/ 36 w 215"/>
                <a:gd name="T23" fmla="*/ 215 h 215"/>
                <a:gd name="T24" fmla="*/ 36 w 215"/>
                <a:gd name="T25" fmla="*/ 179 h 215"/>
                <a:gd name="T26" fmla="*/ 36 w 215"/>
                <a:gd name="T27" fmla="*/ 179 h 215"/>
                <a:gd name="T28" fmla="*/ 0 w 215"/>
                <a:gd name="T29" fmla="*/ 143 h 215"/>
                <a:gd name="T30" fmla="*/ 0 w 215"/>
                <a:gd name="T31" fmla="*/ 143 h 215"/>
                <a:gd name="T32" fmla="*/ 0 w 215"/>
                <a:gd name="T33" fmla="*/ 107 h 215"/>
                <a:gd name="T34" fmla="*/ 0 w 215"/>
                <a:gd name="T35" fmla="*/ 107 h 215"/>
                <a:gd name="T36" fmla="*/ 0 w 215"/>
                <a:gd name="T37" fmla="*/ 107 h 215"/>
                <a:gd name="T38" fmla="*/ 0 w 215"/>
                <a:gd name="T39" fmla="*/ 71 h 215"/>
                <a:gd name="T40" fmla="*/ 0 w 215"/>
                <a:gd name="T41" fmla="*/ 71 h 215"/>
                <a:gd name="T42" fmla="*/ 36 w 215"/>
                <a:gd name="T43" fmla="*/ 35 h 215"/>
                <a:gd name="T44" fmla="*/ 36 w 215"/>
                <a:gd name="T45" fmla="*/ 35 h 215"/>
                <a:gd name="T46" fmla="*/ 36 w 215"/>
                <a:gd name="T47" fmla="*/ 35 h 215"/>
                <a:gd name="T48" fmla="*/ 72 w 215"/>
                <a:gd name="T49" fmla="*/ 0 h 215"/>
                <a:gd name="T50" fmla="*/ 72 w 215"/>
                <a:gd name="T51" fmla="*/ 0 h 215"/>
                <a:gd name="T52" fmla="*/ 108 w 215"/>
                <a:gd name="T53" fmla="*/ 0 h 215"/>
                <a:gd name="T54" fmla="*/ 108 w 215"/>
                <a:gd name="T55" fmla="*/ 0 h 215"/>
                <a:gd name="T56" fmla="*/ 108 w 215"/>
                <a:gd name="T57" fmla="*/ 0 h 215"/>
                <a:gd name="T58" fmla="*/ 144 w 215"/>
                <a:gd name="T59" fmla="*/ 0 h 215"/>
                <a:gd name="T60" fmla="*/ 144 w 215"/>
                <a:gd name="T61" fmla="*/ 0 h 215"/>
                <a:gd name="T62" fmla="*/ 179 w 215"/>
                <a:gd name="T63" fmla="*/ 35 h 215"/>
                <a:gd name="T64" fmla="*/ 179 w 215"/>
                <a:gd name="T65" fmla="*/ 35 h 215"/>
                <a:gd name="T66" fmla="*/ 179 w 215"/>
                <a:gd name="T67" fmla="*/ 35 h 215"/>
                <a:gd name="T68" fmla="*/ 215 w 215"/>
                <a:gd name="T69" fmla="*/ 71 h 215"/>
                <a:gd name="T70" fmla="*/ 215 w 215"/>
                <a:gd name="T71" fmla="*/ 71 h 215"/>
                <a:gd name="T72" fmla="*/ 215 w 215"/>
                <a:gd name="T73" fmla="*/ 10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7"/>
                  </a:moveTo>
                  <a:lnTo>
                    <a:pt x="215" y="143"/>
                  </a:lnTo>
                  <a:lnTo>
                    <a:pt x="215" y="143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35"/>
                  </a:lnTo>
                  <a:lnTo>
                    <a:pt x="179" y="35"/>
                  </a:lnTo>
                  <a:lnTo>
                    <a:pt x="179" y="35"/>
                  </a:lnTo>
                  <a:lnTo>
                    <a:pt x="215" y="71"/>
                  </a:lnTo>
                  <a:lnTo>
                    <a:pt x="215" y="71"/>
                  </a:lnTo>
                  <a:lnTo>
                    <a:pt x="215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29"/>
            <p:cNvSpPr>
              <a:spLocks/>
            </p:cNvSpPr>
            <p:nvPr/>
          </p:nvSpPr>
          <p:spPr bwMode="auto">
            <a:xfrm>
              <a:off x="13877832" y="27689175"/>
              <a:ext cx="341313" cy="341313"/>
            </a:xfrm>
            <a:custGeom>
              <a:avLst/>
              <a:gdLst>
                <a:gd name="T0" fmla="*/ 215 w 215"/>
                <a:gd name="T1" fmla="*/ 107 h 215"/>
                <a:gd name="T2" fmla="*/ 215 w 215"/>
                <a:gd name="T3" fmla="*/ 143 h 215"/>
                <a:gd name="T4" fmla="*/ 215 w 215"/>
                <a:gd name="T5" fmla="*/ 143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4 w 215"/>
                <a:gd name="T13" fmla="*/ 215 h 215"/>
                <a:gd name="T14" fmla="*/ 144 w 215"/>
                <a:gd name="T15" fmla="*/ 215 h 215"/>
                <a:gd name="T16" fmla="*/ 108 w 215"/>
                <a:gd name="T17" fmla="*/ 215 h 215"/>
                <a:gd name="T18" fmla="*/ 72 w 215"/>
                <a:gd name="T19" fmla="*/ 215 h 215"/>
                <a:gd name="T20" fmla="*/ 72 w 215"/>
                <a:gd name="T21" fmla="*/ 215 h 215"/>
                <a:gd name="T22" fmla="*/ 36 w 215"/>
                <a:gd name="T23" fmla="*/ 215 h 215"/>
                <a:gd name="T24" fmla="*/ 36 w 215"/>
                <a:gd name="T25" fmla="*/ 179 h 215"/>
                <a:gd name="T26" fmla="*/ 36 w 215"/>
                <a:gd name="T27" fmla="*/ 179 h 215"/>
                <a:gd name="T28" fmla="*/ 0 w 215"/>
                <a:gd name="T29" fmla="*/ 143 h 215"/>
                <a:gd name="T30" fmla="*/ 0 w 215"/>
                <a:gd name="T31" fmla="*/ 143 h 215"/>
                <a:gd name="T32" fmla="*/ 0 w 215"/>
                <a:gd name="T33" fmla="*/ 107 h 215"/>
                <a:gd name="T34" fmla="*/ 0 w 215"/>
                <a:gd name="T35" fmla="*/ 107 h 215"/>
                <a:gd name="T36" fmla="*/ 0 w 215"/>
                <a:gd name="T37" fmla="*/ 107 h 215"/>
                <a:gd name="T38" fmla="*/ 0 w 215"/>
                <a:gd name="T39" fmla="*/ 71 h 215"/>
                <a:gd name="T40" fmla="*/ 0 w 215"/>
                <a:gd name="T41" fmla="*/ 71 h 215"/>
                <a:gd name="T42" fmla="*/ 36 w 215"/>
                <a:gd name="T43" fmla="*/ 35 h 215"/>
                <a:gd name="T44" fmla="*/ 36 w 215"/>
                <a:gd name="T45" fmla="*/ 35 h 215"/>
                <a:gd name="T46" fmla="*/ 36 w 215"/>
                <a:gd name="T47" fmla="*/ 35 h 215"/>
                <a:gd name="T48" fmla="*/ 72 w 215"/>
                <a:gd name="T49" fmla="*/ 0 h 215"/>
                <a:gd name="T50" fmla="*/ 72 w 215"/>
                <a:gd name="T51" fmla="*/ 0 h 215"/>
                <a:gd name="T52" fmla="*/ 108 w 215"/>
                <a:gd name="T53" fmla="*/ 0 h 215"/>
                <a:gd name="T54" fmla="*/ 108 w 215"/>
                <a:gd name="T55" fmla="*/ 0 h 215"/>
                <a:gd name="T56" fmla="*/ 108 w 215"/>
                <a:gd name="T57" fmla="*/ 0 h 215"/>
                <a:gd name="T58" fmla="*/ 144 w 215"/>
                <a:gd name="T59" fmla="*/ 0 h 215"/>
                <a:gd name="T60" fmla="*/ 144 w 215"/>
                <a:gd name="T61" fmla="*/ 0 h 215"/>
                <a:gd name="T62" fmla="*/ 179 w 215"/>
                <a:gd name="T63" fmla="*/ 35 h 215"/>
                <a:gd name="T64" fmla="*/ 179 w 215"/>
                <a:gd name="T65" fmla="*/ 35 h 215"/>
                <a:gd name="T66" fmla="*/ 179 w 215"/>
                <a:gd name="T67" fmla="*/ 35 h 215"/>
                <a:gd name="T68" fmla="*/ 215 w 215"/>
                <a:gd name="T69" fmla="*/ 71 h 215"/>
                <a:gd name="T70" fmla="*/ 215 w 215"/>
                <a:gd name="T71" fmla="*/ 71 h 215"/>
                <a:gd name="T72" fmla="*/ 215 w 215"/>
                <a:gd name="T73" fmla="*/ 107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7"/>
                  </a:moveTo>
                  <a:lnTo>
                    <a:pt x="215" y="143"/>
                  </a:lnTo>
                  <a:lnTo>
                    <a:pt x="215" y="143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107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36" y="35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79" y="35"/>
                  </a:lnTo>
                  <a:lnTo>
                    <a:pt x="179" y="35"/>
                  </a:lnTo>
                  <a:lnTo>
                    <a:pt x="179" y="35"/>
                  </a:lnTo>
                  <a:lnTo>
                    <a:pt x="215" y="71"/>
                  </a:lnTo>
                  <a:lnTo>
                    <a:pt x="215" y="71"/>
                  </a:lnTo>
                  <a:lnTo>
                    <a:pt x="215" y="107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30"/>
            <p:cNvSpPr>
              <a:spLocks/>
            </p:cNvSpPr>
            <p:nvPr/>
          </p:nvSpPr>
          <p:spPr bwMode="auto">
            <a:xfrm>
              <a:off x="14106432" y="26890662"/>
              <a:ext cx="341313" cy="342900"/>
            </a:xfrm>
            <a:custGeom>
              <a:avLst/>
              <a:gdLst>
                <a:gd name="T0" fmla="*/ 215 w 215"/>
                <a:gd name="T1" fmla="*/ 108 h 216"/>
                <a:gd name="T2" fmla="*/ 215 w 215"/>
                <a:gd name="T3" fmla="*/ 144 h 216"/>
                <a:gd name="T4" fmla="*/ 215 w 215"/>
                <a:gd name="T5" fmla="*/ 144 h 216"/>
                <a:gd name="T6" fmla="*/ 179 w 215"/>
                <a:gd name="T7" fmla="*/ 180 h 216"/>
                <a:gd name="T8" fmla="*/ 179 w 215"/>
                <a:gd name="T9" fmla="*/ 180 h 216"/>
                <a:gd name="T10" fmla="*/ 179 w 215"/>
                <a:gd name="T11" fmla="*/ 216 h 216"/>
                <a:gd name="T12" fmla="*/ 143 w 215"/>
                <a:gd name="T13" fmla="*/ 216 h 216"/>
                <a:gd name="T14" fmla="*/ 143 w 215"/>
                <a:gd name="T15" fmla="*/ 216 h 216"/>
                <a:gd name="T16" fmla="*/ 107 w 215"/>
                <a:gd name="T17" fmla="*/ 216 h 216"/>
                <a:gd name="T18" fmla="*/ 71 w 215"/>
                <a:gd name="T19" fmla="*/ 216 h 216"/>
                <a:gd name="T20" fmla="*/ 71 w 215"/>
                <a:gd name="T21" fmla="*/ 216 h 216"/>
                <a:gd name="T22" fmla="*/ 35 w 215"/>
                <a:gd name="T23" fmla="*/ 216 h 216"/>
                <a:gd name="T24" fmla="*/ 35 w 215"/>
                <a:gd name="T25" fmla="*/ 180 h 216"/>
                <a:gd name="T26" fmla="*/ 35 w 215"/>
                <a:gd name="T27" fmla="*/ 180 h 216"/>
                <a:gd name="T28" fmla="*/ 0 w 215"/>
                <a:gd name="T29" fmla="*/ 144 h 216"/>
                <a:gd name="T30" fmla="*/ 0 w 215"/>
                <a:gd name="T31" fmla="*/ 144 h 216"/>
                <a:gd name="T32" fmla="*/ 0 w 215"/>
                <a:gd name="T33" fmla="*/ 108 h 216"/>
                <a:gd name="T34" fmla="*/ 0 w 215"/>
                <a:gd name="T35" fmla="*/ 108 h 216"/>
                <a:gd name="T36" fmla="*/ 0 w 215"/>
                <a:gd name="T37" fmla="*/ 108 h 216"/>
                <a:gd name="T38" fmla="*/ 0 w 215"/>
                <a:gd name="T39" fmla="*/ 72 h 216"/>
                <a:gd name="T40" fmla="*/ 0 w 215"/>
                <a:gd name="T41" fmla="*/ 72 h 216"/>
                <a:gd name="T42" fmla="*/ 35 w 215"/>
                <a:gd name="T43" fmla="*/ 36 h 216"/>
                <a:gd name="T44" fmla="*/ 35 w 215"/>
                <a:gd name="T45" fmla="*/ 36 h 216"/>
                <a:gd name="T46" fmla="*/ 35 w 215"/>
                <a:gd name="T47" fmla="*/ 36 h 216"/>
                <a:gd name="T48" fmla="*/ 71 w 215"/>
                <a:gd name="T49" fmla="*/ 0 h 216"/>
                <a:gd name="T50" fmla="*/ 71 w 215"/>
                <a:gd name="T51" fmla="*/ 0 h 216"/>
                <a:gd name="T52" fmla="*/ 107 w 215"/>
                <a:gd name="T53" fmla="*/ 0 h 216"/>
                <a:gd name="T54" fmla="*/ 107 w 215"/>
                <a:gd name="T55" fmla="*/ 0 h 216"/>
                <a:gd name="T56" fmla="*/ 107 w 215"/>
                <a:gd name="T57" fmla="*/ 0 h 216"/>
                <a:gd name="T58" fmla="*/ 143 w 215"/>
                <a:gd name="T59" fmla="*/ 0 h 216"/>
                <a:gd name="T60" fmla="*/ 143 w 215"/>
                <a:gd name="T61" fmla="*/ 0 h 216"/>
                <a:gd name="T62" fmla="*/ 179 w 215"/>
                <a:gd name="T63" fmla="*/ 36 h 216"/>
                <a:gd name="T64" fmla="*/ 179 w 215"/>
                <a:gd name="T65" fmla="*/ 36 h 216"/>
                <a:gd name="T66" fmla="*/ 179 w 215"/>
                <a:gd name="T67" fmla="*/ 36 h 216"/>
                <a:gd name="T68" fmla="*/ 215 w 215"/>
                <a:gd name="T69" fmla="*/ 72 h 216"/>
                <a:gd name="T70" fmla="*/ 215 w 215"/>
                <a:gd name="T71" fmla="*/ 72 h 216"/>
                <a:gd name="T72" fmla="*/ 215 w 215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6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179" y="180"/>
                  </a:lnTo>
                  <a:lnTo>
                    <a:pt x="179" y="180"/>
                  </a:lnTo>
                  <a:lnTo>
                    <a:pt x="179" y="216"/>
                  </a:lnTo>
                  <a:lnTo>
                    <a:pt x="143" y="216"/>
                  </a:lnTo>
                  <a:lnTo>
                    <a:pt x="143" y="216"/>
                  </a:lnTo>
                  <a:lnTo>
                    <a:pt x="107" y="216"/>
                  </a:lnTo>
                  <a:lnTo>
                    <a:pt x="71" y="216"/>
                  </a:lnTo>
                  <a:lnTo>
                    <a:pt x="71" y="216"/>
                  </a:lnTo>
                  <a:lnTo>
                    <a:pt x="35" y="216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31"/>
            <p:cNvSpPr>
              <a:spLocks/>
            </p:cNvSpPr>
            <p:nvPr/>
          </p:nvSpPr>
          <p:spPr bwMode="auto">
            <a:xfrm>
              <a:off x="14106432" y="26890662"/>
              <a:ext cx="341313" cy="342900"/>
            </a:xfrm>
            <a:custGeom>
              <a:avLst/>
              <a:gdLst>
                <a:gd name="T0" fmla="*/ 215 w 215"/>
                <a:gd name="T1" fmla="*/ 108 h 216"/>
                <a:gd name="T2" fmla="*/ 215 w 215"/>
                <a:gd name="T3" fmla="*/ 144 h 216"/>
                <a:gd name="T4" fmla="*/ 215 w 215"/>
                <a:gd name="T5" fmla="*/ 144 h 216"/>
                <a:gd name="T6" fmla="*/ 179 w 215"/>
                <a:gd name="T7" fmla="*/ 180 h 216"/>
                <a:gd name="T8" fmla="*/ 179 w 215"/>
                <a:gd name="T9" fmla="*/ 180 h 216"/>
                <a:gd name="T10" fmla="*/ 179 w 215"/>
                <a:gd name="T11" fmla="*/ 216 h 216"/>
                <a:gd name="T12" fmla="*/ 143 w 215"/>
                <a:gd name="T13" fmla="*/ 216 h 216"/>
                <a:gd name="T14" fmla="*/ 143 w 215"/>
                <a:gd name="T15" fmla="*/ 216 h 216"/>
                <a:gd name="T16" fmla="*/ 107 w 215"/>
                <a:gd name="T17" fmla="*/ 216 h 216"/>
                <a:gd name="T18" fmla="*/ 71 w 215"/>
                <a:gd name="T19" fmla="*/ 216 h 216"/>
                <a:gd name="T20" fmla="*/ 71 w 215"/>
                <a:gd name="T21" fmla="*/ 216 h 216"/>
                <a:gd name="T22" fmla="*/ 35 w 215"/>
                <a:gd name="T23" fmla="*/ 216 h 216"/>
                <a:gd name="T24" fmla="*/ 35 w 215"/>
                <a:gd name="T25" fmla="*/ 180 h 216"/>
                <a:gd name="T26" fmla="*/ 35 w 215"/>
                <a:gd name="T27" fmla="*/ 180 h 216"/>
                <a:gd name="T28" fmla="*/ 0 w 215"/>
                <a:gd name="T29" fmla="*/ 144 h 216"/>
                <a:gd name="T30" fmla="*/ 0 w 215"/>
                <a:gd name="T31" fmla="*/ 144 h 216"/>
                <a:gd name="T32" fmla="*/ 0 w 215"/>
                <a:gd name="T33" fmla="*/ 108 h 216"/>
                <a:gd name="T34" fmla="*/ 0 w 215"/>
                <a:gd name="T35" fmla="*/ 108 h 216"/>
                <a:gd name="T36" fmla="*/ 0 w 215"/>
                <a:gd name="T37" fmla="*/ 108 h 216"/>
                <a:gd name="T38" fmla="*/ 0 w 215"/>
                <a:gd name="T39" fmla="*/ 72 h 216"/>
                <a:gd name="T40" fmla="*/ 0 w 215"/>
                <a:gd name="T41" fmla="*/ 72 h 216"/>
                <a:gd name="T42" fmla="*/ 35 w 215"/>
                <a:gd name="T43" fmla="*/ 36 h 216"/>
                <a:gd name="T44" fmla="*/ 35 w 215"/>
                <a:gd name="T45" fmla="*/ 36 h 216"/>
                <a:gd name="T46" fmla="*/ 35 w 215"/>
                <a:gd name="T47" fmla="*/ 36 h 216"/>
                <a:gd name="T48" fmla="*/ 71 w 215"/>
                <a:gd name="T49" fmla="*/ 0 h 216"/>
                <a:gd name="T50" fmla="*/ 71 w 215"/>
                <a:gd name="T51" fmla="*/ 0 h 216"/>
                <a:gd name="T52" fmla="*/ 107 w 215"/>
                <a:gd name="T53" fmla="*/ 0 h 216"/>
                <a:gd name="T54" fmla="*/ 107 w 215"/>
                <a:gd name="T55" fmla="*/ 0 h 216"/>
                <a:gd name="T56" fmla="*/ 107 w 215"/>
                <a:gd name="T57" fmla="*/ 0 h 216"/>
                <a:gd name="T58" fmla="*/ 143 w 215"/>
                <a:gd name="T59" fmla="*/ 0 h 216"/>
                <a:gd name="T60" fmla="*/ 143 w 215"/>
                <a:gd name="T61" fmla="*/ 0 h 216"/>
                <a:gd name="T62" fmla="*/ 179 w 215"/>
                <a:gd name="T63" fmla="*/ 36 h 216"/>
                <a:gd name="T64" fmla="*/ 179 w 215"/>
                <a:gd name="T65" fmla="*/ 36 h 216"/>
                <a:gd name="T66" fmla="*/ 179 w 215"/>
                <a:gd name="T67" fmla="*/ 36 h 216"/>
                <a:gd name="T68" fmla="*/ 215 w 215"/>
                <a:gd name="T69" fmla="*/ 72 h 216"/>
                <a:gd name="T70" fmla="*/ 215 w 215"/>
                <a:gd name="T71" fmla="*/ 72 h 216"/>
                <a:gd name="T72" fmla="*/ 215 w 215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6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179" y="180"/>
                  </a:lnTo>
                  <a:lnTo>
                    <a:pt x="179" y="180"/>
                  </a:lnTo>
                  <a:lnTo>
                    <a:pt x="179" y="216"/>
                  </a:lnTo>
                  <a:lnTo>
                    <a:pt x="143" y="216"/>
                  </a:lnTo>
                  <a:lnTo>
                    <a:pt x="143" y="216"/>
                  </a:lnTo>
                  <a:lnTo>
                    <a:pt x="107" y="216"/>
                  </a:lnTo>
                  <a:lnTo>
                    <a:pt x="71" y="216"/>
                  </a:lnTo>
                  <a:lnTo>
                    <a:pt x="71" y="216"/>
                  </a:lnTo>
                  <a:lnTo>
                    <a:pt x="35" y="216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32"/>
            <p:cNvSpPr>
              <a:spLocks/>
            </p:cNvSpPr>
            <p:nvPr/>
          </p:nvSpPr>
          <p:spPr bwMode="auto">
            <a:xfrm>
              <a:off x="14106432" y="26890662"/>
              <a:ext cx="341313" cy="342900"/>
            </a:xfrm>
            <a:custGeom>
              <a:avLst/>
              <a:gdLst>
                <a:gd name="T0" fmla="*/ 215 w 215"/>
                <a:gd name="T1" fmla="*/ 108 h 216"/>
                <a:gd name="T2" fmla="*/ 215 w 215"/>
                <a:gd name="T3" fmla="*/ 144 h 216"/>
                <a:gd name="T4" fmla="*/ 215 w 215"/>
                <a:gd name="T5" fmla="*/ 144 h 216"/>
                <a:gd name="T6" fmla="*/ 179 w 215"/>
                <a:gd name="T7" fmla="*/ 180 h 216"/>
                <a:gd name="T8" fmla="*/ 179 w 215"/>
                <a:gd name="T9" fmla="*/ 180 h 216"/>
                <a:gd name="T10" fmla="*/ 179 w 215"/>
                <a:gd name="T11" fmla="*/ 216 h 216"/>
                <a:gd name="T12" fmla="*/ 143 w 215"/>
                <a:gd name="T13" fmla="*/ 216 h 216"/>
                <a:gd name="T14" fmla="*/ 143 w 215"/>
                <a:gd name="T15" fmla="*/ 216 h 216"/>
                <a:gd name="T16" fmla="*/ 107 w 215"/>
                <a:gd name="T17" fmla="*/ 216 h 216"/>
                <a:gd name="T18" fmla="*/ 71 w 215"/>
                <a:gd name="T19" fmla="*/ 216 h 216"/>
                <a:gd name="T20" fmla="*/ 71 w 215"/>
                <a:gd name="T21" fmla="*/ 216 h 216"/>
                <a:gd name="T22" fmla="*/ 35 w 215"/>
                <a:gd name="T23" fmla="*/ 216 h 216"/>
                <a:gd name="T24" fmla="*/ 35 w 215"/>
                <a:gd name="T25" fmla="*/ 180 h 216"/>
                <a:gd name="T26" fmla="*/ 35 w 215"/>
                <a:gd name="T27" fmla="*/ 180 h 216"/>
                <a:gd name="T28" fmla="*/ 0 w 215"/>
                <a:gd name="T29" fmla="*/ 144 h 216"/>
                <a:gd name="T30" fmla="*/ 0 w 215"/>
                <a:gd name="T31" fmla="*/ 144 h 216"/>
                <a:gd name="T32" fmla="*/ 0 w 215"/>
                <a:gd name="T33" fmla="*/ 108 h 216"/>
                <a:gd name="T34" fmla="*/ 0 w 215"/>
                <a:gd name="T35" fmla="*/ 108 h 216"/>
                <a:gd name="T36" fmla="*/ 0 w 215"/>
                <a:gd name="T37" fmla="*/ 108 h 216"/>
                <a:gd name="T38" fmla="*/ 0 w 215"/>
                <a:gd name="T39" fmla="*/ 72 h 216"/>
                <a:gd name="T40" fmla="*/ 0 w 215"/>
                <a:gd name="T41" fmla="*/ 72 h 216"/>
                <a:gd name="T42" fmla="*/ 35 w 215"/>
                <a:gd name="T43" fmla="*/ 36 h 216"/>
                <a:gd name="T44" fmla="*/ 35 w 215"/>
                <a:gd name="T45" fmla="*/ 36 h 216"/>
                <a:gd name="T46" fmla="*/ 35 w 215"/>
                <a:gd name="T47" fmla="*/ 36 h 216"/>
                <a:gd name="T48" fmla="*/ 71 w 215"/>
                <a:gd name="T49" fmla="*/ 0 h 216"/>
                <a:gd name="T50" fmla="*/ 71 w 215"/>
                <a:gd name="T51" fmla="*/ 0 h 216"/>
                <a:gd name="T52" fmla="*/ 107 w 215"/>
                <a:gd name="T53" fmla="*/ 0 h 216"/>
                <a:gd name="T54" fmla="*/ 107 w 215"/>
                <a:gd name="T55" fmla="*/ 0 h 216"/>
                <a:gd name="T56" fmla="*/ 107 w 215"/>
                <a:gd name="T57" fmla="*/ 0 h 216"/>
                <a:gd name="T58" fmla="*/ 143 w 215"/>
                <a:gd name="T59" fmla="*/ 0 h 216"/>
                <a:gd name="T60" fmla="*/ 143 w 215"/>
                <a:gd name="T61" fmla="*/ 0 h 216"/>
                <a:gd name="T62" fmla="*/ 179 w 215"/>
                <a:gd name="T63" fmla="*/ 36 h 216"/>
                <a:gd name="T64" fmla="*/ 179 w 215"/>
                <a:gd name="T65" fmla="*/ 36 h 216"/>
                <a:gd name="T66" fmla="*/ 179 w 215"/>
                <a:gd name="T67" fmla="*/ 36 h 216"/>
                <a:gd name="T68" fmla="*/ 215 w 215"/>
                <a:gd name="T69" fmla="*/ 72 h 216"/>
                <a:gd name="T70" fmla="*/ 215 w 215"/>
                <a:gd name="T71" fmla="*/ 72 h 216"/>
                <a:gd name="T72" fmla="*/ 215 w 215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6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179" y="180"/>
                  </a:lnTo>
                  <a:lnTo>
                    <a:pt x="179" y="180"/>
                  </a:lnTo>
                  <a:lnTo>
                    <a:pt x="179" y="216"/>
                  </a:lnTo>
                  <a:lnTo>
                    <a:pt x="143" y="216"/>
                  </a:lnTo>
                  <a:lnTo>
                    <a:pt x="143" y="216"/>
                  </a:lnTo>
                  <a:lnTo>
                    <a:pt x="107" y="216"/>
                  </a:lnTo>
                  <a:lnTo>
                    <a:pt x="71" y="216"/>
                  </a:lnTo>
                  <a:lnTo>
                    <a:pt x="71" y="216"/>
                  </a:lnTo>
                  <a:lnTo>
                    <a:pt x="35" y="216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33"/>
            <p:cNvSpPr>
              <a:spLocks/>
            </p:cNvSpPr>
            <p:nvPr/>
          </p:nvSpPr>
          <p:spPr bwMode="auto">
            <a:xfrm>
              <a:off x="14106432" y="26890662"/>
              <a:ext cx="341313" cy="342900"/>
            </a:xfrm>
            <a:custGeom>
              <a:avLst/>
              <a:gdLst>
                <a:gd name="T0" fmla="*/ 215 w 215"/>
                <a:gd name="T1" fmla="*/ 108 h 216"/>
                <a:gd name="T2" fmla="*/ 215 w 215"/>
                <a:gd name="T3" fmla="*/ 144 h 216"/>
                <a:gd name="T4" fmla="*/ 215 w 215"/>
                <a:gd name="T5" fmla="*/ 144 h 216"/>
                <a:gd name="T6" fmla="*/ 179 w 215"/>
                <a:gd name="T7" fmla="*/ 180 h 216"/>
                <a:gd name="T8" fmla="*/ 179 w 215"/>
                <a:gd name="T9" fmla="*/ 180 h 216"/>
                <a:gd name="T10" fmla="*/ 179 w 215"/>
                <a:gd name="T11" fmla="*/ 216 h 216"/>
                <a:gd name="T12" fmla="*/ 143 w 215"/>
                <a:gd name="T13" fmla="*/ 216 h 216"/>
                <a:gd name="T14" fmla="*/ 143 w 215"/>
                <a:gd name="T15" fmla="*/ 216 h 216"/>
                <a:gd name="T16" fmla="*/ 107 w 215"/>
                <a:gd name="T17" fmla="*/ 216 h 216"/>
                <a:gd name="T18" fmla="*/ 71 w 215"/>
                <a:gd name="T19" fmla="*/ 216 h 216"/>
                <a:gd name="T20" fmla="*/ 71 w 215"/>
                <a:gd name="T21" fmla="*/ 216 h 216"/>
                <a:gd name="T22" fmla="*/ 35 w 215"/>
                <a:gd name="T23" fmla="*/ 216 h 216"/>
                <a:gd name="T24" fmla="*/ 35 w 215"/>
                <a:gd name="T25" fmla="*/ 180 h 216"/>
                <a:gd name="T26" fmla="*/ 35 w 215"/>
                <a:gd name="T27" fmla="*/ 180 h 216"/>
                <a:gd name="T28" fmla="*/ 0 w 215"/>
                <a:gd name="T29" fmla="*/ 144 h 216"/>
                <a:gd name="T30" fmla="*/ 0 w 215"/>
                <a:gd name="T31" fmla="*/ 144 h 216"/>
                <a:gd name="T32" fmla="*/ 0 w 215"/>
                <a:gd name="T33" fmla="*/ 108 h 216"/>
                <a:gd name="T34" fmla="*/ 0 w 215"/>
                <a:gd name="T35" fmla="*/ 108 h 216"/>
                <a:gd name="T36" fmla="*/ 0 w 215"/>
                <a:gd name="T37" fmla="*/ 108 h 216"/>
                <a:gd name="T38" fmla="*/ 0 w 215"/>
                <a:gd name="T39" fmla="*/ 72 h 216"/>
                <a:gd name="T40" fmla="*/ 0 w 215"/>
                <a:gd name="T41" fmla="*/ 72 h 216"/>
                <a:gd name="T42" fmla="*/ 35 w 215"/>
                <a:gd name="T43" fmla="*/ 36 h 216"/>
                <a:gd name="T44" fmla="*/ 35 w 215"/>
                <a:gd name="T45" fmla="*/ 36 h 216"/>
                <a:gd name="T46" fmla="*/ 35 w 215"/>
                <a:gd name="T47" fmla="*/ 36 h 216"/>
                <a:gd name="T48" fmla="*/ 71 w 215"/>
                <a:gd name="T49" fmla="*/ 0 h 216"/>
                <a:gd name="T50" fmla="*/ 71 w 215"/>
                <a:gd name="T51" fmla="*/ 0 h 216"/>
                <a:gd name="T52" fmla="*/ 107 w 215"/>
                <a:gd name="T53" fmla="*/ 0 h 216"/>
                <a:gd name="T54" fmla="*/ 107 w 215"/>
                <a:gd name="T55" fmla="*/ 0 h 216"/>
                <a:gd name="T56" fmla="*/ 107 w 215"/>
                <a:gd name="T57" fmla="*/ 0 h 216"/>
                <a:gd name="T58" fmla="*/ 143 w 215"/>
                <a:gd name="T59" fmla="*/ 0 h 216"/>
                <a:gd name="T60" fmla="*/ 143 w 215"/>
                <a:gd name="T61" fmla="*/ 0 h 216"/>
                <a:gd name="T62" fmla="*/ 179 w 215"/>
                <a:gd name="T63" fmla="*/ 36 h 216"/>
                <a:gd name="T64" fmla="*/ 179 w 215"/>
                <a:gd name="T65" fmla="*/ 36 h 216"/>
                <a:gd name="T66" fmla="*/ 179 w 215"/>
                <a:gd name="T67" fmla="*/ 36 h 216"/>
                <a:gd name="T68" fmla="*/ 215 w 215"/>
                <a:gd name="T69" fmla="*/ 72 h 216"/>
                <a:gd name="T70" fmla="*/ 215 w 215"/>
                <a:gd name="T71" fmla="*/ 72 h 216"/>
                <a:gd name="T72" fmla="*/ 215 w 215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6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179" y="180"/>
                  </a:lnTo>
                  <a:lnTo>
                    <a:pt x="179" y="180"/>
                  </a:lnTo>
                  <a:lnTo>
                    <a:pt x="179" y="216"/>
                  </a:lnTo>
                  <a:lnTo>
                    <a:pt x="143" y="216"/>
                  </a:lnTo>
                  <a:lnTo>
                    <a:pt x="143" y="216"/>
                  </a:lnTo>
                  <a:lnTo>
                    <a:pt x="107" y="216"/>
                  </a:lnTo>
                  <a:lnTo>
                    <a:pt x="71" y="216"/>
                  </a:lnTo>
                  <a:lnTo>
                    <a:pt x="71" y="216"/>
                  </a:lnTo>
                  <a:lnTo>
                    <a:pt x="35" y="216"/>
                  </a:lnTo>
                  <a:lnTo>
                    <a:pt x="35" y="180"/>
                  </a:lnTo>
                  <a:lnTo>
                    <a:pt x="35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34"/>
            <p:cNvSpPr>
              <a:spLocks/>
            </p:cNvSpPr>
            <p:nvPr/>
          </p:nvSpPr>
          <p:spPr bwMode="auto">
            <a:xfrm>
              <a:off x="13650819" y="26492200"/>
              <a:ext cx="341313" cy="341313"/>
            </a:xfrm>
            <a:custGeom>
              <a:avLst/>
              <a:gdLst>
                <a:gd name="T0" fmla="*/ 215 w 215"/>
                <a:gd name="T1" fmla="*/ 108 h 215"/>
                <a:gd name="T2" fmla="*/ 215 w 215"/>
                <a:gd name="T3" fmla="*/ 144 h 215"/>
                <a:gd name="T4" fmla="*/ 215 w 215"/>
                <a:gd name="T5" fmla="*/ 144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3 w 215"/>
                <a:gd name="T13" fmla="*/ 215 h 215"/>
                <a:gd name="T14" fmla="*/ 143 w 215"/>
                <a:gd name="T15" fmla="*/ 215 h 215"/>
                <a:gd name="T16" fmla="*/ 107 w 215"/>
                <a:gd name="T17" fmla="*/ 215 h 215"/>
                <a:gd name="T18" fmla="*/ 71 w 215"/>
                <a:gd name="T19" fmla="*/ 215 h 215"/>
                <a:gd name="T20" fmla="*/ 71 w 215"/>
                <a:gd name="T21" fmla="*/ 215 h 215"/>
                <a:gd name="T22" fmla="*/ 35 w 215"/>
                <a:gd name="T23" fmla="*/ 215 h 215"/>
                <a:gd name="T24" fmla="*/ 35 w 215"/>
                <a:gd name="T25" fmla="*/ 179 h 215"/>
                <a:gd name="T26" fmla="*/ 35 w 215"/>
                <a:gd name="T27" fmla="*/ 179 h 215"/>
                <a:gd name="T28" fmla="*/ 0 w 215"/>
                <a:gd name="T29" fmla="*/ 144 h 215"/>
                <a:gd name="T30" fmla="*/ 0 w 215"/>
                <a:gd name="T31" fmla="*/ 144 h 215"/>
                <a:gd name="T32" fmla="*/ 0 w 215"/>
                <a:gd name="T33" fmla="*/ 108 h 215"/>
                <a:gd name="T34" fmla="*/ 0 w 215"/>
                <a:gd name="T35" fmla="*/ 108 h 215"/>
                <a:gd name="T36" fmla="*/ 0 w 215"/>
                <a:gd name="T37" fmla="*/ 108 h 215"/>
                <a:gd name="T38" fmla="*/ 0 w 215"/>
                <a:gd name="T39" fmla="*/ 72 h 215"/>
                <a:gd name="T40" fmla="*/ 0 w 215"/>
                <a:gd name="T41" fmla="*/ 72 h 215"/>
                <a:gd name="T42" fmla="*/ 35 w 215"/>
                <a:gd name="T43" fmla="*/ 36 h 215"/>
                <a:gd name="T44" fmla="*/ 35 w 215"/>
                <a:gd name="T45" fmla="*/ 36 h 215"/>
                <a:gd name="T46" fmla="*/ 35 w 215"/>
                <a:gd name="T47" fmla="*/ 36 h 215"/>
                <a:gd name="T48" fmla="*/ 71 w 215"/>
                <a:gd name="T49" fmla="*/ 0 h 215"/>
                <a:gd name="T50" fmla="*/ 71 w 215"/>
                <a:gd name="T51" fmla="*/ 0 h 215"/>
                <a:gd name="T52" fmla="*/ 107 w 215"/>
                <a:gd name="T53" fmla="*/ 0 h 215"/>
                <a:gd name="T54" fmla="*/ 107 w 215"/>
                <a:gd name="T55" fmla="*/ 0 h 215"/>
                <a:gd name="T56" fmla="*/ 107 w 215"/>
                <a:gd name="T57" fmla="*/ 0 h 215"/>
                <a:gd name="T58" fmla="*/ 143 w 215"/>
                <a:gd name="T59" fmla="*/ 0 h 215"/>
                <a:gd name="T60" fmla="*/ 143 w 215"/>
                <a:gd name="T61" fmla="*/ 0 h 215"/>
                <a:gd name="T62" fmla="*/ 179 w 215"/>
                <a:gd name="T63" fmla="*/ 36 h 215"/>
                <a:gd name="T64" fmla="*/ 179 w 215"/>
                <a:gd name="T65" fmla="*/ 36 h 215"/>
                <a:gd name="T66" fmla="*/ 179 w 215"/>
                <a:gd name="T67" fmla="*/ 36 h 215"/>
                <a:gd name="T68" fmla="*/ 215 w 215"/>
                <a:gd name="T69" fmla="*/ 72 h 215"/>
                <a:gd name="T70" fmla="*/ 215 w 215"/>
                <a:gd name="T71" fmla="*/ 72 h 215"/>
                <a:gd name="T72" fmla="*/ 215 w 215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3" y="215"/>
                  </a:lnTo>
                  <a:lnTo>
                    <a:pt x="143" y="215"/>
                  </a:lnTo>
                  <a:lnTo>
                    <a:pt x="107" y="215"/>
                  </a:lnTo>
                  <a:lnTo>
                    <a:pt x="71" y="215"/>
                  </a:lnTo>
                  <a:lnTo>
                    <a:pt x="71" y="215"/>
                  </a:lnTo>
                  <a:lnTo>
                    <a:pt x="35" y="215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35"/>
            <p:cNvSpPr>
              <a:spLocks/>
            </p:cNvSpPr>
            <p:nvPr/>
          </p:nvSpPr>
          <p:spPr bwMode="auto">
            <a:xfrm>
              <a:off x="13650819" y="26492200"/>
              <a:ext cx="341313" cy="341313"/>
            </a:xfrm>
            <a:custGeom>
              <a:avLst/>
              <a:gdLst>
                <a:gd name="T0" fmla="*/ 215 w 215"/>
                <a:gd name="T1" fmla="*/ 108 h 215"/>
                <a:gd name="T2" fmla="*/ 215 w 215"/>
                <a:gd name="T3" fmla="*/ 144 h 215"/>
                <a:gd name="T4" fmla="*/ 215 w 215"/>
                <a:gd name="T5" fmla="*/ 144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3 w 215"/>
                <a:gd name="T13" fmla="*/ 215 h 215"/>
                <a:gd name="T14" fmla="*/ 143 w 215"/>
                <a:gd name="T15" fmla="*/ 215 h 215"/>
                <a:gd name="T16" fmla="*/ 107 w 215"/>
                <a:gd name="T17" fmla="*/ 215 h 215"/>
                <a:gd name="T18" fmla="*/ 71 w 215"/>
                <a:gd name="T19" fmla="*/ 215 h 215"/>
                <a:gd name="T20" fmla="*/ 71 w 215"/>
                <a:gd name="T21" fmla="*/ 215 h 215"/>
                <a:gd name="T22" fmla="*/ 35 w 215"/>
                <a:gd name="T23" fmla="*/ 215 h 215"/>
                <a:gd name="T24" fmla="*/ 35 w 215"/>
                <a:gd name="T25" fmla="*/ 179 h 215"/>
                <a:gd name="T26" fmla="*/ 35 w 215"/>
                <a:gd name="T27" fmla="*/ 179 h 215"/>
                <a:gd name="T28" fmla="*/ 0 w 215"/>
                <a:gd name="T29" fmla="*/ 144 h 215"/>
                <a:gd name="T30" fmla="*/ 0 w 215"/>
                <a:gd name="T31" fmla="*/ 144 h 215"/>
                <a:gd name="T32" fmla="*/ 0 w 215"/>
                <a:gd name="T33" fmla="*/ 108 h 215"/>
                <a:gd name="T34" fmla="*/ 0 w 215"/>
                <a:gd name="T35" fmla="*/ 108 h 215"/>
                <a:gd name="T36" fmla="*/ 0 w 215"/>
                <a:gd name="T37" fmla="*/ 108 h 215"/>
                <a:gd name="T38" fmla="*/ 0 w 215"/>
                <a:gd name="T39" fmla="*/ 72 h 215"/>
                <a:gd name="T40" fmla="*/ 0 w 215"/>
                <a:gd name="T41" fmla="*/ 72 h 215"/>
                <a:gd name="T42" fmla="*/ 35 w 215"/>
                <a:gd name="T43" fmla="*/ 36 h 215"/>
                <a:gd name="T44" fmla="*/ 35 w 215"/>
                <a:gd name="T45" fmla="*/ 36 h 215"/>
                <a:gd name="T46" fmla="*/ 35 w 215"/>
                <a:gd name="T47" fmla="*/ 36 h 215"/>
                <a:gd name="T48" fmla="*/ 71 w 215"/>
                <a:gd name="T49" fmla="*/ 0 h 215"/>
                <a:gd name="T50" fmla="*/ 71 w 215"/>
                <a:gd name="T51" fmla="*/ 0 h 215"/>
                <a:gd name="T52" fmla="*/ 107 w 215"/>
                <a:gd name="T53" fmla="*/ 0 h 215"/>
                <a:gd name="T54" fmla="*/ 107 w 215"/>
                <a:gd name="T55" fmla="*/ 0 h 215"/>
                <a:gd name="T56" fmla="*/ 107 w 215"/>
                <a:gd name="T57" fmla="*/ 0 h 215"/>
                <a:gd name="T58" fmla="*/ 143 w 215"/>
                <a:gd name="T59" fmla="*/ 0 h 215"/>
                <a:gd name="T60" fmla="*/ 143 w 215"/>
                <a:gd name="T61" fmla="*/ 0 h 215"/>
                <a:gd name="T62" fmla="*/ 179 w 215"/>
                <a:gd name="T63" fmla="*/ 36 h 215"/>
                <a:gd name="T64" fmla="*/ 179 w 215"/>
                <a:gd name="T65" fmla="*/ 36 h 215"/>
                <a:gd name="T66" fmla="*/ 179 w 215"/>
                <a:gd name="T67" fmla="*/ 36 h 215"/>
                <a:gd name="T68" fmla="*/ 215 w 215"/>
                <a:gd name="T69" fmla="*/ 72 h 215"/>
                <a:gd name="T70" fmla="*/ 215 w 215"/>
                <a:gd name="T71" fmla="*/ 72 h 215"/>
                <a:gd name="T72" fmla="*/ 215 w 215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3" y="215"/>
                  </a:lnTo>
                  <a:lnTo>
                    <a:pt x="143" y="215"/>
                  </a:lnTo>
                  <a:lnTo>
                    <a:pt x="107" y="215"/>
                  </a:lnTo>
                  <a:lnTo>
                    <a:pt x="71" y="215"/>
                  </a:lnTo>
                  <a:lnTo>
                    <a:pt x="71" y="215"/>
                  </a:lnTo>
                  <a:lnTo>
                    <a:pt x="35" y="215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36"/>
            <p:cNvSpPr>
              <a:spLocks/>
            </p:cNvSpPr>
            <p:nvPr/>
          </p:nvSpPr>
          <p:spPr bwMode="auto">
            <a:xfrm>
              <a:off x="13650819" y="26492200"/>
              <a:ext cx="341313" cy="341313"/>
            </a:xfrm>
            <a:custGeom>
              <a:avLst/>
              <a:gdLst>
                <a:gd name="T0" fmla="*/ 215 w 215"/>
                <a:gd name="T1" fmla="*/ 108 h 215"/>
                <a:gd name="T2" fmla="*/ 215 w 215"/>
                <a:gd name="T3" fmla="*/ 144 h 215"/>
                <a:gd name="T4" fmla="*/ 215 w 215"/>
                <a:gd name="T5" fmla="*/ 144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3 w 215"/>
                <a:gd name="T13" fmla="*/ 215 h 215"/>
                <a:gd name="T14" fmla="*/ 143 w 215"/>
                <a:gd name="T15" fmla="*/ 215 h 215"/>
                <a:gd name="T16" fmla="*/ 107 w 215"/>
                <a:gd name="T17" fmla="*/ 215 h 215"/>
                <a:gd name="T18" fmla="*/ 71 w 215"/>
                <a:gd name="T19" fmla="*/ 215 h 215"/>
                <a:gd name="T20" fmla="*/ 71 w 215"/>
                <a:gd name="T21" fmla="*/ 215 h 215"/>
                <a:gd name="T22" fmla="*/ 35 w 215"/>
                <a:gd name="T23" fmla="*/ 215 h 215"/>
                <a:gd name="T24" fmla="*/ 35 w 215"/>
                <a:gd name="T25" fmla="*/ 179 h 215"/>
                <a:gd name="T26" fmla="*/ 35 w 215"/>
                <a:gd name="T27" fmla="*/ 179 h 215"/>
                <a:gd name="T28" fmla="*/ 0 w 215"/>
                <a:gd name="T29" fmla="*/ 144 h 215"/>
                <a:gd name="T30" fmla="*/ 0 w 215"/>
                <a:gd name="T31" fmla="*/ 144 h 215"/>
                <a:gd name="T32" fmla="*/ 0 w 215"/>
                <a:gd name="T33" fmla="*/ 108 h 215"/>
                <a:gd name="T34" fmla="*/ 0 w 215"/>
                <a:gd name="T35" fmla="*/ 108 h 215"/>
                <a:gd name="T36" fmla="*/ 0 w 215"/>
                <a:gd name="T37" fmla="*/ 108 h 215"/>
                <a:gd name="T38" fmla="*/ 0 w 215"/>
                <a:gd name="T39" fmla="*/ 72 h 215"/>
                <a:gd name="T40" fmla="*/ 0 w 215"/>
                <a:gd name="T41" fmla="*/ 72 h 215"/>
                <a:gd name="T42" fmla="*/ 35 w 215"/>
                <a:gd name="T43" fmla="*/ 36 h 215"/>
                <a:gd name="T44" fmla="*/ 35 w 215"/>
                <a:gd name="T45" fmla="*/ 36 h 215"/>
                <a:gd name="T46" fmla="*/ 35 w 215"/>
                <a:gd name="T47" fmla="*/ 36 h 215"/>
                <a:gd name="T48" fmla="*/ 71 w 215"/>
                <a:gd name="T49" fmla="*/ 0 h 215"/>
                <a:gd name="T50" fmla="*/ 71 w 215"/>
                <a:gd name="T51" fmla="*/ 0 h 215"/>
                <a:gd name="T52" fmla="*/ 107 w 215"/>
                <a:gd name="T53" fmla="*/ 0 h 215"/>
                <a:gd name="T54" fmla="*/ 107 w 215"/>
                <a:gd name="T55" fmla="*/ 0 h 215"/>
                <a:gd name="T56" fmla="*/ 107 w 215"/>
                <a:gd name="T57" fmla="*/ 0 h 215"/>
                <a:gd name="T58" fmla="*/ 143 w 215"/>
                <a:gd name="T59" fmla="*/ 0 h 215"/>
                <a:gd name="T60" fmla="*/ 143 w 215"/>
                <a:gd name="T61" fmla="*/ 0 h 215"/>
                <a:gd name="T62" fmla="*/ 179 w 215"/>
                <a:gd name="T63" fmla="*/ 36 h 215"/>
                <a:gd name="T64" fmla="*/ 179 w 215"/>
                <a:gd name="T65" fmla="*/ 36 h 215"/>
                <a:gd name="T66" fmla="*/ 179 w 215"/>
                <a:gd name="T67" fmla="*/ 36 h 215"/>
                <a:gd name="T68" fmla="*/ 215 w 215"/>
                <a:gd name="T69" fmla="*/ 72 h 215"/>
                <a:gd name="T70" fmla="*/ 215 w 215"/>
                <a:gd name="T71" fmla="*/ 72 h 215"/>
                <a:gd name="T72" fmla="*/ 215 w 215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3" y="215"/>
                  </a:lnTo>
                  <a:lnTo>
                    <a:pt x="143" y="215"/>
                  </a:lnTo>
                  <a:lnTo>
                    <a:pt x="107" y="215"/>
                  </a:lnTo>
                  <a:lnTo>
                    <a:pt x="71" y="215"/>
                  </a:lnTo>
                  <a:lnTo>
                    <a:pt x="71" y="215"/>
                  </a:lnTo>
                  <a:lnTo>
                    <a:pt x="35" y="215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37"/>
            <p:cNvSpPr>
              <a:spLocks/>
            </p:cNvSpPr>
            <p:nvPr/>
          </p:nvSpPr>
          <p:spPr bwMode="auto">
            <a:xfrm>
              <a:off x="13650819" y="26492200"/>
              <a:ext cx="341313" cy="341313"/>
            </a:xfrm>
            <a:custGeom>
              <a:avLst/>
              <a:gdLst>
                <a:gd name="T0" fmla="*/ 215 w 215"/>
                <a:gd name="T1" fmla="*/ 108 h 215"/>
                <a:gd name="T2" fmla="*/ 215 w 215"/>
                <a:gd name="T3" fmla="*/ 144 h 215"/>
                <a:gd name="T4" fmla="*/ 215 w 215"/>
                <a:gd name="T5" fmla="*/ 144 h 215"/>
                <a:gd name="T6" fmla="*/ 179 w 215"/>
                <a:gd name="T7" fmla="*/ 179 h 215"/>
                <a:gd name="T8" fmla="*/ 179 w 215"/>
                <a:gd name="T9" fmla="*/ 179 h 215"/>
                <a:gd name="T10" fmla="*/ 179 w 215"/>
                <a:gd name="T11" fmla="*/ 215 h 215"/>
                <a:gd name="T12" fmla="*/ 143 w 215"/>
                <a:gd name="T13" fmla="*/ 215 h 215"/>
                <a:gd name="T14" fmla="*/ 143 w 215"/>
                <a:gd name="T15" fmla="*/ 215 h 215"/>
                <a:gd name="T16" fmla="*/ 107 w 215"/>
                <a:gd name="T17" fmla="*/ 215 h 215"/>
                <a:gd name="T18" fmla="*/ 71 w 215"/>
                <a:gd name="T19" fmla="*/ 215 h 215"/>
                <a:gd name="T20" fmla="*/ 71 w 215"/>
                <a:gd name="T21" fmla="*/ 215 h 215"/>
                <a:gd name="T22" fmla="*/ 35 w 215"/>
                <a:gd name="T23" fmla="*/ 215 h 215"/>
                <a:gd name="T24" fmla="*/ 35 w 215"/>
                <a:gd name="T25" fmla="*/ 179 h 215"/>
                <a:gd name="T26" fmla="*/ 35 w 215"/>
                <a:gd name="T27" fmla="*/ 179 h 215"/>
                <a:gd name="T28" fmla="*/ 0 w 215"/>
                <a:gd name="T29" fmla="*/ 144 h 215"/>
                <a:gd name="T30" fmla="*/ 0 w 215"/>
                <a:gd name="T31" fmla="*/ 144 h 215"/>
                <a:gd name="T32" fmla="*/ 0 w 215"/>
                <a:gd name="T33" fmla="*/ 108 h 215"/>
                <a:gd name="T34" fmla="*/ 0 w 215"/>
                <a:gd name="T35" fmla="*/ 108 h 215"/>
                <a:gd name="T36" fmla="*/ 0 w 215"/>
                <a:gd name="T37" fmla="*/ 108 h 215"/>
                <a:gd name="T38" fmla="*/ 0 w 215"/>
                <a:gd name="T39" fmla="*/ 72 h 215"/>
                <a:gd name="T40" fmla="*/ 0 w 215"/>
                <a:gd name="T41" fmla="*/ 72 h 215"/>
                <a:gd name="T42" fmla="*/ 35 w 215"/>
                <a:gd name="T43" fmla="*/ 36 h 215"/>
                <a:gd name="T44" fmla="*/ 35 w 215"/>
                <a:gd name="T45" fmla="*/ 36 h 215"/>
                <a:gd name="T46" fmla="*/ 35 w 215"/>
                <a:gd name="T47" fmla="*/ 36 h 215"/>
                <a:gd name="T48" fmla="*/ 71 w 215"/>
                <a:gd name="T49" fmla="*/ 0 h 215"/>
                <a:gd name="T50" fmla="*/ 71 w 215"/>
                <a:gd name="T51" fmla="*/ 0 h 215"/>
                <a:gd name="T52" fmla="*/ 107 w 215"/>
                <a:gd name="T53" fmla="*/ 0 h 215"/>
                <a:gd name="T54" fmla="*/ 107 w 215"/>
                <a:gd name="T55" fmla="*/ 0 h 215"/>
                <a:gd name="T56" fmla="*/ 107 w 215"/>
                <a:gd name="T57" fmla="*/ 0 h 215"/>
                <a:gd name="T58" fmla="*/ 143 w 215"/>
                <a:gd name="T59" fmla="*/ 0 h 215"/>
                <a:gd name="T60" fmla="*/ 143 w 215"/>
                <a:gd name="T61" fmla="*/ 0 h 215"/>
                <a:gd name="T62" fmla="*/ 179 w 215"/>
                <a:gd name="T63" fmla="*/ 36 h 215"/>
                <a:gd name="T64" fmla="*/ 179 w 215"/>
                <a:gd name="T65" fmla="*/ 36 h 215"/>
                <a:gd name="T66" fmla="*/ 179 w 215"/>
                <a:gd name="T67" fmla="*/ 36 h 215"/>
                <a:gd name="T68" fmla="*/ 215 w 215"/>
                <a:gd name="T69" fmla="*/ 72 h 215"/>
                <a:gd name="T70" fmla="*/ 215 w 215"/>
                <a:gd name="T71" fmla="*/ 72 h 215"/>
                <a:gd name="T72" fmla="*/ 215 w 215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5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179" y="179"/>
                  </a:lnTo>
                  <a:lnTo>
                    <a:pt x="179" y="179"/>
                  </a:lnTo>
                  <a:lnTo>
                    <a:pt x="179" y="215"/>
                  </a:lnTo>
                  <a:lnTo>
                    <a:pt x="143" y="215"/>
                  </a:lnTo>
                  <a:lnTo>
                    <a:pt x="143" y="215"/>
                  </a:lnTo>
                  <a:lnTo>
                    <a:pt x="107" y="215"/>
                  </a:lnTo>
                  <a:lnTo>
                    <a:pt x="71" y="215"/>
                  </a:lnTo>
                  <a:lnTo>
                    <a:pt x="71" y="215"/>
                  </a:lnTo>
                  <a:lnTo>
                    <a:pt x="35" y="215"/>
                  </a:lnTo>
                  <a:lnTo>
                    <a:pt x="35" y="179"/>
                  </a:lnTo>
                  <a:lnTo>
                    <a:pt x="35" y="179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Line 38"/>
            <p:cNvSpPr>
              <a:spLocks noChangeShapeType="1"/>
            </p:cNvSpPr>
            <p:nvPr/>
          </p:nvSpPr>
          <p:spPr bwMode="auto">
            <a:xfrm>
              <a:off x="14049282" y="24156987"/>
              <a:ext cx="0" cy="187960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Line 39"/>
            <p:cNvSpPr>
              <a:spLocks noChangeShapeType="1"/>
            </p:cNvSpPr>
            <p:nvPr/>
          </p:nvSpPr>
          <p:spPr bwMode="auto">
            <a:xfrm>
              <a:off x="13422219" y="24156987"/>
              <a:ext cx="1252538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Line 40"/>
            <p:cNvSpPr>
              <a:spLocks noChangeShapeType="1"/>
            </p:cNvSpPr>
            <p:nvPr/>
          </p:nvSpPr>
          <p:spPr bwMode="auto">
            <a:xfrm>
              <a:off x="14049282" y="26036587"/>
              <a:ext cx="0" cy="187960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Line 41"/>
            <p:cNvSpPr>
              <a:spLocks noChangeShapeType="1"/>
            </p:cNvSpPr>
            <p:nvPr/>
          </p:nvSpPr>
          <p:spPr bwMode="auto">
            <a:xfrm>
              <a:off x="13422219" y="27916187"/>
              <a:ext cx="1252538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Line 42"/>
            <p:cNvSpPr>
              <a:spLocks noChangeShapeType="1"/>
            </p:cNvSpPr>
            <p:nvPr/>
          </p:nvSpPr>
          <p:spPr bwMode="auto">
            <a:xfrm>
              <a:off x="12795157" y="26036587"/>
              <a:ext cx="250666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Rectangle 43"/>
            <p:cNvSpPr>
              <a:spLocks noChangeArrowheads="1"/>
            </p:cNvSpPr>
            <p:nvPr/>
          </p:nvSpPr>
          <p:spPr bwMode="auto">
            <a:xfrm>
              <a:off x="17694182" y="27289125"/>
              <a:ext cx="284163" cy="3429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Rectangle 44"/>
            <p:cNvSpPr>
              <a:spLocks noChangeArrowheads="1"/>
            </p:cNvSpPr>
            <p:nvPr/>
          </p:nvSpPr>
          <p:spPr bwMode="auto">
            <a:xfrm>
              <a:off x="17694182" y="27289125"/>
              <a:ext cx="284163" cy="342900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Rectangle 45"/>
            <p:cNvSpPr>
              <a:spLocks noChangeArrowheads="1"/>
            </p:cNvSpPr>
            <p:nvPr/>
          </p:nvSpPr>
          <p:spPr bwMode="auto">
            <a:xfrm>
              <a:off x="17694182" y="27289125"/>
              <a:ext cx="284163" cy="3429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Rectangle 46"/>
            <p:cNvSpPr>
              <a:spLocks noChangeArrowheads="1"/>
            </p:cNvSpPr>
            <p:nvPr/>
          </p:nvSpPr>
          <p:spPr bwMode="auto">
            <a:xfrm>
              <a:off x="17694182" y="27289125"/>
              <a:ext cx="284163" cy="342900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Rectangle 47"/>
            <p:cNvSpPr>
              <a:spLocks noChangeArrowheads="1"/>
            </p:cNvSpPr>
            <p:nvPr/>
          </p:nvSpPr>
          <p:spPr bwMode="auto">
            <a:xfrm>
              <a:off x="17694182" y="28087637"/>
              <a:ext cx="284163" cy="341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Rectangle 48"/>
            <p:cNvSpPr>
              <a:spLocks noChangeArrowheads="1"/>
            </p:cNvSpPr>
            <p:nvPr/>
          </p:nvSpPr>
          <p:spPr bwMode="auto">
            <a:xfrm>
              <a:off x="17694182" y="28087637"/>
              <a:ext cx="284163" cy="341313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Rectangle 49"/>
            <p:cNvSpPr>
              <a:spLocks noChangeArrowheads="1"/>
            </p:cNvSpPr>
            <p:nvPr/>
          </p:nvSpPr>
          <p:spPr bwMode="auto">
            <a:xfrm>
              <a:off x="17694182" y="28087637"/>
              <a:ext cx="284163" cy="341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Rectangle 50"/>
            <p:cNvSpPr>
              <a:spLocks noChangeArrowheads="1"/>
            </p:cNvSpPr>
            <p:nvPr/>
          </p:nvSpPr>
          <p:spPr bwMode="auto">
            <a:xfrm>
              <a:off x="17694182" y="28087637"/>
              <a:ext cx="284163" cy="341313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Rectangle 51"/>
            <p:cNvSpPr>
              <a:spLocks noChangeArrowheads="1"/>
            </p:cNvSpPr>
            <p:nvPr/>
          </p:nvSpPr>
          <p:spPr bwMode="auto">
            <a:xfrm>
              <a:off x="13471252" y="28760222"/>
              <a:ext cx="1186222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CTL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8" name="Rectangle 52"/>
            <p:cNvSpPr>
              <a:spLocks noChangeArrowheads="1"/>
            </p:cNvSpPr>
            <p:nvPr/>
          </p:nvSpPr>
          <p:spPr bwMode="auto">
            <a:xfrm>
              <a:off x="16944808" y="28760222"/>
              <a:ext cx="2075889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A+ERA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9" name="Rectangle 53"/>
            <p:cNvSpPr>
              <a:spLocks noChangeArrowheads="1"/>
            </p:cNvSpPr>
            <p:nvPr/>
          </p:nvSpPr>
          <p:spPr bwMode="auto">
            <a:xfrm>
              <a:off x="13071202" y="29795787"/>
              <a:ext cx="145552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(n=5)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0" name="Rectangle 54"/>
            <p:cNvSpPr>
              <a:spLocks noChangeArrowheads="1"/>
            </p:cNvSpPr>
            <p:nvPr/>
          </p:nvSpPr>
          <p:spPr bwMode="auto">
            <a:xfrm>
              <a:off x="16944808" y="29795787"/>
              <a:ext cx="145552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(n=5)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1" name="Line 77"/>
            <p:cNvSpPr>
              <a:spLocks noChangeShapeType="1"/>
            </p:cNvSpPr>
            <p:nvPr/>
          </p:nvSpPr>
          <p:spPr bwMode="auto">
            <a:xfrm>
              <a:off x="13877832" y="21878925"/>
              <a:ext cx="4954588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Rectangle 78"/>
            <p:cNvSpPr>
              <a:spLocks noChangeArrowheads="1"/>
            </p:cNvSpPr>
            <p:nvPr/>
          </p:nvSpPr>
          <p:spPr bwMode="auto">
            <a:xfrm>
              <a:off x="15017657" y="18973800"/>
              <a:ext cx="282769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*p = 0.028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3" name="Rectangle 79"/>
            <p:cNvSpPr>
              <a:spLocks noChangeArrowheads="1"/>
            </p:cNvSpPr>
            <p:nvPr/>
          </p:nvSpPr>
          <p:spPr bwMode="auto">
            <a:xfrm>
              <a:off x="16041594" y="20796250"/>
              <a:ext cx="238848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*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4" name="Line 80"/>
            <p:cNvSpPr>
              <a:spLocks noChangeShapeType="1"/>
            </p:cNvSpPr>
            <p:nvPr/>
          </p:nvSpPr>
          <p:spPr bwMode="auto">
            <a:xfrm>
              <a:off x="24983982" y="28257500"/>
              <a:ext cx="10252075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Line 81"/>
            <p:cNvSpPr>
              <a:spLocks noChangeShapeType="1"/>
            </p:cNvSpPr>
            <p:nvPr/>
          </p:nvSpPr>
          <p:spPr bwMode="auto">
            <a:xfrm flipV="1">
              <a:off x="28058969" y="28257500"/>
              <a:ext cx="0" cy="228600"/>
            </a:xfrm>
            <a:prstGeom prst="line">
              <a:avLst/>
            </a:prstGeom>
            <a:noFill/>
            <a:ln w="1143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Line 82"/>
            <p:cNvSpPr>
              <a:spLocks noChangeShapeType="1"/>
            </p:cNvSpPr>
            <p:nvPr/>
          </p:nvSpPr>
          <p:spPr bwMode="auto">
            <a:xfrm flipV="1">
              <a:off x="32273782" y="28257500"/>
              <a:ext cx="0" cy="228600"/>
            </a:xfrm>
            <a:prstGeom prst="line">
              <a:avLst/>
            </a:prstGeom>
            <a:noFill/>
            <a:ln w="1143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7" name="Rectangle 83"/>
            <p:cNvSpPr>
              <a:spLocks noChangeArrowheads="1"/>
            </p:cNvSpPr>
            <p:nvPr/>
          </p:nvSpPr>
          <p:spPr bwMode="auto">
            <a:xfrm>
              <a:off x="23845744" y="27801887"/>
              <a:ext cx="873637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0.0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8" name="Rectangle 84"/>
            <p:cNvSpPr>
              <a:spLocks noChangeArrowheads="1"/>
            </p:cNvSpPr>
            <p:nvPr/>
          </p:nvSpPr>
          <p:spPr bwMode="auto">
            <a:xfrm>
              <a:off x="23845744" y="25750837"/>
              <a:ext cx="873637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0.2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59" name="Rectangle 85"/>
            <p:cNvSpPr>
              <a:spLocks noChangeArrowheads="1"/>
            </p:cNvSpPr>
            <p:nvPr/>
          </p:nvSpPr>
          <p:spPr bwMode="auto">
            <a:xfrm>
              <a:off x="23845744" y="23701375"/>
              <a:ext cx="873637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0.4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0" name="Rectangle 86"/>
            <p:cNvSpPr>
              <a:spLocks noChangeArrowheads="1"/>
            </p:cNvSpPr>
            <p:nvPr/>
          </p:nvSpPr>
          <p:spPr bwMode="auto">
            <a:xfrm>
              <a:off x="23845744" y="21650325"/>
              <a:ext cx="873637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0.6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1" name="Rectangle 87"/>
            <p:cNvSpPr>
              <a:spLocks noChangeArrowheads="1"/>
            </p:cNvSpPr>
            <p:nvPr/>
          </p:nvSpPr>
          <p:spPr bwMode="auto">
            <a:xfrm>
              <a:off x="23845744" y="19600862"/>
              <a:ext cx="873637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0.8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62" name="Line 88"/>
            <p:cNvSpPr>
              <a:spLocks noChangeShapeType="1"/>
            </p:cNvSpPr>
            <p:nvPr/>
          </p:nvSpPr>
          <p:spPr bwMode="auto">
            <a:xfrm flipV="1">
              <a:off x="24983982" y="19999325"/>
              <a:ext cx="0" cy="8258175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Line 89"/>
            <p:cNvSpPr>
              <a:spLocks noChangeShapeType="1"/>
            </p:cNvSpPr>
            <p:nvPr/>
          </p:nvSpPr>
          <p:spPr bwMode="auto">
            <a:xfrm flipH="1">
              <a:off x="24756969" y="26208037"/>
              <a:ext cx="22701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Line 90"/>
            <p:cNvSpPr>
              <a:spLocks noChangeShapeType="1"/>
            </p:cNvSpPr>
            <p:nvPr/>
          </p:nvSpPr>
          <p:spPr bwMode="auto">
            <a:xfrm flipH="1">
              <a:off x="24756969" y="24156987"/>
              <a:ext cx="22701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Line 91"/>
            <p:cNvSpPr>
              <a:spLocks noChangeShapeType="1"/>
            </p:cNvSpPr>
            <p:nvPr/>
          </p:nvSpPr>
          <p:spPr bwMode="auto">
            <a:xfrm flipH="1">
              <a:off x="24756969" y="22107525"/>
              <a:ext cx="22701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Line 92"/>
            <p:cNvSpPr>
              <a:spLocks noChangeShapeType="1"/>
            </p:cNvSpPr>
            <p:nvPr/>
          </p:nvSpPr>
          <p:spPr bwMode="auto">
            <a:xfrm flipH="1">
              <a:off x="24756969" y="20056475"/>
              <a:ext cx="22701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7" name="Line 93"/>
            <p:cNvSpPr>
              <a:spLocks noChangeShapeType="1"/>
            </p:cNvSpPr>
            <p:nvPr/>
          </p:nvSpPr>
          <p:spPr bwMode="auto">
            <a:xfrm flipH="1">
              <a:off x="24756969" y="28257500"/>
              <a:ext cx="227013" cy="0"/>
            </a:xfrm>
            <a:prstGeom prst="line">
              <a:avLst/>
            </a:prstGeom>
            <a:noFill/>
            <a:ln w="1143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Freeform 94"/>
            <p:cNvSpPr>
              <a:spLocks/>
            </p:cNvSpPr>
            <p:nvPr/>
          </p:nvSpPr>
          <p:spPr bwMode="auto">
            <a:xfrm>
              <a:off x="27889107" y="25011062"/>
              <a:ext cx="341313" cy="342900"/>
            </a:xfrm>
            <a:custGeom>
              <a:avLst/>
              <a:gdLst>
                <a:gd name="T0" fmla="*/ 215 w 215"/>
                <a:gd name="T1" fmla="*/ 108 h 216"/>
                <a:gd name="T2" fmla="*/ 215 w 215"/>
                <a:gd name="T3" fmla="*/ 144 h 216"/>
                <a:gd name="T4" fmla="*/ 215 w 215"/>
                <a:gd name="T5" fmla="*/ 144 h 216"/>
                <a:gd name="T6" fmla="*/ 215 w 215"/>
                <a:gd name="T7" fmla="*/ 180 h 216"/>
                <a:gd name="T8" fmla="*/ 179 w 215"/>
                <a:gd name="T9" fmla="*/ 180 h 216"/>
                <a:gd name="T10" fmla="*/ 179 w 215"/>
                <a:gd name="T11" fmla="*/ 216 h 216"/>
                <a:gd name="T12" fmla="*/ 143 w 215"/>
                <a:gd name="T13" fmla="*/ 216 h 216"/>
                <a:gd name="T14" fmla="*/ 143 w 215"/>
                <a:gd name="T15" fmla="*/ 216 h 216"/>
                <a:gd name="T16" fmla="*/ 107 w 215"/>
                <a:gd name="T17" fmla="*/ 216 h 216"/>
                <a:gd name="T18" fmla="*/ 72 w 215"/>
                <a:gd name="T19" fmla="*/ 216 h 216"/>
                <a:gd name="T20" fmla="*/ 72 w 215"/>
                <a:gd name="T21" fmla="*/ 216 h 216"/>
                <a:gd name="T22" fmla="*/ 36 w 215"/>
                <a:gd name="T23" fmla="*/ 216 h 216"/>
                <a:gd name="T24" fmla="*/ 36 w 215"/>
                <a:gd name="T25" fmla="*/ 180 h 216"/>
                <a:gd name="T26" fmla="*/ 0 w 215"/>
                <a:gd name="T27" fmla="*/ 180 h 216"/>
                <a:gd name="T28" fmla="*/ 0 w 215"/>
                <a:gd name="T29" fmla="*/ 144 h 216"/>
                <a:gd name="T30" fmla="*/ 0 w 215"/>
                <a:gd name="T31" fmla="*/ 144 h 216"/>
                <a:gd name="T32" fmla="*/ 0 w 215"/>
                <a:gd name="T33" fmla="*/ 108 h 216"/>
                <a:gd name="T34" fmla="*/ 0 w 215"/>
                <a:gd name="T35" fmla="*/ 108 h 216"/>
                <a:gd name="T36" fmla="*/ 0 w 215"/>
                <a:gd name="T37" fmla="*/ 108 h 216"/>
                <a:gd name="T38" fmla="*/ 0 w 215"/>
                <a:gd name="T39" fmla="*/ 72 h 216"/>
                <a:gd name="T40" fmla="*/ 0 w 215"/>
                <a:gd name="T41" fmla="*/ 72 h 216"/>
                <a:gd name="T42" fmla="*/ 0 w 215"/>
                <a:gd name="T43" fmla="*/ 36 h 216"/>
                <a:gd name="T44" fmla="*/ 36 w 215"/>
                <a:gd name="T45" fmla="*/ 36 h 216"/>
                <a:gd name="T46" fmla="*/ 36 w 215"/>
                <a:gd name="T47" fmla="*/ 36 h 216"/>
                <a:gd name="T48" fmla="*/ 72 w 215"/>
                <a:gd name="T49" fmla="*/ 0 h 216"/>
                <a:gd name="T50" fmla="*/ 72 w 215"/>
                <a:gd name="T51" fmla="*/ 0 h 216"/>
                <a:gd name="T52" fmla="*/ 107 w 215"/>
                <a:gd name="T53" fmla="*/ 0 h 216"/>
                <a:gd name="T54" fmla="*/ 107 w 215"/>
                <a:gd name="T55" fmla="*/ 0 h 216"/>
                <a:gd name="T56" fmla="*/ 107 w 215"/>
                <a:gd name="T57" fmla="*/ 0 h 216"/>
                <a:gd name="T58" fmla="*/ 143 w 215"/>
                <a:gd name="T59" fmla="*/ 0 h 216"/>
                <a:gd name="T60" fmla="*/ 143 w 215"/>
                <a:gd name="T61" fmla="*/ 0 h 216"/>
                <a:gd name="T62" fmla="*/ 179 w 215"/>
                <a:gd name="T63" fmla="*/ 36 h 216"/>
                <a:gd name="T64" fmla="*/ 179 w 215"/>
                <a:gd name="T65" fmla="*/ 36 h 216"/>
                <a:gd name="T66" fmla="*/ 215 w 215"/>
                <a:gd name="T67" fmla="*/ 36 h 216"/>
                <a:gd name="T68" fmla="*/ 215 w 215"/>
                <a:gd name="T69" fmla="*/ 72 h 216"/>
                <a:gd name="T70" fmla="*/ 215 w 215"/>
                <a:gd name="T71" fmla="*/ 72 h 216"/>
                <a:gd name="T72" fmla="*/ 215 w 215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6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215" y="180"/>
                  </a:lnTo>
                  <a:lnTo>
                    <a:pt x="179" y="180"/>
                  </a:lnTo>
                  <a:lnTo>
                    <a:pt x="179" y="216"/>
                  </a:lnTo>
                  <a:lnTo>
                    <a:pt x="143" y="216"/>
                  </a:lnTo>
                  <a:lnTo>
                    <a:pt x="143" y="216"/>
                  </a:lnTo>
                  <a:lnTo>
                    <a:pt x="107" y="216"/>
                  </a:lnTo>
                  <a:lnTo>
                    <a:pt x="72" y="216"/>
                  </a:lnTo>
                  <a:lnTo>
                    <a:pt x="72" y="216"/>
                  </a:lnTo>
                  <a:lnTo>
                    <a:pt x="36" y="216"/>
                  </a:lnTo>
                  <a:lnTo>
                    <a:pt x="36" y="180"/>
                  </a:lnTo>
                  <a:lnTo>
                    <a:pt x="0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Freeform 95"/>
            <p:cNvSpPr>
              <a:spLocks/>
            </p:cNvSpPr>
            <p:nvPr/>
          </p:nvSpPr>
          <p:spPr bwMode="auto">
            <a:xfrm>
              <a:off x="27889107" y="25011062"/>
              <a:ext cx="341313" cy="342900"/>
            </a:xfrm>
            <a:custGeom>
              <a:avLst/>
              <a:gdLst>
                <a:gd name="T0" fmla="*/ 215 w 215"/>
                <a:gd name="T1" fmla="*/ 108 h 216"/>
                <a:gd name="T2" fmla="*/ 215 w 215"/>
                <a:gd name="T3" fmla="*/ 144 h 216"/>
                <a:gd name="T4" fmla="*/ 215 w 215"/>
                <a:gd name="T5" fmla="*/ 144 h 216"/>
                <a:gd name="T6" fmla="*/ 215 w 215"/>
                <a:gd name="T7" fmla="*/ 180 h 216"/>
                <a:gd name="T8" fmla="*/ 179 w 215"/>
                <a:gd name="T9" fmla="*/ 180 h 216"/>
                <a:gd name="T10" fmla="*/ 179 w 215"/>
                <a:gd name="T11" fmla="*/ 216 h 216"/>
                <a:gd name="T12" fmla="*/ 143 w 215"/>
                <a:gd name="T13" fmla="*/ 216 h 216"/>
                <a:gd name="T14" fmla="*/ 143 w 215"/>
                <a:gd name="T15" fmla="*/ 216 h 216"/>
                <a:gd name="T16" fmla="*/ 107 w 215"/>
                <a:gd name="T17" fmla="*/ 216 h 216"/>
                <a:gd name="T18" fmla="*/ 72 w 215"/>
                <a:gd name="T19" fmla="*/ 216 h 216"/>
                <a:gd name="T20" fmla="*/ 72 w 215"/>
                <a:gd name="T21" fmla="*/ 216 h 216"/>
                <a:gd name="T22" fmla="*/ 36 w 215"/>
                <a:gd name="T23" fmla="*/ 216 h 216"/>
                <a:gd name="T24" fmla="*/ 36 w 215"/>
                <a:gd name="T25" fmla="*/ 180 h 216"/>
                <a:gd name="T26" fmla="*/ 0 w 215"/>
                <a:gd name="T27" fmla="*/ 180 h 216"/>
                <a:gd name="T28" fmla="*/ 0 w 215"/>
                <a:gd name="T29" fmla="*/ 144 h 216"/>
                <a:gd name="T30" fmla="*/ 0 w 215"/>
                <a:gd name="T31" fmla="*/ 144 h 216"/>
                <a:gd name="T32" fmla="*/ 0 w 215"/>
                <a:gd name="T33" fmla="*/ 108 h 216"/>
                <a:gd name="T34" fmla="*/ 0 w 215"/>
                <a:gd name="T35" fmla="*/ 108 h 216"/>
                <a:gd name="T36" fmla="*/ 0 w 215"/>
                <a:gd name="T37" fmla="*/ 108 h 216"/>
                <a:gd name="T38" fmla="*/ 0 w 215"/>
                <a:gd name="T39" fmla="*/ 72 h 216"/>
                <a:gd name="T40" fmla="*/ 0 w 215"/>
                <a:gd name="T41" fmla="*/ 72 h 216"/>
                <a:gd name="T42" fmla="*/ 0 w 215"/>
                <a:gd name="T43" fmla="*/ 36 h 216"/>
                <a:gd name="T44" fmla="*/ 36 w 215"/>
                <a:gd name="T45" fmla="*/ 36 h 216"/>
                <a:gd name="T46" fmla="*/ 36 w 215"/>
                <a:gd name="T47" fmla="*/ 36 h 216"/>
                <a:gd name="T48" fmla="*/ 72 w 215"/>
                <a:gd name="T49" fmla="*/ 0 h 216"/>
                <a:gd name="T50" fmla="*/ 72 w 215"/>
                <a:gd name="T51" fmla="*/ 0 h 216"/>
                <a:gd name="T52" fmla="*/ 107 w 215"/>
                <a:gd name="T53" fmla="*/ 0 h 216"/>
                <a:gd name="T54" fmla="*/ 107 w 215"/>
                <a:gd name="T55" fmla="*/ 0 h 216"/>
                <a:gd name="T56" fmla="*/ 107 w 215"/>
                <a:gd name="T57" fmla="*/ 0 h 216"/>
                <a:gd name="T58" fmla="*/ 143 w 215"/>
                <a:gd name="T59" fmla="*/ 0 h 216"/>
                <a:gd name="T60" fmla="*/ 143 w 215"/>
                <a:gd name="T61" fmla="*/ 0 h 216"/>
                <a:gd name="T62" fmla="*/ 179 w 215"/>
                <a:gd name="T63" fmla="*/ 36 h 216"/>
                <a:gd name="T64" fmla="*/ 179 w 215"/>
                <a:gd name="T65" fmla="*/ 36 h 216"/>
                <a:gd name="T66" fmla="*/ 215 w 215"/>
                <a:gd name="T67" fmla="*/ 36 h 216"/>
                <a:gd name="T68" fmla="*/ 215 w 215"/>
                <a:gd name="T69" fmla="*/ 72 h 216"/>
                <a:gd name="T70" fmla="*/ 215 w 215"/>
                <a:gd name="T71" fmla="*/ 72 h 216"/>
                <a:gd name="T72" fmla="*/ 215 w 215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6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215" y="180"/>
                  </a:lnTo>
                  <a:lnTo>
                    <a:pt x="179" y="180"/>
                  </a:lnTo>
                  <a:lnTo>
                    <a:pt x="179" y="216"/>
                  </a:lnTo>
                  <a:lnTo>
                    <a:pt x="143" y="216"/>
                  </a:lnTo>
                  <a:lnTo>
                    <a:pt x="143" y="216"/>
                  </a:lnTo>
                  <a:lnTo>
                    <a:pt x="107" y="216"/>
                  </a:lnTo>
                  <a:lnTo>
                    <a:pt x="72" y="216"/>
                  </a:lnTo>
                  <a:lnTo>
                    <a:pt x="72" y="216"/>
                  </a:lnTo>
                  <a:lnTo>
                    <a:pt x="36" y="216"/>
                  </a:lnTo>
                  <a:lnTo>
                    <a:pt x="36" y="180"/>
                  </a:lnTo>
                  <a:lnTo>
                    <a:pt x="0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Freeform 96"/>
            <p:cNvSpPr>
              <a:spLocks/>
            </p:cNvSpPr>
            <p:nvPr/>
          </p:nvSpPr>
          <p:spPr bwMode="auto">
            <a:xfrm>
              <a:off x="27889107" y="25011062"/>
              <a:ext cx="341313" cy="342900"/>
            </a:xfrm>
            <a:custGeom>
              <a:avLst/>
              <a:gdLst>
                <a:gd name="T0" fmla="*/ 215 w 215"/>
                <a:gd name="T1" fmla="*/ 108 h 216"/>
                <a:gd name="T2" fmla="*/ 215 w 215"/>
                <a:gd name="T3" fmla="*/ 144 h 216"/>
                <a:gd name="T4" fmla="*/ 215 w 215"/>
                <a:gd name="T5" fmla="*/ 144 h 216"/>
                <a:gd name="T6" fmla="*/ 215 w 215"/>
                <a:gd name="T7" fmla="*/ 180 h 216"/>
                <a:gd name="T8" fmla="*/ 179 w 215"/>
                <a:gd name="T9" fmla="*/ 180 h 216"/>
                <a:gd name="T10" fmla="*/ 179 w 215"/>
                <a:gd name="T11" fmla="*/ 216 h 216"/>
                <a:gd name="T12" fmla="*/ 143 w 215"/>
                <a:gd name="T13" fmla="*/ 216 h 216"/>
                <a:gd name="T14" fmla="*/ 143 w 215"/>
                <a:gd name="T15" fmla="*/ 216 h 216"/>
                <a:gd name="T16" fmla="*/ 107 w 215"/>
                <a:gd name="T17" fmla="*/ 216 h 216"/>
                <a:gd name="T18" fmla="*/ 72 w 215"/>
                <a:gd name="T19" fmla="*/ 216 h 216"/>
                <a:gd name="T20" fmla="*/ 72 w 215"/>
                <a:gd name="T21" fmla="*/ 216 h 216"/>
                <a:gd name="T22" fmla="*/ 36 w 215"/>
                <a:gd name="T23" fmla="*/ 216 h 216"/>
                <a:gd name="T24" fmla="*/ 36 w 215"/>
                <a:gd name="T25" fmla="*/ 180 h 216"/>
                <a:gd name="T26" fmla="*/ 0 w 215"/>
                <a:gd name="T27" fmla="*/ 180 h 216"/>
                <a:gd name="T28" fmla="*/ 0 w 215"/>
                <a:gd name="T29" fmla="*/ 144 h 216"/>
                <a:gd name="T30" fmla="*/ 0 w 215"/>
                <a:gd name="T31" fmla="*/ 144 h 216"/>
                <a:gd name="T32" fmla="*/ 0 w 215"/>
                <a:gd name="T33" fmla="*/ 108 h 216"/>
                <a:gd name="T34" fmla="*/ 0 w 215"/>
                <a:gd name="T35" fmla="*/ 108 h 216"/>
                <a:gd name="T36" fmla="*/ 0 w 215"/>
                <a:gd name="T37" fmla="*/ 108 h 216"/>
                <a:gd name="T38" fmla="*/ 0 w 215"/>
                <a:gd name="T39" fmla="*/ 72 h 216"/>
                <a:gd name="T40" fmla="*/ 0 w 215"/>
                <a:gd name="T41" fmla="*/ 72 h 216"/>
                <a:gd name="T42" fmla="*/ 0 w 215"/>
                <a:gd name="T43" fmla="*/ 36 h 216"/>
                <a:gd name="T44" fmla="*/ 36 w 215"/>
                <a:gd name="T45" fmla="*/ 36 h 216"/>
                <a:gd name="T46" fmla="*/ 36 w 215"/>
                <a:gd name="T47" fmla="*/ 36 h 216"/>
                <a:gd name="T48" fmla="*/ 72 w 215"/>
                <a:gd name="T49" fmla="*/ 0 h 216"/>
                <a:gd name="T50" fmla="*/ 72 w 215"/>
                <a:gd name="T51" fmla="*/ 0 h 216"/>
                <a:gd name="T52" fmla="*/ 107 w 215"/>
                <a:gd name="T53" fmla="*/ 0 h 216"/>
                <a:gd name="T54" fmla="*/ 107 w 215"/>
                <a:gd name="T55" fmla="*/ 0 h 216"/>
                <a:gd name="T56" fmla="*/ 107 w 215"/>
                <a:gd name="T57" fmla="*/ 0 h 216"/>
                <a:gd name="T58" fmla="*/ 143 w 215"/>
                <a:gd name="T59" fmla="*/ 0 h 216"/>
                <a:gd name="T60" fmla="*/ 143 w 215"/>
                <a:gd name="T61" fmla="*/ 0 h 216"/>
                <a:gd name="T62" fmla="*/ 179 w 215"/>
                <a:gd name="T63" fmla="*/ 36 h 216"/>
                <a:gd name="T64" fmla="*/ 179 w 215"/>
                <a:gd name="T65" fmla="*/ 36 h 216"/>
                <a:gd name="T66" fmla="*/ 215 w 215"/>
                <a:gd name="T67" fmla="*/ 36 h 216"/>
                <a:gd name="T68" fmla="*/ 215 w 215"/>
                <a:gd name="T69" fmla="*/ 72 h 216"/>
                <a:gd name="T70" fmla="*/ 215 w 215"/>
                <a:gd name="T71" fmla="*/ 72 h 216"/>
                <a:gd name="T72" fmla="*/ 215 w 215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6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215" y="180"/>
                  </a:lnTo>
                  <a:lnTo>
                    <a:pt x="179" y="180"/>
                  </a:lnTo>
                  <a:lnTo>
                    <a:pt x="179" y="216"/>
                  </a:lnTo>
                  <a:lnTo>
                    <a:pt x="143" y="216"/>
                  </a:lnTo>
                  <a:lnTo>
                    <a:pt x="143" y="216"/>
                  </a:lnTo>
                  <a:lnTo>
                    <a:pt x="107" y="216"/>
                  </a:lnTo>
                  <a:lnTo>
                    <a:pt x="72" y="216"/>
                  </a:lnTo>
                  <a:lnTo>
                    <a:pt x="72" y="216"/>
                  </a:lnTo>
                  <a:lnTo>
                    <a:pt x="36" y="216"/>
                  </a:lnTo>
                  <a:lnTo>
                    <a:pt x="36" y="180"/>
                  </a:lnTo>
                  <a:lnTo>
                    <a:pt x="0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1" name="Freeform 97"/>
            <p:cNvSpPr>
              <a:spLocks/>
            </p:cNvSpPr>
            <p:nvPr/>
          </p:nvSpPr>
          <p:spPr bwMode="auto">
            <a:xfrm>
              <a:off x="27889107" y="25011062"/>
              <a:ext cx="341313" cy="342900"/>
            </a:xfrm>
            <a:custGeom>
              <a:avLst/>
              <a:gdLst>
                <a:gd name="T0" fmla="*/ 215 w 215"/>
                <a:gd name="T1" fmla="*/ 108 h 216"/>
                <a:gd name="T2" fmla="*/ 215 w 215"/>
                <a:gd name="T3" fmla="*/ 144 h 216"/>
                <a:gd name="T4" fmla="*/ 215 w 215"/>
                <a:gd name="T5" fmla="*/ 144 h 216"/>
                <a:gd name="T6" fmla="*/ 215 w 215"/>
                <a:gd name="T7" fmla="*/ 180 h 216"/>
                <a:gd name="T8" fmla="*/ 179 w 215"/>
                <a:gd name="T9" fmla="*/ 180 h 216"/>
                <a:gd name="T10" fmla="*/ 179 w 215"/>
                <a:gd name="T11" fmla="*/ 216 h 216"/>
                <a:gd name="T12" fmla="*/ 143 w 215"/>
                <a:gd name="T13" fmla="*/ 216 h 216"/>
                <a:gd name="T14" fmla="*/ 143 w 215"/>
                <a:gd name="T15" fmla="*/ 216 h 216"/>
                <a:gd name="T16" fmla="*/ 107 w 215"/>
                <a:gd name="T17" fmla="*/ 216 h 216"/>
                <a:gd name="T18" fmla="*/ 72 w 215"/>
                <a:gd name="T19" fmla="*/ 216 h 216"/>
                <a:gd name="T20" fmla="*/ 72 w 215"/>
                <a:gd name="T21" fmla="*/ 216 h 216"/>
                <a:gd name="T22" fmla="*/ 36 w 215"/>
                <a:gd name="T23" fmla="*/ 216 h 216"/>
                <a:gd name="T24" fmla="*/ 36 w 215"/>
                <a:gd name="T25" fmla="*/ 180 h 216"/>
                <a:gd name="T26" fmla="*/ 0 w 215"/>
                <a:gd name="T27" fmla="*/ 180 h 216"/>
                <a:gd name="T28" fmla="*/ 0 w 215"/>
                <a:gd name="T29" fmla="*/ 144 h 216"/>
                <a:gd name="T30" fmla="*/ 0 w 215"/>
                <a:gd name="T31" fmla="*/ 144 h 216"/>
                <a:gd name="T32" fmla="*/ 0 w 215"/>
                <a:gd name="T33" fmla="*/ 108 h 216"/>
                <a:gd name="T34" fmla="*/ 0 w 215"/>
                <a:gd name="T35" fmla="*/ 108 h 216"/>
                <a:gd name="T36" fmla="*/ 0 w 215"/>
                <a:gd name="T37" fmla="*/ 108 h 216"/>
                <a:gd name="T38" fmla="*/ 0 w 215"/>
                <a:gd name="T39" fmla="*/ 72 h 216"/>
                <a:gd name="T40" fmla="*/ 0 w 215"/>
                <a:gd name="T41" fmla="*/ 72 h 216"/>
                <a:gd name="T42" fmla="*/ 0 w 215"/>
                <a:gd name="T43" fmla="*/ 36 h 216"/>
                <a:gd name="T44" fmla="*/ 36 w 215"/>
                <a:gd name="T45" fmla="*/ 36 h 216"/>
                <a:gd name="T46" fmla="*/ 36 w 215"/>
                <a:gd name="T47" fmla="*/ 36 h 216"/>
                <a:gd name="T48" fmla="*/ 72 w 215"/>
                <a:gd name="T49" fmla="*/ 0 h 216"/>
                <a:gd name="T50" fmla="*/ 72 w 215"/>
                <a:gd name="T51" fmla="*/ 0 h 216"/>
                <a:gd name="T52" fmla="*/ 107 w 215"/>
                <a:gd name="T53" fmla="*/ 0 h 216"/>
                <a:gd name="T54" fmla="*/ 107 w 215"/>
                <a:gd name="T55" fmla="*/ 0 h 216"/>
                <a:gd name="T56" fmla="*/ 107 w 215"/>
                <a:gd name="T57" fmla="*/ 0 h 216"/>
                <a:gd name="T58" fmla="*/ 143 w 215"/>
                <a:gd name="T59" fmla="*/ 0 h 216"/>
                <a:gd name="T60" fmla="*/ 143 w 215"/>
                <a:gd name="T61" fmla="*/ 0 h 216"/>
                <a:gd name="T62" fmla="*/ 179 w 215"/>
                <a:gd name="T63" fmla="*/ 36 h 216"/>
                <a:gd name="T64" fmla="*/ 179 w 215"/>
                <a:gd name="T65" fmla="*/ 36 h 216"/>
                <a:gd name="T66" fmla="*/ 215 w 215"/>
                <a:gd name="T67" fmla="*/ 36 h 216"/>
                <a:gd name="T68" fmla="*/ 215 w 215"/>
                <a:gd name="T69" fmla="*/ 72 h 216"/>
                <a:gd name="T70" fmla="*/ 215 w 215"/>
                <a:gd name="T71" fmla="*/ 72 h 216"/>
                <a:gd name="T72" fmla="*/ 215 w 215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5" h="216">
                  <a:moveTo>
                    <a:pt x="215" y="108"/>
                  </a:moveTo>
                  <a:lnTo>
                    <a:pt x="215" y="144"/>
                  </a:lnTo>
                  <a:lnTo>
                    <a:pt x="215" y="144"/>
                  </a:lnTo>
                  <a:lnTo>
                    <a:pt x="215" y="180"/>
                  </a:lnTo>
                  <a:lnTo>
                    <a:pt x="179" y="180"/>
                  </a:lnTo>
                  <a:lnTo>
                    <a:pt x="179" y="216"/>
                  </a:lnTo>
                  <a:lnTo>
                    <a:pt x="143" y="216"/>
                  </a:lnTo>
                  <a:lnTo>
                    <a:pt x="143" y="216"/>
                  </a:lnTo>
                  <a:lnTo>
                    <a:pt x="107" y="216"/>
                  </a:lnTo>
                  <a:lnTo>
                    <a:pt x="72" y="216"/>
                  </a:lnTo>
                  <a:lnTo>
                    <a:pt x="72" y="216"/>
                  </a:lnTo>
                  <a:lnTo>
                    <a:pt x="36" y="216"/>
                  </a:lnTo>
                  <a:lnTo>
                    <a:pt x="36" y="180"/>
                  </a:lnTo>
                  <a:lnTo>
                    <a:pt x="0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07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79" y="36"/>
                  </a:lnTo>
                  <a:lnTo>
                    <a:pt x="179" y="36"/>
                  </a:lnTo>
                  <a:lnTo>
                    <a:pt x="215" y="36"/>
                  </a:lnTo>
                  <a:lnTo>
                    <a:pt x="215" y="72"/>
                  </a:lnTo>
                  <a:lnTo>
                    <a:pt x="215" y="72"/>
                  </a:lnTo>
                  <a:lnTo>
                    <a:pt x="215" y="108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Freeform 98"/>
            <p:cNvSpPr>
              <a:spLocks/>
            </p:cNvSpPr>
            <p:nvPr/>
          </p:nvSpPr>
          <p:spPr bwMode="auto">
            <a:xfrm>
              <a:off x="27660507" y="26036587"/>
              <a:ext cx="342900" cy="341313"/>
            </a:xfrm>
            <a:custGeom>
              <a:avLst/>
              <a:gdLst>
                <a:gd name="T0" fmla="*/ 216 w 216"/>
                <a:gd name="T1" fmla="*/ 108 h 215"/>
                <a:gd name="T2" fmla="*/ 216 w 216"/>
                <a:gd name="T3" fmla="*/ 144 h 215"/>
                <a:gd name="T4" fmla="*/ 216 w 216"/>
                <a:gd name="T5" fmla="*/ 144 h 215"/>
                <a:gd name="T6" fmla="*/ 216 w 216"/>
                <a:gd name="T7" fmla="*/ 179 h 215"/>
                <a:gd name="T8" fmla="*/ 180 w 216"/>
                <a:gd name="T9" fmla="*/ 179 h 215"/>
                <a:gd name="T10" fmla="*/ 180 w 216"/>
                <a:gd name="T11" fmla="*/ 215 h 215"/>
                <a:gd name="T12" fmla="*/ 144 w 216"/>
                <a:gd name="T13" fmla="*/ 215 h 215"/>
                <a:gd name="T14" fmla="*/ 144 w 216"/>
                <a:gd name="T15" fmla="*/ 215 h 215"/>
                <a:gd name="T16" fmla="*/ 108 w 216"/>
                <a:gd name="T17" fmla="*/ 215 h 215"/>
                <a:gd name="T18" fmla="*/ 72 w 216"/>
                <a:gd name="T19" fmla="*/ 215 h 215"/>
                <a:gd name="T20" fmla="*/ 72 w 216"/>
                <a:gd name="T21" fmla="*/ 215 h 215"/>
                <a:gd name="T22" fmla="*/ 36 w 216"/>
                <a:gd name="T23" fmla="*/ 215 h 215"/>
                <a:gd name="T24" fmla="*/ 36 w 216"/>
                <a:gd name="T25" fmla="*/ 179 h 215"/>
                <a:gd name="T26" fmla="*/ 36 w 216"/>
                <a:gd name="T27" fmla="*/ 179 h 215"/>
                <a:gd name="T28" fmla="*/ 0 w 216"/>
                <a:gd name="T29" fmla="*/ 144 h 215"/>
                <a:gd name="T30" fmla="*/ 0 w 216"/>
                <a:gd name="T31" fmla="*/ 144 h 215"/>
                <a:gd name="T32" fmla="*/ 0 w 216"/>
                <a:gd name="T33" fmla="*/ 108 h 215"/>
                <a:gd name="T34" fmla="*/ 0 w 216"/>
                <a:gd name="T35" fmla="*/ 108 h 215"/>
                <a:gd name="T36" fmla="*/ 0 w 216"/>
                <a:gd name="T37" fmla="*/ 108 h 215"/>
                <a:gd name="T38" fmla="*/ 0 w 216"/>
                <a:gd name="T39" fmla="*/ 72 h 215"/>
                <a:gd name="T40" fmla="*/ 0 w 216"/>
                <a:gd name="T41" fmla="*/ 72 h 215"/>
                <a:gd name="T42" fmla="*/ 36 w 216"/>
                <a:gd name="T43" fmla="*/ 36 h 215"/>
                <a:gd name="T44" fmla="*/ 36 w 216"/>
                <a:gd name="T45" fmla="*/ 36 h 215"/>
                <a:gd name="T46" fmla="*/ 36 w 216"/>
                <a:gd name="T47" fmla="*/ 36 h 215"/>
                <a:gd name="T48" fmla="*/ 72 w 216"/>
                <a:gd name="T49" fmla="*/ 0 h 215"/>
                <a:gd name="T50" fmla="*/ 72 w 216"/>
                <a:gd name="T51" fmla="*/ 0 h 215"/>
                <a:gd name="T52" fmla="*/ 108 w 216"/>
                <a:gd name="T53" fmla="*/ 0 h 215"/>
                <a:gd name="T54" fmla="*/ 108 w 216"/>
                <a:gd name="T55" fmla="*/ 0 h 215"/>
                <a:gd name="T56" fmla="*/ 108 w 216"/>
                <a:gd name="T57" fmla="*/ 0 h 215"/>
                <a:gd name="T58" fmla="*/ 144 w 216"/>
                <a:gd name="T59" fmla="*/ 0 h 215"/>
                <a:gd name="T60" fmla="*/ 144 w 216"/>
                <a:gd name="T61" fmla="*/ 0 h 215"/>
                <a:gd name="T62" fmla="*/ 180 w 216"/>
                <a:gd name="T63" fmla="*/ 36 h 215"/>
                <a:gd name="T64" fmla="*/ 180 w 216"/>
                <a:gd name="T65" fmla="*/ 36 h 215"/>
                <a:gd name="T66" fmla="*/ 216 w 216"/>
                <a:gd name="T67" fmla="*/ 36 h 215"/>
                <a:gd name="T68" fmla="*/ 216 w 216"/>
                <a:gd name="T69" fmla="*/ 72 h 215"/>
                <a:gd name="T70" fmla="*/ 216 w 216"/>
                <a:gd name="T71" fmla="*/ 72 h 215"/>
                <a:gd name="T72" fmla="*/ 216 w 216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6" h="215">
                  <a:moveTo>
                    <a:pt x="216" y="108"/>
                  </a:moveTo>
                  <a:lnTo>
                    <a:pt x="216" y="144"/>
                  </a:lnTo>
                  <a:lnTo>
                    <a:pt x="216" y="144"/>
                  </a:lnTo>
                  <a:lnTo>
                    <a:pt x="216" y="179"/>
                  </a:lnTo>
                  <a:lnTo>
                    <a:pt x="180" y="179"/>
                  </a:lnTo>
                  <a:lnTo>
                    <a:pt x="18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80" y="36"/>
                  </a:lnTo>
                  <a:lnTo>
                    <a:pt x="180" y="36"/>
                  </a:lnTo>
                  <a:lnTo>
                    <a:pt x="216" y="3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16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Freeform 99"/>
            <p:cNvSpPr>
              <a:spLocks/>
            </p:cNvSpPr>
            <p:nvPr/>
          </p:nvSpPr>
          <p:spPr bwMode="auto">
            <a:xfrm>
              <a:off x="27660507" y="26036587"/>
              <a:ext cx="342900" cy="341313"/>
            </a:xfrm>
            <a:custGeom>
              <a:avLst/>
              <a:gdLst>
                <a:gd name="T0" fmla="*/ 216 w 216"/>
                <a:gd name="T1" fmla="*/ 108 h 215"/>
                <a:gd name="T2" fmla="*/ 216 w 216"/>
                <a:gd name="T3" fmla="*/ 144 h 215"/>
                <a:gd name="T4" fmla="*/ 216 w 216"/>
                <a:gd name="T5" fmla="*/ 144 h 215"/>
                <a:gd name="T6" fmla="*/ 216 w 216"/>
                <a:gd name="T7" fmla="*/ 179 h 215"/>
                <a:gd name="T8" fmla="*/ 180 w 216"/>
                <a:gd name="T9" fmla="*/ 179 h 215"/>
                <a:gd name="T10" fmla="*/ 180 w 216"/>
                <a:gd name="T11" fmla="*/ 215 h 215"/>
                <a:gd name="T12" fmla="*/ 144 w 216"/>
                <a:gd name="T13" fmla="*/ 215 h 215"/>
                <a:gd name="T14" fmla="*/ 144 w 216"/>
                <a:gd name="T15" fmla="*/ 215 h 215"/>
                <a:gd name="T16" fmla="*/ 108 w 216"/>
                <a:gd name="T17" fmla="*/ 215 h 215"/>
                <a:gd name="T18" fmla="*/ 72 w 216"/>
                <a:gd name="T19" fmla="*/ 215 h 215"/>
                <a:gd name="T20" fmla="*/ 72 w 216"/>
                <a:gd name="T21" fmla="*/ 215 h 215"/>
                <a:gd name="T22" fmla="*/ 36 w 216"/>
                <a:gd name="T23" fmla="*/ 215 h 215"/>
                <a:gd name="T24" fmla="*/ 36 w 216"/>
                <a:gd name="T25" fmla="*/ 179 h 215"/>
                <a:gd name="T26" fmla="*/ 36 w 216"/>
                <a:gd name="T27" fmla="*/ 179 h 215"/>
                <a:gd name="T28" fmla="*/ 0 w 216"/>
                <a:gd name="T29" fmla="*/ 144 h 215"/>
                <a:gd name="T30" fmla="*/ 0 w 216"/>
                <a:gd name="T31" fmla="*/ 144 h 215"/>
                <a:gd name="T32" fmla="*/ 0 w 216"/>
                <a:gd name="T33" fmla="*/ 108 h 215"/>
                <a:gd name="T34" fmla="*/ 0 w 216"/>
                <a:gd name="T35" fmla="*/ 108 h 215"/>
                <a:gd name="T36" fmla="*/ 0 w 216"/>
                <a:gd name="T37" fmla="*/ 108 h 215"/>
                <a:gd name="T38" fmla="*/ 0 w 216"/>
                <a:gd name="T39" fmla="*/ 72 h 215"/>
                <a:gd name="T40" fmla="*/ 0 w 216"/>
                <a:gd name="T41" fmla="*/ 72 h 215"/>
                <a:gd name="T42" fmla="*/ 36 w 216"/>
                <a:gd name="T43" fmla="*/ 36 h 215"/>
                <a:gd name="T44" fmla="*/ 36 w 216"/>
                <a:gd name="T45" fmla="*/ 36 h 215"/>
                <a:gd name="T46" fmla="*/ 36 w 216"/>
                <a:gd name="T47" fmla="*/ 36 h 215"/>
                <a:gd name="T48" fmla="*/ 72 w 216"/>
                <a:gd name="T49" fmla="*/ 0 h 215"/>
                <a:gd name="T50" fmla="*/ 72 w 216"/>
                <a:gd name="T51" fmla="*/ 0 h 215"/>
                <a:gd name="T52" fmla="*/ 108 w 216"/>
                <a:gd name="T53" fmla="*/ 0 h 215"/>
                <a:gd name="T54" fmla="*/ 108 w 216"/>
                <a:gd name="T55" fmla="*/ 0 h 215"/>
                <a:gd name="T56" fmla="*/ 108 w 216"/>
                <a:gd name="T57" fmla="*/ 0 h 215"/>
                <a:gd name="T58" fmla="*/ 144 w 216"/>
                <a:gd name="T59" fmla="*/ 0 h 215"/>
                <a:gd name="T60" fmla="*/ 144 w 216"/>
                <a:gd name="T61" fmla="*/ 0 h 215"/>
                <a:gd name="T62" fmla="*/ 180 w 216"/>
                <a:gd name="T63" fmla="*/ 36 h 215"/>
                <a:gd name="T64" fmla="*/ 180 w 216"/>
                <a:gd name="T65" fmla="*/ 36 h 215"/>
                <a:gd name="T66" fmla="*/ 216 w 216"/>
                <a:gd name="T67" fmla="*/ 36 h 215"/>
                <a:gd name="T68" fmla="*/ 216 w 216"/>
                <a:gd name="T69" fmla="*/ 72 h 215"/>
                <a:gd name="T70" fmla="*/ 216 w 216"/>
                <a:gd name="T71" fmla="*/ 72 h 215"/>
                <a:gd name="T72" fmla="*/ 216 w 216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6" h="215">
                  <a:moveTo>
                    <a:pt x="216" y="108"/>
                  </a:moveTo>
                  <a:lnTo>
                    <a:pt x="216" y="144"/>
                  </a:lnTo>
                  <a:lnTo>
                    <a:pt x="216" y="144"/>
                  </a:lnTo>
                  <a:lnTo>
                    <a:pt x="216" y="179"/>
                  </a:lnTo>
                  <a:lnTo>
                    <a:pt x="180" y="179"/>
                  </a:lnTo>
                  <a:lnTo>
                    <a:pt x="18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80" y="36"/>
                  </a:lnTo>
                  <a:lnTo>
                    <a:pt x="180" y="36"/>
                  </a:lnTo>
                  <a:lnTo>
                    <a:pt x="216" y="3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16" y="108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Freeform 100"/>
            <p:cNvSpPr>
              <a:spLocks/>
            </p:cNvSpPr>
            <p:nvPr/>
          </p:nvSpPr>
          <p:spPr bwMode="auto">
            <a:xfrm>
              <a:off x="27660507" y="26036587"/>
              <a:ext cx="342900" cy="341313"/>
            </a:xfrm>
            <a:custGeom>
              <a:avLst/>
              <a:gdLst>
                <a:gd name="T0" fmla="*/ 216 w 216"/>
                <a:gd name="T1" fmla="*/ 108 h 215"/>
                <a:gd name="T2" fmla="*/ 216 w 216"/>
                <a:gd name="T3" fmla="*/ 144 h 215"/>
                <a:gd name="T4" fmla="*/ 216 w 216"/>
                <a:gd name="T5" fmla="*/ 144 h 215"/>
                <a:gd name="T6" fmla="*/ 216 w 216"/>
                <a:gd name="T7" fmla="*/ 179 h 215"/>
                <a:gd name="T8" fmla="*/ 180 w 216"/>
                <a:gd name="T9" fmla="*/ 179 h 215"/>
                <a:gd name="T10" fmla="*/ 180 w 216"/>
                <a:gd name="T11" fmla="*/ 215 h 215"/>
                <a:gd name="T12" fmla="*/ 144 w 216"/>
                <a:gd name="T13" fmla="*/ 215 h 215"/>
                <a:gd name="T14" fmla="*/ 144 w 216"/>
                <a:gd name="T15" fmla="*/ 215 h 215"/>
                <a:gd name="T16" fmla="*/ 108 w 216"/>
                <a:gd name="T17" fmla="*/ 215 h 215"/>
                <a:gd name="T18" fmla="*/ 72 w 216"/>
                <a:gd name="T19" fmla="*/ 215 h 215"/>
                <a:gd name="T20" fmla="*/ 72 w 216"/>
                <a:gd name="T21" fmla="*/ 215 h 215"/>
                <a:gd name="T22" fmla="*/ 36 w 216"/>
                <a:gd name="T23" fmla="*/ 215 h 215"/>
                <a:gd name="T24" fmla="*/ 36 w 216"/>
                <a:gd name="T25" fmla="*/ 179 h 215"/>
                <a:gd name="T26" fmla="*/ 36 w 216"/>
                <a:gd name="T27" fmla="*/ 179 h 215"/>
                <a:gd name="T28" fmla="*/ 0 w 216"/>
                <a:gd name="T29" fmla="*/ 144 h 215"/>
                <a:gd name="T30" fmla="*/ 0 w 216"/>
                <a:gd name="T31" fmla="*/ 144 h 215"/>
                <a:gd name="T32" fmla="*/ 0 w 216"/>
                <a:gd name="T33" fmla="*/ 108 h 215"/>
                <a:gd name="T34" fmla="*/ 0 w 216"/>
                <a:gd name="T35" fmla="*/ 108 h 215"/>
                <a:gd name="T36" fmla="*/ 0 w 216"/>
                <a:gd name="T37" fmla="*/ 108 h 215"/>
                <a:gd name="T38" fmla="*/ 0 w 216"/>
                <a:gd name="T39" fmla="*/ 72 h 215"/>
                <a:gd name="T40" fmla="*/ 0 w 216"/>
                <a:gd name="T41" fmla="*/ 72 h 215"/>
                <a:gd name="T42" fmla="*/ 36 w 216"/>
                <a:gd name="T43" fmla="*/ 36 h 215"/>
                <a:gd name="T44" fmla="*/ 36 w 216"/>
                <a:gd name="T45" fmla="*/ 36 h 215"/>
                <a:gd name="T46" fmla="*/ 36 w 216"/>
                <a:gd name="T47" fmla="*/ 36 h 215"/>
                <a:gd name="T48" fmla="*/ 72 w 216"/>
                <a:gd name="T49" fmla="*/ 0 h 215"/>
                <a:gd name="T50" fmla="*/ 72 w 216"/>
                <a:gd name="T51" fmla="*/ 0 h 215"/>
                <a:gd name="T52" fmla="*/ 108 w 216"/>
                <a:gd name="T53" fmla="*/ 0 h 215"/>
                <a:gd name="T54" fmla="*/ 108 w 216"/>
                <a:gd name="T55" fmla="*/ 0 h 215"/>
                <a:gd name="T56" fmla="*/ 108 w 216"/>
                <a:gd name="T57" fmla="*/ 0 h 215"/>
                <a:gd name="T58" fmla="*/ 144 w 216"/>
                <a:gd name="T59" fmla="*/ 0 h 215"/>
                <a:gd name="T60" fmla="*/ 144 w 216"/>
                <a:gd name="T61" fmla="*/ 0 h 215"/>
                <a:gd name="T62" fmla="*/ 180 w 216"/>
                <a:gd name="T63" fmla="*/ 36 h 215"/>
                <a:gd name="T64" fmla="*/ 180 w 216"/>
                <a:gd name="T65" fmla="*/ 36 h 215"/>
                <a:gd name="T66" fmla="*/ 216 w 216"/>
                <a:gd name="T67" fmla="*/ 36 h 215"/>
                <a:gd name="T68" fmla="*/ 216 w 216"/>
                <a:gd name="T69" fmla="*/ 72 h 215"/>
                <a:gd name="T70" fmla="*/ 216 w 216"/>
                <a:gd name="T71" fmla="*/ 72 h 215"/>
                <a:gd name="T72" fmla="*/ 216 w 216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6" h="215">
                  <a:moveTo>
                    <a:pt x="216" y="108"/>
                  </a:moveTo>
                  <a:lnTo>
                    <a:pt x="216" y="144"/>
                  </a:lnTo>
                  <a:lnTo>
                    <a:pt x="216" y="144"/>
                  </a:lnTo>
                  <a:lnTo>
                    <a:pt x="216" y="179"/>
                  </a:lnTo>
                  <a:lnTo>
                    <a:pt x="180" y="179"/>
                  </a:lnTo>
                  <a:lnTo>
                    <a:pt x="18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80" y="36"/>
                  </a:lnTo>
                  <a:lnTo>
                    <a:pt x="180" y="36"/>
                  </a:lnTo>
                  <a:lnTo>
                    <a:pt x="216" y="3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16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Freeform 101"/>
            <p:cNvSpPr>
              <a:spLocks/>
            </p:cNvSpPr>
            <p:nvPr/>
          </p:nvSpPr>
          <p:spPr bwMode="auto">
            <a:xfrm>
              <a:off x="27660507" y="26036587"/>
              <a:ext cx="342900" cy="341313"/>
            </a:xfrm>
            <a:custGeom>
              <a:avLst/>
              <a:gdLst>
                <a:gd name="T0" fmla="*/ 216 w 216"/>
                <a:gd name="T1" fmla="*/ 108 h 215"/>
                <a:gd name="T2" fmla="*/ 216 w 216"/>
                <a:gd name="T3" fmla="*/ 144 h 215"/>
                <a:gd name="T4" fmla="*/ 216 w 216"/>
                <a:gd name="T5" fmla="*/ 144 h 215"/>
                <a:gd name="T6" fmla="*/ 216 w 216"/>
                <a:gd name="T7" fmla="*/ 179 h 215"/>
                <a:gd name="T8" fmla="*/ 180 w 216"/>
                <a:gd name="T9" fmla="*/ 179 h 215"/>
                <a:gd name="T10" fmla="*/ 180 w 216"/>
                <a:gd name="T11" fmla="*/ 215 h 215"/>
                <a:gd name="T12" fmla="*/ 144 w 216"/>
                <a:gd name="T13" fmla="*/ 215 h 215"/>
                <a:gd name="T14" fmla="*/ 144 w 216"/>
                <a:gd name="T15" fmla="*/ 215 h 215"/>
                <a:gd name="T16" fmla="*/ 108 w 216"/>
                <a:gd name="T17" fmla="*/ 215 h 215"/>
                <a:gd name="T18" fmla="*/ 72 w 216"/>
                <a:gd name="T19" fmla="*/ 215 h 215"/>
                <a:gd name="T20" fmla="*/ 72 w 216"/>
                <a:gd name="T21" fmla="*/ 215 h 215"/>
                <a:gd name="T22" fmla="*/ 36 w 216"/>
                <a:gd name="T23" fmla="*/ 215 h 215"/>
                <a:gd name="T24" fmla="*/ 36 w 216"/>
                <a:gd name="T25" fmla="*/ 179 h 215"/>
                <a:gd name="T26" fmla="*/ 36 w 216"/>
                <a:gd name="T27" fmla="*/ 179 h 215"/>
                <a:gd name="T28" fmla="*/ 0 w 216"/>
                <a:gd name="T29" fmla="*/ 144 h 215"/>
                <a:gd name="T30" fmla="*/ 0 w 216"/>
                <a:gd name="T31" fmla="*/ 144 h 215"/>
                <a:gd name="T32" fmla="*/ 0 w 216"/>
                <a:gd name="T33" fmla="*/ 108 h 215"/>
                <a:gd name="T34" fmla="*/ 0 w 216"/>
                <a:gd name="T35" fmla="*/ 108 h 215"/>
                <a:gd name="T36" fmla="*/ 0 w 216"/>
                <a:gd name="T37" fmla="*/ 108 h 215"/>
                <a:gd name="T38" fmla="*/ 0 w 216"/>
                <a:gd name="T39" fmla="*/ 72 h 215"/>
                <a:gd name="T40" fmla="*/ 0 w 216"/>
                <a:gd name="T41" fmla="*/ 72 h 215"/>
                <a:gd name="T42" fmla="*/ 36 w 216"/>
                <a:gd name="T43" fmla="*/ 36 h 215"/>
                <a:gd name="T44" fmla="*/ 36 w 216"/>
                <a:gd name="T45" fmla="*/ 36 h 215"/>
                <a:gd name="T46" fmla="*/ 36 w 216"/>
                <a:gd name="T47" fmla="*/ 36 h 215"/>
                <a:gd name="T48" fmla="*/ 72 w 216"/>
                <a:gd name="T49" fmla="*/ 0 h 215"/>
                <a:gd name="T50" fmla="*/ 72 w 216"/>
                <a:gd name="T51" fmla="*/ 0 h 215"/>
                <a:gd name="T52" fmla="*/ 108 w 216"/>
                <a:gd name="T53" fmla="*/ 0 h 215"/>
                <a:gd name="T54" fmla="*/ 108 w 216"/>
                <a:gd name="T55" fmla="*/ 0 h 215"/>
                <a:gd name="T56" fmla="*/ 108 w 216"/>
                <a:gd name="T57" fmla="*/ 0 h 215"/>
                <a:gd name="T58" fmla="*/ 144 w 216"/>
                <a:gd name="T59" fmla="*/ 0 h 215"/>
                <a:gd name="T60" fmla="*/ 144 w 216"/>
                <a:gd name="T61" fmla="*/ 0 h 215"/>
                <a:gd name="T62" fmla="*/ 180 w 216"/>
                <a:gd name="T63" fmla="*/ 36 h 215"/>
                <a:gd name="T64" fmla="*/ 180 w 216"/>
                <a:gd name="T65" fmla="*/ 36 h 215"/>
                <a:gd name="T66" fmla="*/ 216 w 216"/>
                <a:gd name="T67" fmla="*/ 36 h 215"/>
                <a:gd name="T68" fmla="*/ 216 w 216"/>
                <a:gd name="T69" fmla="*/ 72 h 215"/>
                <a:gd name="T70" fmla="*/ 216 w 216"/>
                <a:gd name="T71" fmla="*/ 72 h 215"/>
                <a:gd name="T72" fmla="*/ 216 w 216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6" h="215">
                  <a:moveTo>
                    <a:pt x="216" y="108"/>
                  </a:moveTo>
                  <a:lnTo>
                    <a:pt x="216" y="144"/>
                  </a:lnTo>
                  <a:lnTo>
                    <a:pt x="216" y="144"/>
                  </a:lnTo>
                  <a:lnTo>
                    <a:pt x="216" y="179"/>
                  </a:lnTo>
                  <a:lnTo>
                    <a:pt x="180" y="179"/>
                  </a:lnTo>
                  <a:lnTo>
                    <a:pt x="18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80" y="36"/>
                  </a:lnTo>
                  <a:lnTo>
                    <a:pt x="180" y="36"/>
                  </a:lnTo>
                  <a:lnTo>
                    <a:pt x="216" y="3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16" y="108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6" name="Freeform 102"/>
            <p:cNvSpPr>
              <a:spLocks/>
            </p:cNvSpPr>
            <p:nvPr/>
          </p:nvSpPr>
          <p:spPr bwMode="auto">
            <a:xfrm>
              <a:off x="27660507" y="27062112"/>
              <a:ext cx="342900" cy="341313"/>
            </a:xfrm>
            <a:custGeom>
              <a:avLst/>
              <a:gdLst>
                <a:gd name="T0" fmla="*/ 216 w 216"/>
                <a:gd name="T1" fmla="*/ 108 h 215"/>
                <a:gd name="T2" fmla="*/ 216 w 216"/>
                <a:gd name="T3" fmla="*/ 143 h 215"/>
                <a:gd name="T4" fmla="*/ 216 w 216"/>
                <a:gd name="T5" fmla="*/ 143 h 215"/>
                <a:gd name="T6" fmla="*/ 216 w 216"/>
                <a:gd name="T7" fmla="*/ 179 h 215"/>
                <a:gd name="T8" fmla="*/ 180 w 216"/>
                <a:gd name="T9" fmla="*/ 179 h 215"/>
                <a:gd name="T10" fmla="*/ 180 w 216"/>
                <a:gd name="T11" fmla="*/ 215 h 215"/>
                <a:gd name="T12" fmla="*/ 144 w 216"/>
                <a:gd name="T13" fmla="*/ 215 h 215"/>
                <a:gd name="T14" fmla="*/ 144 w 216"/>
                <a:gd name="T15" fmla="*/ 215 h 215"/>
                <a:gd name="T16" fmla="*/ 108 w 216"/>
                <a:gd name="T17" fmla="*/ 215 h 215"/>
                <a:gd name="T18" fmla="*/ 72 w 216"/>
                <a:gd name="T19" fmla="*/ 215 h 215"/>
                <a:gd name="T20" fmla="*/ 72 w 216"/>
                <a:gd name="T21" fmla="*/ 215 h 215"/>
                <a:gd name="T22" fmla="*/ 36 w 216"/>
                <a:gd name="T23" fmla="*/ 215 h 215"/>
                <a:gd name="T24" fmla="*/ 36 w 216"/>
                <a:gd name="T25" fmla="*/ 179 h 215"/>
                <a:gd name="T26" fmla="*/ 36 w 216"/>
                <a:gd name="T27" fmla="*/ 179 h 215"/>
                <a:gd name="T28" fmla="*/ 0 w 216"/>
                <a:gd name="T29" fmla="*/ 143 h 215"/>
                <a:gd name="T30" fmla="*/ 0 w 216"/>
                <a:gd name="T31" fmla="*/ 143 h 215"/>
                <a:gd name="T32" fmla="*/ 0 w 216"/>
                <a:gd name="T33" fmla="*/ 108 h 215"/>
                <a:gd name="T34" fmla="*/ 0 w 216"/>
                <a:gd name="T35" fmla="*/ 108 h 215"/>
                <a:gd name="T36" fmla="*/ 0 w 216"/>
                <a:gd name="T37" fmla="*/ 108 h 215"/>
                <a:gd name="T38" fmla="*/ 0 w 216"/>
                <a:gd name="T39" fmla="*/ 72 h 215"/>
                <a:gd name="T40" fmla="*/ 0 w 216"/>
                <a:gd name="T41" fmla="*/ 72 h 215"/>
                <a:gd name="T42" fmla="*/ 36 w 216"/>
                <a:gd name="T43" fmla="*/ 36 h 215"/>
                <a:gd name="T44" fmla="*/ 36 w 216"/>
                <a:gd name="T45" fmla="*/ 36 h 215"/>
                <a:gd name="T46" fmla="*/ 36 w 216"/>
                <a:gd name="T47" fmla="*/ 36 h 215"/>
                <a:gd name="T48" fmla="*/ 72 w 216"/>
                <a:gd name="T49" fmla="*/ 0 h 215"/>
                <a:gd name="T50" fmla="*/ 72 w 216"/>
                <a:gd name="T51" fmla="*/ 0 h 215"/>
                <a:gd name="T52" fmla="*/ 108 w 216"/>
                <a:gd name="T53" fmla="*/ 0 h 215"/>
                <a:gd name="T54" fmla="*/ 108 w 216"/>
                <a:gd name="T55" fmla="*/ 0 h 215"/>
                <a:gd name="T56" fmla="*/ 108 w 216"/>
                <a:gd name="T57" fmla="*/ 0 h 215"/>
                <a:gd name="T58" fmla="*/ 144 w 216"/>
                <a:gd name="T59" fmla="*/ 0 h 215"/>
                <a:gd name="T60" fmla="*/ 144 w 216"/>
                <a:gd name="T61" fmla="*/ 0 h 215"/>
                <a:gd name="T62" fmla="*/ 180 w 216"/>
                <a:gd name="T63" fmla="*/ 36 h 215"/>
                <a:gd name="T64" fmla="*/ 180 w 216"/>
                <a:gd name="T65" fmla="*/ 36 h 215"/>
                <a:gd name="T66" fmla="*/ 216 w 216"/>
                <a:gd name="T67" fmla="*/ 36 h 215"/>
                <a:gd name="T68" fmla="*/ 216 w 216"/>
                <a:gd name="T69" fmla="*/ 72 h 215"/>
                <a:gd name="T70" fmla="*/ 216 w 216"/>
                <a:gd name="T71" fmla="*/ 72 h 215"/>
                <a:gd name="T72" fmla="*/ 216 w 216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6" h="215">
                  <a:moveTo>
                    <a:pt x="216" y="108"/>
                  </a:moveTo>
                  <a:lnTo>
                    <a:pt x="216" y="143"/>
                  </a:lnTo>
                  <a:lnTo>
                    <a:pt x="216" y="143"/>
                  </a:lnTo>
                  <a:lnTo>
                    <a:pt x="216" y="179"/>
                  </a:lnTo>
                  <a:lnTo>
                    <a:pt x="180" y="179"/>
                  </a:lnTo>
                  <a:lnTo>
                    <a:pt x="18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80" y="36"/>
                  </a:lnTo>
                  <a:lnTo>
                    <a:pt x="180" y="36"/>
                  </a:lnTo>
                  <a:lnTo>
                    <a:pt x="216" y="3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16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Freeform 103"/>
            <p:cNvSpPr>
              <a:spLocks/>
            </p:cNvSpPr>
            <p:nvPr/>
          </p:nvSpPr>
          <p:spPr bwMode="auto">
            <a:xfrm>
              <a:off x="27660507" y="27062112"/>
              <a:ext cx="342900" cy="341313"/>
            </a:xfrm>
            <a:custGeom>
              <a:avLst/>
              <a:gdLst>
                <a:gd name="T0" fmla="*/ 216 w 216"/>
                <a:gd name="T1" fmla="*/ 108 h 215"/>
                <a:gd name="T2" fmla="*/ 216 w 216"/>
                <a:gd name="T3" fmla="*/ 143 h 215"/>
                <a:gd name="T4" fmla="*/ 216 w 216"/>
                <a:gd name="T5" fmla="*/ 143 h 215"/>
                <a:gd name="T6" fmla="*/ 216 w 216"/>
                <a:gd name="T7" fmla="*/ 179 h 215"/>
                <a:gd name="T8" fmla="*/ 180 w 216"/>
                <a:gd name="T9" fmla="*/ 179 h 215"/>
                <a:gd name="T10" fmla="*/ 180 w 216"/>
                <a:gd name="T11" fmla="*/ 215 h 215"/>
                <a:gd name="T12" fmla="*/ 144 w 216"/>
                <a:gd name="T13" fmla="*/ 215 h 215"/>
                <a:gd name="T14" fmla="*/ 144 w 216"/>
                <a:gd name="T15" fmla="*/ 215 h 215"/>
                <a:gd name="T16" fmla="*/ 108 w 216"/>
                <a:gd name="T17" fmla="*/ 215 h 215"/>
                <a:gd name="T18" fmla="*/ 72 w 216"/>
                <a:gd name="T19" fmla="*/ 215 h 215"/>
                <a:gd name="T20" fmla="*/ 72 w 216"/>
                <a:gd name="T21" fmla="*/ 215 h 215"/>
                <a:gd name="T22" fmla="*/ 36 w 216"/>
                <a:gd name="T23" fmla="*/ 215 h 215"/>
                <a:gd name="T24" fmla="*/ 36 w 216"/>
                <a:gd name="T25" fmla="*/ 179 h 215"/>
                <a:gd name="T26" fmla="*/ 36 w 216"/>
                <a:gd name="T27" fmla="*/ 179 h 215"/>
                <a:gd name="T28" fmla="*/ 0 w 216"/>
                <a:gd name="T29" fmla="*/ 143 h 215"/>
                <a:gd name="T30" fmla="*/ 0 w 216"/>
                <a:gd name="T31" fmla="*/ 143 h 215"/>
                <a:gd name="T32" fmla="*/ 0 w 216"/>
                <a:gd name="T33" fmla="*/ 108 h 215"/>
                <a:gd name="T34" fmla="*/ 0 w 216"/>
                <a:gd name="T35" fmla="*/ 108 h 215"/>
                <a:gd name="T36" fmla="*/ 0 w 216"/>
                <a:gd name="T37" fmla="*/ 108 h 215"/>
                <a:gd name="T38" fmla="*/ 0 w 216"/>
                <a:gd name="T39" fmla="*/ 72 h 215"/>
                <a:gd name="T40" fmla="*/ 0 w 216"/>
                <a:gd name="T41" fmla="*/ 72 h 215"/>
                <a:gd name="T42" fmla="*/ 36 w 216"/>
                <a:gd name="T43" fmla="*/ 36 h 215"/>
                <a:gd name="T44" fmla="*/ 36 w 216"/>
                <a:gd name="T45" fmla="*/ 36 h 215"/>
                <a:gd name="T46" fmla="*/ 36 w 216"/>
                <a:gd name="T47" fmla="*/ 36 h 215"/>
                <a:gd name="T48" fmla="*/ 72 w 216"/>
                <a:gd name="T49" fmla="*/ 0 h 215"/>
                <a:gd name="T50" fmla="*/ 72 w 216"/>
                <a:gd name="T51" fmla="*/ 0 h 215"/>
                <a:gd name="T52" fmla="*/ 108 w 216"/>
                <a:gd name="T53" fmla="*/ 0 h 215"/>
                <a:gd name="T54" fmla="*/ 108 w 216"/>
                <a:gd name="T55" fmla="*/ 0 h 215"/>
                <a:gd name="T56" fmla="*/ 108 w 216"/>
                <a:gd name="T57" fmla="*/ 0 h 215"/>
                <a:gd name="T58" fmla="*/ 144 w 216"/>
                <a:gd name="T59" fmla="*/ 0 h 215"/>
                <a:gd name="T60" fmla="*/ 144 w 216"/>
                <a:gd name="T61" fmla="*/ 0 h 215"/>
                <a:gd name="T62" fmla="*/ 180 w 216"/>
                <a:gd name="T63" fmla="*/ 36 h 215"/>
                <a:gd name="T64" fmla="*/ 180 w 216"/>
                <a:gd name="T65" fmla="*/ 36 h 215"/>
                <a:gd name="T66" fmla="*/ 216 w 216"/>
                <a:gd name="T67" fmla="*/ 36 h 215"/>
                <a:gd name="T68" fmla="*/ 216 w 216"/>
                <a:gd name="T69" fmla="*/ 72 h 215"/>
                <a:gd name="T70" fmla="*/ 216 w 216"/>
                <a:gd name="T71" fmla="*/ 72 h 215"/>
                <a:gd name="T72" fmla="*/ 216 w 216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6" h="215">
                  <a:moveTo>
                    <a:pt x="216" y="108"/>
                  </a:moveTo>
                  <a:lnTo>
                    <a:pt x="216" y="143"/>
                  </a:lnTo>
                  <a:lnTo>
                    <a:pt x="216" y="143"/>
                  </a:lnTo>
                  <a:lnTo>
                    <a:pt x="216" y="179"/>
                  </a:lnTo>
                  <a:lnTo>
                    <a:pt x="180" y="179"/>
                  </a:lnTo>
                  <a:lnTo>
                    <a:pt x="18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80" y="36"/>
                  </a:lnTo>
                  <a:lnTo>
                    <a:pt x="180" y="36"/>
                  </a:lnTo>
                  <a:lnTo>
                    <a:pt x="216" y="3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16" y="108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Freeform 104"/>
            <p:cNvSpPr>
              <a:spLocks/>
            </p:cNvSpPr>
            <p:nvPr/>
          </p:nvSpPr>
          <p:spPr bwMode="auto">
            <a:xfrm>
              <a:off x="27660507" y="27062112"/>
              <a:ext cx="342900" cy="341313"/>
            </a:xfrm>
            <a:custGeom>
              <a:avLst/>
              <a:gdLst>
                <a:gd name="T0" fmla="*/ 216 w 216"/>
                <a:gd name="T1" fmla="*/ 108 h 215"/>
                <a:gd name="T2" fmla="*/ 216 w 216"/>
                <a:gd name="T3" fmla="*/ 143 h 215"/>
                <a:gd name="T4" fmla="*/ 216 w 216"/>
                <a:gd name="T5" fmla="*/ 143 h 215"/>
                <a:gd name="T6" fmla="*/ 216 w 216"/>
                <a:gd name="T7" fmla="*/ 179 h 215"/>
                <a:gd name="T8" fmla="*/ 180 w 216"/>
                <a:gd name="T9" fmla="*/ 179 h 215"/>
                <a:gd name="T10" fmla="*/ 180 w 216"/>
                <a:gd name="T11" fmla="*/ 215 h 215"/>
                <a:gd name="T12" fmla="*/ 144 w 216"/>
                <a:gd name="T13" fmla="*/ 215 h 215"/>
                <a:gd name="T14" fmla="*/ 144 w 216"/>
                <a:gd name="T15" fmla="*/ 215 h 215"/>
                <a:gd name="T16" fmla="*/ 108 w 216"/>
                <a:gd name="T17" fmla="*/ 215 h 215"/>
                <a:gd name="T18" fmla="*/ 72 w 216"/>
                <a:gd name="T19" fmla="*/ 215 h 215"/>
                <a:gd name="T20" fmla="*/ 72 w 216"/>
                <a:gd name="T21" fmla="*/ 215 h 215"/>
                <a:gd name="T22" fmla="*/ 36 w 216"/>
                <a:gd name="T23" fmla="*/ 215 h 215"/>
                <a:gd name="T24" fmla="*/ 36 w 216"/>
                <a:gd name="T25" fmla="*/ 179 h 215"/>
                <a:gd name="T26" fmla="*/ 36 w 216"/>
                <a:gd name="T27" fmla="*/ 179 h 215"/>
                <a:gd name="T28" fmla="*/ 0 w 216"/>
                <a:gd name="T29" fmla="*/ 143 h 215"/>
                <a:gd name="T30" fmla="*/ 0 w 216"/>
                <a:gd name="T31" fmla="*/ 143 h 215"/>
                <a:gd name="T32" fmla="*/ 0 w 216"/>
                <a:gd name="T33" fmla="*/ 108 h 215"/>
                <a:gd name="T34" fmla="*/ 0 w 216"/>
                <a:gd name="T35" fmla="*/ 108 h 215"/>
                <a:gd name="T36" fmla="*/ 0 w 216"/>
                <a:gd name="T37" fmla="*/ 108 h 215"/>
                <a:gd name="T38" fmla="*/ 0 w 216"/>
                <a:gd name="T39" fmla="*/ 72 h 215"/>
                <a:gd name="T40" fmla="*/ 0 w 216"/>
                <a:gd name="T41" fmla="*/ 72 h 215"/>
                <a:gd name="T42" fmla="*/ 36 w 216"/>
                <a:gd name="T43" fmla="*/ 36 h 215"/>
                <a:gd name="T44" fmla="*/ 36 w 216"/>
                <a:gd name="T45" fmla="*/ 36 h 215"/>
                <a:gd name="T46" fmla="*/ 36 w 216"/>
                <a:gd name="T47" fmla="*/ 36 h 215"/>
                <a:gd name="T48" fmla="*/ 72 w 216"/>
                <a:gd name="T49" fmla="*/ 0 h 215"/>
                <a:gd name="T50" fmla="*/ 72 w 216"/>
                <a:gd name="T51" fmla="*/ 0 h 215"/>
                <a:gd name="T52" fmla="*/ 108 w 216"/>
                <a:gd name="T53" fmla="*/ 0 h 215"/>
                <a:gd name="T54" fmla="*/ 108 w 216"/>
                <a:gd name="T55" fmla="*/ 0 h 215"/>
                <a:gd name="T56" fmla="*/ 108 w 216"/>
                <a:gd name="T57" fmla="*/ 0 h 215"/>
                <a:gd name="T58" fmla="*/ 144 w 216"/>
                <a:gd name="T59" fmla="*/ 0 h 215"/>
                <a:gd name="T60" fmla="*/ 144 w 216"/>
                <a:gd name="T61" fmla="*/ 0 h 215"/>
                <a:gd name="T62" fmla="*/ 180 w 216"/>
                <a:gd name="T63" fmla="*/ 36 h 215"/>
                <a:gd name="T64" fmla="*/ 180 w 216"/>
                <a:gd name="T65" fmla="*/ 36 h 215"/>
                <a:gd name="T66" fmla="*/ 216 w 216"/>
                <a:gd name="T67" fmla="*/ 36 h 215"/>
                <a:gd name="T68" fmla="*/ 216 w 216"/>
                <a:gd name="T69" fmla="*/ 72 h 215"/>
                <a:gd name="T70" fmla="*/ 216 w 216"/>
                <a:gd name="T71" fmla="*/ 72 h 215"/>
                <a:gd name="T72" fmla="*/ 216 w 216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6" h="215">
                  <a:moveTo>
                    <a:pt x="216" y="108"/>
                  </a:moveTo>
                  <a:lnTo>
                    <a:pt x="216" y="143"/>
                  </a:lnTo>
                  <a:lnTo>
                    <a:pt x="216" y="143"/>
                  </a:lnTo>
                  <a:lnTo>
                    <a:pt x="216" y="179"/>
                  </a:lnTo>
                  <a:lnTo>
                    <a:pt x="180" y="179"/>
                  </a:lnTo>
                  <a:lnTo>
                    <a:pt x="18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80" y="36"/>
                  </a:lnTo>
                  <a:lnTo>
                    <a:pt x="180" y="36"/>
                  </a:lnTo>
                  <a:lnTo>
                    <a:pt x="216" y="3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16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Freeform 105"/>
            <p:cNvSpPr>
              <a:spLocks/>
            </p:cNvSpPr>
            <p:nvPr/>
          </p:nvSpPr>
          <p:spPr bwMode="auto">
            <a:xfrm>
              <a:off x="27660507" y="27062112"/>
              <a:ext cx="342900" cy="341313"/>
            </a:xfrm>
            <a:custGeom>
              <a:avLst/>
              <a:gdLst>
                <a:gd name="T0" fmla="*/ 216 w 216"/>
                <a:gd name="T1" fmla="*/ 108 h 215"/>
                <a:gd name="T2" fmla="*/ 216 w 216"/>
                <a:gd name="T3" fmla="*/ 143 h 215"/>
                <a:gd name="T4" fmla="*/ 216 w 216"/>
                <a:gd name="T5" fmla="*/ 143 h 215"/>
                <a:gd name="T6" fmla="*/ 216 w 216"/>
                <a:gd name="T7" fmla="*/ 179 h 215"/>
                <a:gd name="T8" fmla="*/ 180 w 216"/>
                <a:gd name="T9" fmla="*/ 179 h 215"/>
                <a:gd name="T10" fmla="*/ 180 w 216"/>
                <a:gd name="T11" fmla="*/ 215 h 215"/>
                <a:gd name="T12" fmla="*/ 144 w 216"/>
                <a:gd name="T13" fmla="*/ 215 h 215"/>
                <a:gd name="T14" fmla="*/ 144 w 216"/>
                <a:gd name="T15" fmla="*/ 215 h 215"/>
                <a:gd name="T16" fmla="*/ 108 w 216"/>
                <a:gd name="T17" fmla="*/ 215 h 215"/>
                <a:gd name="T18" fmla="*/ 72 w 216"/>
                <a:gd name="T19" fmla="*/ 215 h 215"/>
                <a:gd name="T20" fmla="*/ 72 w 216"/>
                <a:gd name="T21" fmla="*/ 215 h 215"/>
                <a:gd name="T22" fmla="*/ 36 w 216"/>
                <a:gd name="T23" fmla="*/ 215 h 215"/>
                <a:gd name="T24" fmla="*/ 36 w 216"/>
                <a:gd name="T25" fmla="*/ 179 h 215"/>
                <a:gd name="T26" fmla="*/ 36 w 216"/>
                <a:gd name="T27" fmla="*/ 179 h 215"/>
                <a:gd name="T28" fmla="*/ 0 w 216"/>
                <a:gd name="T29" fmla="*/ 143 h 215"/>
                <a:gd name="T30" fmla="*/ 0 w 216"/>
                <a:gd name="T31" fmla="*/ 143 h 215"/>
                <a:gd name="T32" fmla="*/ 0 w 216"/>
                <a:gd name="T33" fmla="*/ 108 h 215"/>
                <a:gd name="T34" fmla="*/ 0 w 216"/>
                <a:gd name="T35" fmla="*/ 108 h 215"/>
                <a:gd name="T36" fmla="*/ 0 w 216"/>
                <a:gd name="T37" fmla="*/ 108 h 215"/>
                <a:gd name="T38" fmla="*/ 0 w 216"/>
                <a:gd name="T39" fmla="*/ 72 h 215"/>
                <a:gd name="T40" fmla="*/ 0 w 216"/>
                <a:gd name="T41" fmla="*/ 72 h 215"/>
                <a:gd name="T42" fmla="*/ 36 w 216"/>
                <a:gd name="T43" fmla="*/ 36 h 215"/>
                <a:gd name="T44" fmla="*/ 36 w 216"/>
                <a:gd name="T45" fmla="*/ 36 h 215"/>
                <a:gd name="T46" fmla="*/ 36 w 216"/>
                <a:gd name="T47" fmla="*/ 36 h 215"/>
                <a:gd name="T48" fmla="*/ 72 w 216"/>
                <a:gd name="T49" fmla="*/ 0 h 215"/>
                <a:gd name="T50" fmla="*/ 72 w 216"/>
                <a:gd name="T51" fmla="*/ 0 h 215"/>
                <a:gd name="T52" fmla="*/ 108 w 216"/>
                <a:gd name="T53" fmla="*/ 0 h 215"/>
                <a:gd name="T54" fmla="*/ 108 w 216"/>
                <a:gd name="T55" fmla="*/ 0 h 215"/>
                <a:gd name="T56" fmla="*/ 108 w 216"/>
                <a:gd name="T57" fmla="*/ 0 h 215"/>
                <a:gd name="T58" fmla="*/ 144 w 216"/>
                <a:gd name="T59" fmla="*/ 0 h 215"/>
                <a:gd name="T60" fmla="*/ 144 w 216"/>
                <a:gd name="T61" fmla="*/ 0 h 215"/>
                <a:gd name="T62" fmla="*/ 180 w 216"/>
                <a:gd name="T63" fmla="*/ 36 h 215"/>
                <a:gd name="T64" fmla="*/ 180 w 216"/>
                <a:gd name="T65" fmla="*/ 36 h 215"/>
                <a:gd name="T66" fmla="*/ 216 w 216"/>
                <a:gd name="T67" fmla="*/ 36 h 215"/>
                <a:gd name="T68" fmla="*/ 216 w 216"/>
                <a:gd name="T69" fmla="*/ 72 h 215"/>
                <a:gd name="T70" fmla="*/ 216 w 216"/>
                <a:gd name="T71" fmla="*/ 72 h 215"/>
                <a:gd name="T72" fmla="*/ 216 w 216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16" h="215">
                  <a:moveTo>
                    <a:pt x="216" y="108"/>
                  </a:moveTo>
                  <a:lnTo>
                    <a:pt x="216" y="143"/>
                  </a:lnTo>
                  <a:lnTo>
                    <a:pt x="216" y="143"/>
                  </a:lnTo>
                  <a:lnTo>
                    <a:pt x="216" y="179"/>
                  </a:lnTo>
                  <a:lnTo>
                    <a:pt x="180" y="179"/>
                  </a:lnTo>
                  <a:lnTo>
                    <a:pt x="180" y="215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36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80" y="36"/>
                  </a:lnTo>
                  <a:lnTo>
                    <a:pt x="180" y="36"/>
                  </a:lnTo>
                  <a:lnTo>
                    <a:pt x="216" y="36"/>
                  </a:lnTo>
                  <a:lnTo>
                    <a:pt x="216" y="72"/>
                  </a:lnTo>
                  <a:lnTo>
                    <a:pt x="216" y="72"/>
                  </a:lnTo>
                  <a:lnTo>
                    <a:pt x="216" y="108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Freeform 106"/>
            <p:cNvSpPr>
              <a:spLocks/>
            </p:cNvSpPr>
            <p:nvPr/>
          </p:nvSpPr>
          <p:spPr bwMode="auto">
            <a:xfrm>
              <a:off x="28173269" y="26320750"/>
              <a:ext cx="285750" cy="342900"/>
            </a:xfrm>
            <a:custGeom>
              <a:avLst/>
              <a:gdLst>
                <a:gd name="T0" fmla="*/ 180 w 180"/>
                <a:gd name="T1" fmla="*/ 108 h 216"/>
                <a:gd name="T2" fmla="*/ 180 w 180"/>
                <a:gd name="T3" fmla="*/ 144 h 216"/>
                <a:gd name="T4" fmla="*/ 180 w 180"/>
                <a:gd name="T5" fmla="*/ 144 h 216"/>
                <a:gd name="T6" fmla="*/ 180 w 180"/>
                <a:gd name="T7" fmla="*/ 180 h 216"/>
                <a:gd name="T8" fmla="*/ 144 w 180"/>
                <a:gd name="T9" fmla="*/ 180 h 216"/>
                <a:gd name="T10" fmla="*/ 144 w 180"/>
                <a:gd name="T11" fmla="*/ 216 h 216"/>
                <a:gd name="T12" fmla="*/ 144 w 180"/>
                <a:gd name="T13" fmla="*/ 216 h 216"/>
                <a:gd name="T14" fmla="*/ 108 w 180"/>
                <a:gd name="T15" fmla="*/ 216 h 216"/>
                <a:gd name="T16" fmla="*/ 108 w 180"/>
                <a:gd name="T17" fmla="*/ 216 h 216"/>
                <a:gd name="T18" fmla="*/ 72 w 180"/>
                <a:gd name="T19" fmla="*/ 216 h 216"/>
                <a:gd name="T20" fmla="*/ 72 w 180"/>
                <a:gd name="T21" fmla="*/ 216 h 216"/>
                <a:gd name="T22" fmla="*/ 36 w 180"/>
                <a:gd name="T23" fmla="*/ 216 h 216"/>
                <a:gd name="T24" fmla="*/ 36 w 180"/>
                <a:gd name="T25" fmla="*/ 180 h 216"/>
                <a:gd name="T26" fmla="*/ 0 w 180"/>
                <a:gd name="T27" fmla="*/ 180 h 216"/>
                <a:gd name="T28" fmla="*/ 0 w 180"/>
                <a:gd name="T29" fmla="*/ 144 h 216"/>
                <a:gd name="T30" fmla="*/ 0 w 180"/>
                <a:gd name="T31" fmla="*/ 144 h 216"/>
                <a:gd name="T32" fmla="*/ 0 w 180"/>
                <a:gd name="T33" fmla="*/ 108 h 216"/>
                <a:gd name="T34" fmla="*/ 0 w 180"/>
                <a:gd name="T35" fmla="*/ 108 h 216"/>
                <a:gd name="T36" fmla="*/ 0 w 180"/>
                <a:gd name="T37" fmla="*/ 108 h 216"/>
                <a:gd name="T38" fmla="*/ 0 w 180"/>
                <a:gd name="T39" fmla="*/ 72 h 216"/>
                <a:gd name="T40" fmla="*/ 0 w 180"/>
                <a:gd name="T41" fmla="*/ 72 h 216"/>
                <a:gd name="T42" fmla="*/ 0 w 180"/>
                <a:gd name="T43" fmla="*/ 36 h 216"/>
                <a:gd name="T44" fmla="*/ 36 w 180"/>
                <a:gd name="T45" fmla="*/ 36 h 216"/>
                <a:gd name="T46" fmla="*/ 36 w 180"/>
                <a:gd name="T47" fmla="*/ 36 h 216"/>
                <a:gd name="T48" fmla="*/ 72 w 180"/>
                <a:gd name="T49" fmla="*/ 0 h 216"/>
                <a:gd name="T50" fmla="*/ 72 w 180"/>
                <a:gd name="T51" fmla="*/ 0 h 216"/>
                <a:gd name="T52" fmla="*/ 72 w 180"/>
                <a:gd name="T53" fmla="*/ 0 h 216"/>
                <a:gd name="T54" fmla="*/ 108 w 180"/>
                <a:gd name="T55" fmla="*/ 0 h 216"/>
                <a:gd name="T56" fmla="*/ 108 w 180"/>
                <a:gd name="T57" fmla="*/ 0 h 216"/>
                <a:gd name="T58" fmla="*/ 108 w 180"/>
                <a:gd name="T59" fmla="*/ 0 h 216"/>
                <a:gd name="T60" fmla="*/ 144 w 180"/>
                <a:gd name="T61" fmla="*/ 0 h 216"/>
                <a:gd name="T62" fmla="*/ 144 w 180"/>
                <a:gd name="T63" fmla="*/ 36 h 216"/>
                <a:gd name="T64" fmla="*/ 144 w 180"/>
                <a:gd name="T65" fmla="*/ 36 h 216"/>
                <a:gd name="T66" fmla="*/ 180 w 180"/>
                <a:gd name="T67" fmla="*/ 36 h 216"/>
                <a:gd name="T68" fmla="*/ 180 w 180"/>
                <a:gd name="T69" fmla="*/ 72 h 216"/>
                <a:gd name="T70" fmla="*/ 180 w 180"/>
                <a:gd name="T71" fmla="*/ 72 h 216"/>
                <a:gd name="T72" fmla="*/ 180 w 180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0" h="216">
                  <a:moveTo>
                    <a:pt x="180" y="108"/>
                  </a:moveTo>
                  <a:lnTo>
                    <a:pt x="180" y="144"/>
                  </a:lnTo>
                  <a:lnTo>
                    <a:pt x="180" y="144"/>
                  </a:lnTo>
                  <a:lnTo>
                    <a:pt x="180" y="180"/>
                  </a:lnTo>
                  <a:lnTo>
                    <a:pt x="144" y="180"/>
                  </a:lnTo>
                  <a:lnTo>
                    <a:pt x="144" y="216"/>
                  </a:lnTo>
                  <a:lnTo>
                    <a:pt x="144" y="216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72" y="216"/>
                  </a:lnTo>
                  <a:lnTo>
                    <a:pt x="72" y="216"/>
                  </a:lnTo>
                  <a:lnTo>
                    <a:pt x="36" y="216"/>
                  </a:lnTo>
                  <a:lnTo>
                    <a:pt x="36" y="180"/>
                  </a:lnTo>
                  <a:lnTo>
                    <a:pt x="0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80" y="36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Freeform 107"/>
            <p:cNvSpPr>
              <a:spLocks/>
            </p:cNvSpPr>
            <p:nvPr/>
          </p:nvSpPr>
          <p:spPr bwMode="auto">
            <a:xfrm>
              <a:off x="28173269" y="26320750"/>
              <a:ext cx="285750" cy="342900"/>
            </a:xfrm>
            <a:custGeom>
              <a:avLst/>
              <a:gdLst>
                <a:gd name="T0" fmla="*/ 180 w 180"/>
                <a:gd name="T1" fmla="*/ 108 h 216"/>
                <a:gd name="T2" fmla="*/ 180 w 180"/>
                <a:gd name="T3" fmla="*/ 144 h 216"/>
                <a:gd name="T4" fmla="*/ 180 w 180"/>
                <a:gd name="T5" fmla="*/ 144 h 216"/>
                <a:gd name="T6" fmla="*/ 180 w 180"/>
                <a:gd name="T7" fmla="*/ 180 h 216"/>
                <a:gd name="T8" fmla="*/ 144 w 180"/>
                <a:gd name="T9" fmla="*/ 180 h 216"/>
                <a:gd name="T10" fmla="*/ 144 w 180"/>
                <a:gd name="T11" fmla="*/ 216 h 216"/>
                <a:gd name="T12" fmla="*/ 144 w 180"/>
                <a:gd name="T13" fmla="*/ 216 h 216"/>
                <a:gd name="T14" fmla="*/ 108 w 180"/>
                <a:gd name="T15" fmla="*/ 216 h 216"/>
                <a:gd name="T16" fmla="*/ 108 w 180"/>
                <a:gd name="T17" fmla="*/ 216 h 216"/>
                <a:gd name="T18" fmla="*/ 72 w 180"/>
                <a:gd name="T19" fmla="*/ 216 h 216"/>
                <a:gd name="T20" fmla="*/ 72 w 180"/>
                <a:gd name="T21" fmla="*/ 216 h 216"/>
                <a:gd name="T22" fmla="*/ 36 w 180"/>
                <a:gd name="T23" fmla="*/ 216 h 216"/>
                <a:gd name="T24" fmla="*/ 36 w 180"/>
                <a:gd name="T25" fmla="*/ 180 h 216"/>
                <a:gd name="T26" fmla="*/ 0 w 180"/>
                <a:gd name="T27" fmla="*/ 180 h 216"/>
                <a:gd name="T28" fmla="*/ 0 w 180"/>
                <a:gd name="T29" fmla="*/ 144 h 216"/>
                <a:gd name="T30" fmla="*/ 0 w 180"/>
                <a:gd name="T31" fmla="*/ 144 h 216"/>
                <a:gd name="T32" fmla="*/ 0 w 180"/>
                <a:gd name="T33" fmla="*/ 108 h 216"/>
                <a:gd name="T34" fmla="*/ 0 w 180"/>
                <a:gd name="T35" fmla="*/ 108 h 216"/>
                <a:gd name="T36" fmla="*/ 0 w 180"/>
                <a:gd name="T37" fmla="*/ 108 h 216"/>
                <a:gd name="T38" fmla="*/ 0 w 180"/>
                <a:gd name="T39" fmla="*/ 72 h 216"/>
                <a:gd name="T40" fmla="*/ 0 w 180"/>
                <a:gd name="T41" fmla="*/ 72 h 216"/>
                <a:gd name="T42" fmla="*/ 0 w 180"/>
                <a:gd name="T43" fmla="*/ 36 h 216"/>
                <a:gd name="T44" fmla="*/ 36 w 180"/>
                <a:gd name="T45" fmla="*/ 36 h 216"/>
                <a:gd name="T46" fmla="*/ 36 w 180"/>
                <a:gd name="T47" fmla="*/ 36 h 216"/>
                <a:gd name="T48" fmla="*/ 72 w 180"/>
                <a:gd name="T49" fmla="*/ 0 h 216"/>
                <a:gd name="T50" fmla="*/ 72 w 180"/>
                <a:gd name="T51" fmla="*/ 0 h 216"/>
                <a:gd name="T52" fmla="*/ 72 w 180"/>
                <a:gd name="T53" fmla="*/ 0 h 216"/>
                <a:gd name="T54" fmla="*/ 108 w 180"/>
                <a:gd name="T55" fmla="*/ 0 h 216"/>
                <a:gd name="T56" fmla="*/ 108 w 180"/>
                <a:gd name="T57" fmla="*/ 0 h 216"/>
                <a:gd name="T58" fmla="*/ 108 w 180"/>
                <a:gd name="T59" fmla="*/ 0 h 216"/>
                <a:gd name="T60" fmla="*/ 144 w 180"/>
                <a:gd name="T61" fmla="*/ 0 h 216"/>
                <a:gd name="T62" fmla="*/ 144 w 180"/>
                <a:gd name="T63" fmla="*/ 36 h 216"/>
                <a:gd name="T64" fmla="*/ 144 w 180"/>
                <a:gd name="T65" fmla="*/ 36 h 216"/>
                <a:gd name="T66" fmla="*/ 180 w 180"/>
                <a:gd name="T67" fmla="*/ 36 h 216"/>
                <a:gd name="T68" fmla="*/ 180 w 180"/>
                <a:gd name="T69" fmla="*/ 72 h 216"/>
                <a:gd name="T70" fmla="*/ 180 w 180"/>
                <a:gd name="T71" fmla="*/ 72 h 216"/>
                <a:gd name="T72" fmla="*/ 180 w 180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0" h="216">
                  <a:moveTo>
                    <a:pt x="180" y="108"/>
                  </a:moveTo>
                  <a:lnTo>
                    <a:pt x="180" y="144"/>
                  </a:lnTo>
                  <a:lnTo>
                    <a:pt x="180" y="144"/>
                  </a:lnTo>
                  <a:lnTo>
                    <a:pt x="180" y="180"/>
                  </a:lnTo>
                  <a:lnTo>
                    <a:pt x="144" y="180"/>
                  </a:lnTo>
                  <a:lnTo>
                    <a:pt x="144" y="216"/>
                  </a:lnTo>
                  <a:lnTo>
                    <a:pt x="144" y="216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72" y="216"/>
                  </a:lnTo>
                  <a:lnTo>
                    <a:pt x="72" y="216"/>
                  </a:lnTo>
                  <a:lnTo>
                    <a:pt x="36" y="216"/>
                  </a:lnTo>
                  <a:lnTo>
                    <a:pt x="36" y="180"/>
                  </a:lnTo>
                  <a:lnTo>
                    <a:pt x="0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80" y="36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0" y="108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Freeform 108"/>
            <p:cNvSpPr>
              <a:spLocks/>
            </p:cNvSpPr>
            <p:nvPr/>
          </p:nvSpPr>
          <p:spPr bwMode="auto">
            <a:xfrm>
              <a:off x="28173269" y="26320750"/>
              <a:ext cx="285750" cy="342900"/>
            </a:xfrm>
            <a:custGeom>
              <a:avLst/>
              <a:gdLst>
                <a:gd name="T0" fmla="*/ 180 w 180"/>
                <a:gd name="T1" fmla="*/ 108 h 216"/>
                <a:gd name="T2" fmla="*/ 180 w 180"/>
                <a:gd name="T3" fmla="*/ 144 h 216"/>
                <a:gd name="T4" fmla="*/ 180 w 180"/>
                <a:gd name="T5" fmla="*/ 144 h 216"/>
                <a:gd name="T6" fmla="*/ 180 w 180"/>
                <a:gd name="T7" fmla="*/ 180 h 216"/>
                <a:gd name="T8" fmla="*/ 144 w 180"/>
                <a:gd name="T9" fmla="*/ 180 h 216"/>
                <a:gd name="T10" fmla="*/ 144 w 180"/>
                <a:gd name="T11" fmla="*/ 216 h 216"/>
                <a:gd name="T12" fmla="*/ 144 w 180"/>
                <a:gd name="T13" fmla="*/ 216 h 216"/>
                <a:gd name="T14" fmla="*/ 108 w 180"/>
                <a:gd name="T15" fmla="*/ 216 h 216"/>
                <a:gd name="T16" fmla="*/ 108 w 180"/>
                <a:gd name="T17" fmla="*/ 216 h 216"/>
                <a:gd name="T18" fmla="*/ 72 w 180"/>
                <a:gd name="T19" fmla="*/ 216 h 216"/>
                <a:gd name="T20" fmla="*/ 72 w 180"/>
                <a:gd name="T21" fmla="*/ 216 h 216"/>
                <a:gd name="T22" fmla="*/ 36 w 180"/>
                <a:gd name="T23" fmla="*/ 216 h 216"/>
                <a:gd name="T24" fmla="*/ 36 w 180"/>
                <a:gd name="T25" fmla="*/ 180 h 216"/>
                <a:gd name="T26" fmla="*/ 0 w 180"/>
                <a:gd name="T27" fmla="*/ 180 h 216"/>
                <a:gd name="T28" fmla="*/ 0 w 180"/>
                <a:gd name="T29" fmla="*/ 144 h 216"/>
                <a:gd name="T30" fmla="*/ 0 w 180"/>
                <a:gd name="T31" fmla="*/ 144 h 216"/>
                <a:gd name="T32" fmla="*/ 0 w 180"/>
                <a:gd name="T33" fmla="*/ 108 h 216"/>
                <a:gd name="T34" fmla="*/ 0 w 180"/>
                <a:gd name="T35" fmla="*/ 108 h 216"/>
                <a:gd name="T36" fmla="*/ 0 w 180"/>
                <a:gd name="T37" fmla="*/ 108 h 216"/>
                <a:gd name="T38" fmla="*/ 0 w 180"/>
                <a:gd name="T39" fmla="*/ 72 h 216"/>
                <a:gd name="T40" fmla="*/ 0 w 180"/>
                <a:gd name="T41" fmla="*/ 72 h 216"/>
                <a:gd name="T42" fmla="*/ 0 w 180"/>
                <a:gd name="T43" fmla="*/ 36 h 216"/>
                <a:gd name="T44" fmla="*/ 36 w 180"/>
                <a:gd name="T45" fmla="*/ 36 h 216"/>
                <a:gd name="T46" fmla="*/ 36 w 180"/>
                <a:gd name="T47" fmla="*/ 36 h 216"/>
                <a:gd name="T48" fmla="*/ 72 w 180"/>
                <a:gd name="T49" fmla="*/ 0 h 216"/>
                <a:gd name="T50" fmla="*/ 72 w 180"/>
                <a:gd name="T51" fmla="*/ 0 h 216"/>
                <a:gd name="T52" fmla="*/ 72 w 180"/>
                <a:gd name="T53" fmla="*/ 0 h 216"/>
                <a:gd name="T54" fmla="*/ 108 w 180"/>
                <a:gd name="T55" fmla="*/ 0 h 216"/>
                <a:gd name="T56" fmla="*/ 108 w 180"/>
                <a:gd name="T57" fmla="*/ 0 h 216"/>
                <a:gd name="T58" fmla="*/ 108 w 180"/>
                <a:gd name="T59" fmla="*/ 0 h 216"/>
                <a:gd name="T60" fmla="*/ 144 w 180"/>
                <a:gd name="T61" fmla="*/ 0 h 216"/>
                <a:gd name="T62" fmla="*/ 144 w 180"/>
                <a:gd name="T63" fmla="*/ 36 h 216"/>
                <a:gd name="T64" fmla="*/ 144 w 180"/>
                <a:gd name="T65" fmla="*/ 36 h 216"/>
                <a:gd name="T66" fmla="*/ 180 w 180"/>
                <a:gd name="T67" fmla="*/ 36 h 216"/>
                <a:gd name="T68" fmla="*/ 180 w 180"/>
                <a:gd name="T69" fmla="*/ 72 h 216"/>
                <a:gd name="T70" fmla="*/ 180 w 180"/>
                <a:gd name="T71" fmla="*/ 72 h 216"/>
                <a:gd name="T72" fmla="*/ 180 w 180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0" h="216">
                  <a:moveTo>
                    <a:pt x="180" y="108"/>
                  </a:moveTo>
                  <a:lnTo>
                    <a:pt x="180" y="144"/>
                  </a:lnTo>
                  <a:lnTo>
                    <a:pt x="180" y="144"/>
                  </a:lnTo>
                  <a:lnTo>
                    <a:pt x="180" y="180"/>
                  </a:lnTo>
                  <a:lnTo>
                    <a:pt x="144" y="180"/>
                  </a:lnTo>
                  <a:lnTo>
                    <a:pt x="144" y="216"/>
                  </a:lnTo>
                  <a:lnTo>
                    <a:pt x="144" y="216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72" y="216"/>
                  </a:lnTo>
                  <a:lnTo>
                    <a:pt x="72" y="216"/>
                  </a:lnTo>
                  <a:lnTo>
                    <a:pt x="36" y="216"/>
                  </a:lnTo>
                  <a:lnTo>
                    <a:pt x="36" y="180"/>
                  </a:lnTo>
                  <a:lnTo>
                    <a:pt x="0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80" y="36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Freeform 109"/>
            <p:cNvSpPr>
              <a:spLocks/>
            </p:cNvSpPr>
            <p:nvPr/>
          </p:nvSpPr>
          <p:spPr bwMode="auto">
            <a:xfrm>
              <a:off x="28173269" y="26320750"/>
              <a:ext cx="285750" cy="342900"/>
            </a:xfrm>
            <a:custGeom>
              <a:avLst/>
              <a:gdLst>
                <a:gd name="T0" fmla="*/ 180 w 180"/>
                <a:gd name="T1" fmla="*/ 108 h 216"/>
                <a:gd name="T2" fmla="*/ 180 w 180"/>
                <a:gd name="T3" fmla="*/ 144 h 216"/>
                <a:gd name="T4" fmla="*/ 180 w 180"/>
                <a:gd name="T5" fmla="*/ 144 h 216"/>
                <a:gd name="T6" fmla="*/ 180 w 180"/>
                <a:gd name="T7" fmla="*/ 180 h 216"/>
                <a:gd name="T8" fmla="*/ 144 w 180"/>
                <a:gd name="T9" fmla="*/ 180 h 216"/>
                <a:gd name="T10" fmla="*/ 144 w 180"/>
                <a:gd name="T11" fmla="*/ 216 h 216"/>
                <a:gd name="T12" fmla="*/ 144 w 180"/>
                <a:gd name="T13" fmla="*/ 216 h 216"/>
                <a:gd name="T14" fmla="*/ 108 w 180"/>
                <a:gd name="T15" fmla="*/ 216 h 216"/>
                <a:gd name="T16" fmla="*/ 108 w 180"/>
                <a:gd name="T17" fmla="*/ 216 h 216"/>
                <a:gd name="T18" fmla="*/ 72 w 180"/>
                <a:gd name="T19" fmla="*/ 216 h 216"/>
                <a:gd name="T20" fmla="*/ 72 w 180"/>
                <a:gd name="T21" fmla="*/ 216 h 216"/>
                <a:gd name="T22" fmla="*/ 36 w 180"/>
                <a:gd name="T23" fmla="*/ 216 h 216"/>
                <a:gd name="T24" fmla="*/ 36 w 180"/>
                <a:gd name="T25" fmla="*/ 180 h 216"/>
                <a:gd name="T26" fmla="*/ 0 w 180"/>
                <a:gd name="T27" fmla="*/ 180 h 216"/>
                <a:gd name="T28" fmla="*/ 0 w 180"/>
                <a:gd name="T29" fmla="*/ 144 h 216"/>
                <a:gd name="T30" fmla="*/ 0 w 180"/>
                <a:gd name="T31" fmla="*/ 144 h 216"/>
                <a:gd name="T32" fmla="*/ 0 w 180"/>
                <a:gd name="T33" fmla="*/ 108 h 216"/>
                <a:gd name="T34" fmla="*/ 0 w 180"/>
                <a:gd name="T35" fmla="*/ 108 h 216"/>
                <a:gd name="T36" fmla="*/ 0 w 180"/>
                <a:gd name="T37" fmla="*/ 108 h 216"/>
                <a:gd name="T38" fmla="*/ 0 w 180"/>
                <a:gd name="T39" fmla="*/ 72 h 216"/>
                <a:gd name="T40" fmla="*/ 0 w 180"/>
                <a:gd name="T41" fmla="*/ 72 h 216"/>
                <a:gd name="T42" fmla="*/ 0 w 180"/>
                <a:gd name="T43" fmla="*/ 36 h 216"/>
                <a:gd name="T44" fmla="*/ 36 w 180"/>
                <a:gd name="T45" fmla="*/ 36 h 216"/>
                <a:gd name="T46" fmla="*/ 36 w 180"/>
                <a:gd name="T47" fmla="*/ 36 h 216"/>
                <a:gd name="T48" fmla="*/ 72 w 180"/>
                <a:gd name="T49" fmla="*/ 0 h 216"/>
                <a:gd name="T50" fmla="*/ 72 w 180"/>
                <a:gd name="T51" fmla="*/ 0 h 216"/>
                <a:gd name="T52" fmla="*/ 72 w 180"/>
                <a:gd name="T53" fmla="*/ 0 h 216"/>
                <a:gd name="T54" fmla="*/ 108 w 180"/>
                <a:gd name="T55" fmla="*/ 0 h 216"/>
                <a:gd name="T56" fmla="*/ 108 w 180"/>
                <a:gd name="T57" fmla="*/ 0 h 216"/>
                <a:gd name="T58" fmla="*/ 108 w 180"/>
                <a:gd name="T59" fmla="*/ 0 h 216"/>
                <a:gd name="T60" fmla="*/ 144 w 180"/>
                <a:gd name="T61" fmla="*/ 0 h 216"/>
                <a:gd name="T62" fmla="*/ 144 w 180"/>
                <a:gd name="T63" fmla="*/ 36 h 216"/>
                <a:gd name="T64" fmla="*/ 144 w 180"/>
                <a:gd name="T65" fmla="*/ 36 h 216"/>
                <a:gd name="T66" fmla="*/ 180 w 180"/>
                <a:gd name="T67" fmla="*/ 36 h 216"/>
                <a:gd name="T68" fmla="*/ 180 w 180"/>
                <a:gd name="T69" fmla="*/ 72 h 216"/>
                <a:gd name="T70" fmla="*/ 180 w 180"/>
                <a:gd name="T71" fmla="*/ 72 h 216"/>
                <a:gd name="T72" fmla="*/ 180 w 180"/>
                <a:gd name="T73" fmla="*/ 108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0" h="216">
                  <a:moveTo>
                    <a:pt x="180" y="108"/>
                  </a:moveTo>
                  <a:lnTo>
                    <a:pt x="180" y="144"/>
                  </a:lnTo>
                  <a:lnTo>
                    <a:pt x="180" y="144"/>
                  </a:lnTo>
                  <a:lnTo>
                    <a:pt x="180" y="180"/>
                  </a:lnTo>
                  <a:lnTo>
                    <a:pt x="144" y="180"/>
                  </a:lnTo>
                  <a:lnTo>
                    <a:pt x="144" y="216"/>
                  </a:lnTo>
                  <a:lnTo>
                    <a:pt x="144" y="216"/>
                  </a:lnTo>
                  <a:lnTo>
                    <a:pt x="108" y="216"/>
                  </a:lnTo>
                  <a:lnTo>
                    <a:pt x="108" y="216"/>
                  </a:lnTo>
                  <a:lnTo>
                    <a:pt x="72" y="216"/>
                  </a:lnTo>
                  <a:lnTo>
                    <a:pt x="72" y="216"/>
                  </a:lnTo>
                  <a:lnTo>
                    <a:pt x="36" y="216"/>
                  </a:lnTo>
                  <a:lnTo>
                    <a:pt x="36" y="180"/>
                  </a:lnTo>
                  <a:lnTo>
                    <a:pt x="0" y="180"/>
                  </a:lnTo>
                  <a:lnTo>
                    <a:pt x="0" y="144"/>
                  </a:lnTo>
                  <a:lnTo>
                    <a:pt x="0" y="144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80" y="36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0" y="108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Freeform 110"/>
            <p:cNvSpPr>
              <a:spLocks/>
            </p:cNvSpPr>
            <p:nvPr/>
          </p:nvSpPr>
          <p:spPr bwMode="auto">
            <a:xfrm>
              <a:off x="28173269" y="27062112"/>
              <a:ext cx="285750" cy="341313"/>
            </a:xfrm>
            <a:custGeom>
              <a:avLst/>
              <a:gdLst>
                <a:gd name="T0" fmla="*/ 180 w 180"/>
                <a:gd name="T1" fmla="*/ 108 h 215"/>
                <a:gd name="T2" fmla="*/ 180 w 180"/>
                <a:gd name="T3" fmla="*/ 143 h 215"/>
                <a:gd name="T4" fmla="*/ 180 w 180"/>
                <a:gd name="T5" fmla="*/ 143 h 215"/>
                <a:gd name="T6" fmla="*/ 180 w 180"/>
                <a:gd name="T7" fmla="*/ 179 h 215"/>
                <a:gd name="T8" fmla="*/ 144 w 180"/>
                <a:gd name="T9" fmla="*/ 179 h 215"/>
                <a:gd name="T10" fmla="*/ 144 w 180"/>
                <a:gd name="T11" fmla="*/ 215 h 215"/>
                <a:gd name="T12" fmla="*/ 144 w 180"/>
                <a:gd name="T13" fmla="*/ 215 h 215"/>
                <a:gd name="T14" fmla="*/ 108 w 180"/>
                <a:gd name="T15" fmla="*/ 215 h 215"/>
                <a:gd name="T16" fmla="*/ 108 w 180"/>
                <a:gd name="T17" fmla="*/ 215 h 215"/>
                <a:gd name="T18" fmla="*/ 72 w 180"/>
                <a:gd name="T19" fmla="*/ 215 h 215"/>
                <a:gd name="T20" fmla="*/ 72 w 180"/>
                <a:gd name="T21" fmla="*/ 215 h 215"/>
                <a:gd name="T22" fmla="*/ 36 w 180"/>
                <a:gd name="T23" fmla="*/ 215 h 215"/>
                <a:gd name="T24" fmla="*/ 36 w 180"/>
                <a:gd name="T25" fmla="*/ 179 h 215"/>
                <a:gd name="T26" fmla="*/ 0 w 180"/>
                <a:gd name="T27" fmla="*/ 179 h 215"/>
                <a:gd name="T28" fmla="*/ 0 w 180"/>
                <a:gd name="T29" fmla="*/ 143 h 215"/>
                <a:gd name="T30" fmla="*/ 0 w 180"/>
                <a:gd name="T31" fmla="*/ 143 h 215"/>
                <a:gd name="T32" fmla="*/ 0 w 180"/>
                <a:gd name="T33" fmla="*/ 108 h 215"/>
                <a:gd name="T34" fmla="*/ 0 w 180"/>
                <a:gd name="T35" fmla="*/ 108 h 215"/>
                <a:gd name="T36" fmla="*/ 0 w 180"/>
                <a:gd name="T37" fmla="*/ 108 h 215"/>
                <a:gd name="T38" fmla="*/ 0 w 180"/>
                <a:gd name="T39" fmla="*/ 72 h 215"/>
                <a:gd name="T40" fmla="*/ 0 w 180"/>
                <a:gd name="T41" fmla="*/ 72 h 215"/>
                <a:gd name="T42" fmla="*/ 0 w 180"/>
                <a:gd name="T43" fmla="*/ 36 h 215"/>
                <a:gd name="T44" fmla="*/ 36 w 180"/>
                <a:gd name="T45" fmla="*/ 36 h 215"/>
                <a:gd name="T46" fmla="*/ 36 w 180"/>
                <a:gd name="T47" fmla="*/ 36 h 215"/>
                <a:gd name="T48" fmla="*/ 72 w 180"/>
                <a:gd name="T49" fmla="*/ 0 h 215"/>
                <a:gd name="T50" fmla="*/ 72 w 180"/>
                <a:gd name="T51" fmla="*/ 0 h 215"/>
                <a:gd name="T52" fmla="*/ 72 w 180"/>
                <a:gd name="T53" fmla="*/ 0 h 215"/>
                <a:gd name="T54" fmla="*/ 108 w 180"/>
                <a:gd name="T55" fmla="*/ 0 h 215"/>
                <a:gd name="T56" fmla="*/ 108 w 180"/>
                <a:gd name="T57" fmla="*/ 0 h 215"/>
                <a:gd name="T58" fmla="*/ 108 w 180"/>
                <a:gd name="T59" fmla="*/ 0 h 215"/>
                <a:gd name="T60" fmla="*/ 144 w 180"/>
                <a:gd name="T61" fmla="*/ 0 h 215"/>
                <a:gd name="T62" fmla="*/ 144 w 180"/>
                <a:gd name="T63" fmla="*/ 36 h 215"/>
                <a:gd name="T64" fmla="*/ 144 w 180"/>
                <a:gd name="T65" fmla="*/ 36 h 215"/>
                <a:gd name="T66" fmla="*/ 180 w 180"/>
                <a:gd name="T67" fmla="*/ 36 h 215"/>
                <a:gd name="T68" fmla="*/ 180 w 180"/>
                <a:gd name="T69" fmla="*/ 72 h 215"/>
                <a:gd name="T70" fmla="*/ 180 w 180"/>
                <a:gd name="T71" fmla="*/ 72 h 215"/>
                <a:gd name="T72" fmla="*/ 180 w 180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0" h="215">
                  <a:moveTo>
                    <a:pt x="180" y="108"/>
                  </a:moveTo>
                  <a:lnTo>
                    <a:pt x="180" y="143"/>
                  </a:lnTo>
                  <a:lnTo>
                    <a:pt x="180" y="143"/>
                  </a:lnTo>
                  <a:lnTo>
                    <a:pt x="180" y="179"/>
                  </a:lnTo>
                  <a:lnTo>
                    <a:pt x="144" y="179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80" y="36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Freeform 111"/>
            <p:cNvSpPr>
              <a:spLocks/>
            </p:cNvSpPr>
            <p:nvPr/>
          </p:nvSpPr>
          <p:spPr bwMode="auto">
            <a:xfrm>
              <a:off x="28173269" y="27062112"/>
              <a:ext cx="285750" cy="341313"/>
            </a:xfrm>
            <a:custGeom>
              <a:avLst/>
              <a:gdLst>
                <a:gd name="T0" fmla="*/ 180 w 180"/>
                <a:gd name="T1" fmla="*/ 108 h 215"/>
                <a:gd name="T2" fmla="*/ 180 w 180"/>
                <a:gd name="T3" fmla="*/ 143 h 215"/>
                <a:gd name="T4" fmla="*/ 180 w 180"/>
                <a:gd name="T5" fmla="*/ 143 h 215"/>
                <a:gd name="T6" fmla="*/ 180 w 180"/>
                <a:gd name="T7" fmla="*/ 179 h 215"/>
                <a:gd name="T8" fmla="*/ 144 w 180"/>
                <a:gd name="T9" fmla="*/ 179 h 215"/>
                <a:gd name="T10" fmla="*/ 144 w 180"/>
                <a:gd name="T11" fmla="*/ 215 h 215"/>
                <a:gd name="T12" fmla="*/ 144 w 180"/>
                <a:gd name="T13" fmla="*/ 215 h 215"/>
                <a:gd name="T14" fmla="*/ 108 w 180"/>
                <a:gd name="T15" fmla="*/ 215 h 215"/>
                <a:gd name="T16" fmla="*/ 108 w 180"/>
                <a:gd name="T17" fmla="*/ 215 h 215"/>
                <a:gd name="T18" fmla="*/ 72 w 180"/>
                <a:gd name="T19" fmla="*/ 215 h 215"/>
                <a:gd name="T20" fmla="*/ 72 w 180"/>
                <a:gd name="T21" fmla="*/ 215 h 215"/>
                <a:gd name="T22" fmla="*/ 36 w 180"/>
                <a:gd name="T23" fmla="*/ 215 h 215"/>
                <a:gd name="T24" fmla="*/ 36 w 180"/>
                <a:gd name="T25" fmla="*/ 179 h 215"/>
                <a:gd name="T26" fmla="*/ 0 w 180"/>
                <a:gd name="T27" fmla="*/ 179 h 215"/>
                <a:gd name="T28" fmla="*/ 0 w 180"/>
                <a:gd name="T29" fmla="*/ 143 h 215"/>
                <a:gd name="T30" fmla="*/ 0 w 180"/>
                <a:gd name="T31" fmla="*/ 143 h 215"/>
                <a:gd name="T32" fmla="*/ 0 w 180"/>
                <a:gd name="T33" fmla="*/ 108 h 215"/>
                <a:gd name="T34" fmla="*/ 0 w 180"/>
                <a:gd name="T35" fmla="*/ 108 h 215"/>
                <a:gd name="T36" fmla="*/ 0 w 180"/>
                <a:gd name="T37" fmla="*/ 108 h 215"/>
                <a:gd name="T38" fmla="*/ 0 w 180"/>
                <a:gd name="T39" fmla="*/ 72 h 215"/>
                <a:gd name="T40" fmla="*/ 0 w 180"/>
                <a:gd name="T41" fmla="*/ 72 h 215"/>
                <a:gd name="T42" fmla="*/ 0 w 180"/>
                <a:gd name="T43" fmla="*/ 36 h 215"/>
                <a:gd name="T44" fmla="*/ 36 w 180"/>
                <a:gd name="T45" fmla="*/ 36 h 215"/>
                <a:gd name="T46" fmla="*/ 36 w 180"/>
                <a:gd name="T47" fmla="*/ 36 h 215"/>
                <a:gd name="T48" fmla="*/ 72 w 180"/>
                <a:gd name="T49" fmla="*/ 0 h 215"/>
                <a:gd name="T50" fmla="*/ 72 w 180"/>
                <a:gd name="T51" fmla="*/ 0 h 215"/>
                <a:gd name="T52" fmla="*/ 72 w 180"/>
                <a:gd name="T53" fmla="*/ 0 h 215"/>
                <a:gd name="T54" fmla="*/ 108 w 180"/>
                <a:gd name="T55" fmla="*/ 0 h 215"/>
                <a:gd name="T56" fmla="*/ 108 w 180"/>
                <a:gd name="T57" fmla="*/ 0 h 215"/>
                <a:gd name="T58" fmla="*/ 108 w 180"/>
                <a:gd name="T59" fmla="*/ 0 h 215"/>
                <a:gd name="T60" fmla="*/ 144 w 180"/>
                <a:gd name="T61" fmla="*/ 0 h 215"/>
                <a:gd name="T62" fmla="*/ 144 w 180"/>
                <a:gd name="T63" fmla="*/ 36 h 215"/>
                <a:gd name="T64" fmla="*/ 144 w 180"/>
                <a:gd name="T65" fmla="*/ 36 h 215"/>
                <a:gd name="T66" fmla="*/ 180 w 180"/>
                <a:gd name="T67" fmla="*/ 36 h 215"/>
                <a:gd name="T68" fmla="*/ 180 w 180"/>
                <a:gd name="T69" fmla="*/ 72 h 215"/>
                <a:gd name="T70" fmla="*/ 180 w 180"/>
                <a:gd name="T71" fmla="*/ 72 h 215"/>
                <a:gd name="T72" fmla="*/ 180 w 180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0" h="215">
                  <a:moveTo>
                    <a:pt x="180" y="108"/>
                  </a:moveTo>
                  <a:lnTo>
                    <a:pt x="180" y="143"/>
                  </a:lnTo>
                  <a:lnTo>
                    <a:pt x="180" y="143"/>
                  </a:lnTo>
                  <a:lnTo>
                    <a:pt x="180" y="179"/>
                  </a:lnTo>
                  <a:lnTo>
                    <a:pt x="144" y="179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80" y="36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0" y="108"/>
                  </a:lnTo>
                  <a:close/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Freeform 112"/>
            <p:cNvSpPr>
              <a:spLocks/>
            </p:cNvSpPr>
            <p:nvPr/>
          </p:nvSpPr>
          <p:spPr bwMode="auto">
            <a:xfrm>
              <a:off x="28173269" y="27062112"/>
              <a:ext cx="285750" cy="341313"/>
            </a:xfrm>
            <a:custGeom>
              <a:avLst/>
              <a:gdLst>
                <a:gd name="T0" fmla="*/ 180 w 180"/>
                <a:gd name="T1" fmla="*/ 108 h 215"/>
                <a:gd name="T2" fmla="*/ 180 w 180"/>
                <a:gd name="T3" fmla="*/ 143 h 215"/>
                <a:gd name="T4" fmla="*/ 180 w 180"/>
                <a:gd name="T5" fmla="*/ 143 h 215"/>
                <a:gd name="T6" fmla="*/ 180 w 180"/>
                <a:gd name="T7" fmla="*/ 179 h 215"/>
                <a:gd name="T8" fmla="*/ 144 w 180"/>
                <a:gd name="T9" fmla="*/ 179 h 215"/>
                <a:gd name="T10" fmla="*/ 144 w 180"/>
                <a:gd name="T11" fmla="*/ 215 h 215"/>
                <a:gd name="T12" fmla="*/ 144 w 180"/>
                <a:gd name="T13" fmla="*/ 215 h 215"/>
                <a:gd name="T14" fmla="*/ 108 w 180"/>
                <a:gd name="T15" fmla="*/ 215 h 215"/>
                <a:gd name="T16" fmla="*/ 108 w 180"/>
                <a:gd name="T17" fmla="*/ 215 h 215"/>
                <a:gd name="T18" fmla="*/ 72 w 180"/>
                <a:gd name="T19" fmla="*/ 215 h 215"/>
                <a:gd name="T20" fmla="*/ 72 w 180"/>
                <a:gd name="T21" fmla="*/ 215 h 215"/>
                <a:gd name="T22" fmla="*/ 36 w 180"/>
                <a:gd name="T23" fmla="*/ 215 h 215"/>
                <a:gd name="T24" fmla="*/ 36 w 180"/>
                <a:gd name="T25" fmla="*/ 179 h 215"/>
                <a:gd name="T26" fmla="*/ 0 w 180"/>
                <a:gd name="T27" fmla="*/ 179 h 215"/>
                <a:gd name="T28" fmla="*/ 0 w 180"/>
                <a:gd name="T29" fmla="*/ 143 h 215"/>
                <a:gd name="T30" fmla="*/ 0 w 180"/>
                <a:gd name="T31" fmla="*/ 143 h 215"/>
                <a:gd name="T32" fmla="*/ 0 w 180"/>
                <a:gd name="T33" fmla="*/ 108 h 215"/>
                <a:gd name="T34" fmla="*/ 0 w 180"/>
                <a:gd name="T35" fmla="*/ 108 h 215"/>
                <a:gd name="T36" fmla="*/ 0 w 180"/>
                <a:gd name="T37" fmla="*/ 108 h 215"/>
                <a:gd name="T38" fmla="*/ 0 w 180"/>
                <a:gd name="T39" fmla="*/ 72 h 215"/>
                <a:gd name="T40" fmla="*/ 0 w 180"/>
                <a:gd name="T41" fmla="*/ 72 h 215"/>
                <a:gd name="T42" fmla="*/ 0 w 180"/>
                <a:gd name="T43" fmla="*/ 36 h 215"/>
                <a:gd name="T44" fmla="*/ 36 w 180"/>
                <a:gd name="T45" fmla="*/ 36 h 215"/>
                <a:gd name="T46" fmla="*/ 36 w 180"/>
                <a:gd name="T47" fmla="*/ 36 h 215"/>
                <a:gd name="T48" fmla="*/ 72 w 180"/>
                <a:gd name="T49" fmla="*/ 0 h 215"/>
                <a:gd name="T50" fmla="*/ 72 w 180"/>
                <a:gd name="T51" fmla="*/ 0 h 215"/>
                <a:gd name="T52" fmla="*/ 72 w 180"/>
                <a:gd name="T53" fmla="*/ 0 h 215"/>
                <a:gd name="T54" fmla="*/ 108 w 180"/>
                <a:gd name="T55" fmla="*/ 0 h 215"/>
                <a:gd name="T56" fmla="*/ 108 w 180"/>
                <a:gd name="T57" fmla="*/ 0 h 215"/>
                <a:gd name="T58" fmla="*/ 108 w 180"/>
                <a:gd name="T59" fmla="*/ 0 h 215"/>
                <a:gd name="T60" fmla="*/ 144 w 180"/>
                <a:gd name="T61" fmla="*/ 0 h 215"/>
                <a:gd name="T62" fmla="*/ 144 w 180"/>
                <a:gd name="T63" fmla="*/ 36 h 215"/>
                <a:gd name="T64" fmla="*/ 144 w 180"/>
                <a:gd name="T65" fmla="*/ 36 h 215"/>
                <a:gd name="T66" fmla="*/ 180 w 180"/>
                <a:gd name="T67" fmla="*/ 36 h 215"/>
                <a:gd name="T68" fmla="*/ 180 w 180"/>
                <a:gd name="T69" fmla="*/ 72 h 215"/>
                <a:gd name="T70" fmla="*/ 180 w 180"/>
                <a:gd name="T71" fmla="*/ 72 h 215"/>
                <a:gd name="T72" fmla="*/ 180 w 180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0" h="215">
                  <a:moveTo>
                    <a:pt x="180" y="108"/>
                  </a:moveTo>
                  <a:lnTo>
                    <a:pt x="180" y="143"/>
                  </a:lnTo>
                  <a:lnTo>
                    <a:pt x="180" y="143"/>
                  </a:lnTo>
                  <a:lnTo>
                    <a:pt x="180" y="179"/>
                  </a:lnTo>
                  <a:lnTo>
                    <a:pt x="144" y="179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80" y="36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0" y="10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Freeform 113"/>
            <p:cNvSpPr>
              <a:spLocks/>
            </p:cNvSpPr>
            <p:nvPr/>
          </p:nvSpPr>
          <p:spPr bwMode="auto">
            <a:xfrm>
              <a:off x="28173269" y="27062112"/>
              <a:ext cx="285750" cy="341313"/>
            </a:xfrm>
            <a:custGeom>
              <a:avLst/>
              <a:gdLst>
                <a:gd name="T0" fmla="*/ 180 w 180"/>
                <a:gd name="T1" fmla="*/ 108 h 215"/>
                <a:gd name="T2" fmla="*/ 180 w 180"/>
                <a:gd name="T3" fmla="*/ 143 h 215"/>
                <a:gd name="T4" fmla="*/ 180 w 180"/>
                <a:gd name="T5" fmla="*/ 143 h 215"/>
                <a:gd name="T6" fmla="*/ 180 w 180"/>
                <a:gd name="T7" fmla="*/ 179 h 215"/>
                <a:gd name="T8" fmla="*/ 144 w 180"/>
                <a:gd name="T9" fmla="*/ 179 h 215"/>
                <a:gd name="T10" fmla="*/ 144 w 180"/>
                <a:gd name="T11" fmla="*/ 215 h 215"/>
                <a:gd name="T12" fmla="*/ 144 w 180"/>
                <a:gd name="T13" fmla="*/ 215 h 215"/>
                <a:gd name="T14" fmla="*/ 108 w 180"/>
                <a:gd name="T15" fmla="*/ 215 h 215"/>
                <a:gd name="T16" fmla="*/ 108 w 180"/>
                <a:gd name="T17" fmla="*/ 215 h 215"/>
                <a:gd name="T18" fmla="*/ 72 w 180"/>
                <a:gd name="T19" fmla="*/ 215 h 215"/>
                <a:gd name="T20" fmla="*/ 72 w 180"/>
                <a:gd name="T21" fmla="*/ 215 h 215"/>
                <a:gd name="T22" fmla="*/ 36 w 180"/>
                <a:gd name="T23" fmla="*/ 215 h 215"/>
                <a:gd name="T24" fmla="*/ 36 w 180"/>
                <a:gd name="T25" fmla="*/ 179 h 215"/>
                <a:gd name="T26" fmla="*/ 0 w 180"/>
                <a:gd name="T27" fmla="*/ 179 h 215"/>
                <a:gd name="T28" fmla="*/ 0 w 180"/>
                <a:gd name="T29" fmla="*/ 143 h 215"/>
                <a:gd name="T30" fmla="*/ 0 w 180"/>
                <a:gd name="T31" fmla="*/ 143 h 215"/>
                <a:gd name="T32" fmla="*/ 0 w 180"/>
                <a:gd name="T33" fmla="*/ 108 h 215"/>
                <a:gd name="T34" fmla="*/ 0 w 180"/>
                <a:gd name="T35" fmla="*/ 108 h 215"/>
                <a:gd name="T36" fmla="*/ 0 w 180"/>
                <a:gd name="T37" fmla="*/ 108 h 215"/>
                <a:gd name="T38" fmla="*/ 0 w 180"/>
                <a:gd name="T39" fmla="*/ 72 h 215"/>
                <a:gd name="T40" fmla="*/ 0 w 180"/>
                <a:gd name="T41" fmla="*/ 72 h 215"/>
                <a:gd name="T42" fmla="*/ 0 w 180"/>
                <a:gd name="T43" fmla="*/ 36 h 215"/>
                <a:gd name="T44" fmla="*/ 36 w 180"/>
                <a:gd name="T45" fmla="*/ 36 h 215"/>
                <a:gd name="T46" fmla="*/ 36 w 180"/>
                <a:gd name="T47" fmla="*/ 36 h 215"/>
                <a:gd name="T48" fmla="*/ 72 w 180"/>
                <a:gd name="T49" fmla="*/ 0 h 215"/>
                <a:gd name="T50" fmla="*/ 72 w 180"/>
                <a:gd name="T51" fmla="*/ 0 h 215"/>
                <a:gd name="T52" fmla="*/ 72 w 180"/>
                <a:gd name="T53" fmla="*/ 0 h 215"/>
                <a:gd name="T54" fmla="*/ 108 w 180"/>
                <a:gd name="T55" fmla="*/ 0 h 215"/>
                <a:gd name="T56" fmla="*/ 108 w 180"/>
                <a:gd name="T57" fmla="*/ 0 h 215"/>
                <a:gd name="T58" fmla="*/ 108 w 180"/>
                <a:gd name="T59" fmla="*/ 0 h 215"/>
                <a:gd name="T60" fmla="*/ 144 w 180"/>
                <a:gd name="T61" fmla="*/ 0 h 215"/>
                <a:gd name="T62" fmla="*/ 144 w 180"/>
                <a:gd name="T63" fmla="*/ 36 h 215"/>
                <a:gd name="T64" fmla="*/ 144 w 180"/>
                <a:gd name="T65" fmla="*/ 36 h 215"/>
                <a:gd name="T66" fmla="*/ 180 w 180"/>
                <a:gd name="T67" fmla="*/ 36 h 215"/>
                <a:gd name="T68" fmla="*/ 180 w 180"/>
                <a:gd name="T69" fmla="*/ 72 h 215"/>
                <a:gd name="T70" fmla="*/ 180 w 180"/>
                <a:gd name="T71" fmla="*/ 72 h 215"/>
                <a:gd name="T72" fmla="*/ 180 w 180"/>
                <a:gd name="T73" fmla="*/ 10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0" h="215">
                  <a:moveTo>
                    <a:pt x="180" y="108"/>
                  </a:moveTo>
                  <a:lnTo>
                    <a:pt x="180" y="143"/>
                  </a:lnTo>
                  <a:lnTo>
                    <a:pt x="180" y="143"/>
                  </a:lnTo>
                  <a:lnTo>
                    <a:pt x="180" y="179"/>
                  </a:lnTo>
                  <a:lnTo>
                    <a:pt x="144" y="179"/>
                  </a:lnTo>
                  <a:lnTo>
                    <a:pt x="144" y="215"/>
                  </a:lnTo>
                  <a:lnTo>
                    <a:pt x="144" y="215"/>
                  </a:lnTo>
                  <a:lnTo>
                    <a:pt x="108" y="215"/>
                  </a:lnTo>
                  <a:lnTo>
                    <a:pt x="108" y="215"/>
                  </a:lnTo>
                  <a:lnTo>
                    <a:pt x="72" y="215"/>
                  </a:lnTo>
                  <a:lnTo>
                    <a:pt x="72" y="215"/>
                  </a:lnTo>
                  <a:lnTo>
                    <a:pt x="36" y="215"/>
                  </a:lnTo>
                  <a:lnTo>
                    <a:pt x="36" y="179"/>
                  </a:lnTo>
                  <a:lnTo>
                    <a:pt x="0" y="179"/>
                  </a:lnTo>
                  <a:lnTo>
                    <a:pt x="0" y="143"/>
                  </a:lnTo>
                  <a:lnTo>
                    <a:pt x="0" y="143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10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36"/>
                  </a:lnTo>
                  <a:lnTo>
                    <a:pt x="36" y="36"/>
                  </a:lnTo>
                  <a:lnTo>
                    <a:pt x="36" y="36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44" y="0"/>
                  </a:lnTo>
                  <a:lnTo>
                    <a:pt x="144" y="36"/>
                  </a:lnTo>
                  <a:lnTo>
                    <a:pt x="144" y="36"/>
                  </a:lnTo>
                  <a:lnTo>
                    <a:pt x="180" y="36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0" y="108"/>
                  </a:lnTo>
                </a:path>
              </a:pathLst>
            </a:cu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Line 114"/>
            <p:cNvSpPr>
              <a:spLocks noChangeShapeType="1"/>
            </p:cNvSpPr>
            <p:nvPr/>
          </p:nvSpPr>
          <p:spPr bwMode="auto">
            <a:xfrm>
              <a:off x="28058969" y="25638125"/>
              <a:ext cx="0" cy="796925"/>
            </a:xfrm>
            <a:prstGeom prst="line">
              <a:avLst/>
            </a:prstGeom>
            <a:noFill/>
            <a:ln w="1143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Line 115"/>
            <p:cNvSpPr>
              <a:spLocks noChangeShapeType="1"/>
            </p:cNvSpPr>
            <p:nvPr/>
          </p:nvSpPr>
          <p:spPr bwMode="auto">
            <a:xfrm>
              <a:off x="27035032" y="25638125"/>
              <a:ext cx="204946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Line 116"/>
            <p:cNvSpPr>
              <a:spLocks noChangeShapeType="1"/>
            </p:cNvSpPr>
            <p:nvPr/>
          </p:nvSpPr>
          <p:spPr bwMode="auto">
            <a:xfrm>
              <a:off x="28058969" y="26435050"/>
              <a:ext cx="0" cy="854075"/>
            </a:xfrm>
            <a:prstGeom prst="line">
              <a:avLst/>
            </a:prstGeom>
            <a:noFill/>
            <a:ln w="1143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Line 117"/>
            <p:cNvSpPr>
              <a:spLocks noChangeShapeType="1"/>
            </p:cNvSpPr>
            <p:nvPr/>
          </p:nvSpPr>
          <p:spPr bwMode="auto">
            <a:xfrm>
              <a:off x="27035032" y="27289125"/>
              <a:ext cx="204946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Line 118"/>
            <p:cNvSpPr>
              <a:spLocks noChangeShapeType="1"/>
            </p:cNvSpPr>
            <p:nvPr/>
          </p:nvSpPr>
          <p:spPr bwMode="auto">
            <a:xfrm>
              <a:off x="26009507" y="26435050"/>
              <a:ext cx="410051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Rectangle 119"/>
            <p:cNvSpPr>
              <a:spLocks noChangeArrowheads="1"/>
            </p:cNvSpPr>
            <p:nvPr/>
          </p:nvSpPr>
          <p:spPr bwMode="auto">
            <a:xfrm>
              <a:off x="32103919" y="26549350"/>
              <a:ext cx="341313" cy="341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4" name="Rectangle 120"/>
            <p:cNvSpPr>
              <a:spLocks noChangeArrowheads="1"/>
            </p:cNvSpPr>
            <p:nvPr/>
          </p:nvSpPr>
          <p:spPr bwMode="auto">
            <a:xfrm>
              <a:off x="32103919" y="26549350"/>
              <a:ext cx="341313" cy="341313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5" name="Rectangle 121"/>
            <p:cNvSpPr>
              <a:spLocks noChangeArrowheads="1"/>
            </p:cNvSpPr>
            <p:nvPr/>
          </p:nvSpPr>
          <p:spPr bwMode="auto">
            <a:xfrm>
              <a:off x="32103919" y="26549350"/>
              <a:ext cx="341313" cy="341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Rectangle 122"/>
            <p:cNvSpPr>
              <a:spLocks noChangeArrowheads="1"/>
            </p:cNvSpPr>
            <p:nvPr/>
          </p:nvSpPr>
          <p:spPr bwMode="auto">
            <a:xfrm>
              <a:off x="32103919" y="26549350"/>
              <a:ext cx="341313" cy="341313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Rectangle 123"/>
            <p:cNvSpPr>
              <a:spLocks noChangeArrowheads="1"/>
            </p:cNvSpPr>
            <p:nvPr/>
          </p:nvSpPr>
          <p:spPr bwMode="auto">
            <a:xfrm>
              <a:off x="32103919" y="28087637"/>
              <a:ext cx="341313" cy="341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Rectangle 124"/>
            <p:cNvSpPr>
              <a:spLocks noChangeArrowheads="1"/>
            </p:cNvSpPr>
            <p:nvPr/>
          </p:nvSpPr>
          <p:spPr bwMode="auto">
            <a:xfrm>
              <a:off x="32103919" y="28087637"/>
              <a:ext cx="341313" cy="341313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9" name="Rectangle 125"/>
            <p:cNvSpPr>
              <a:spLocks noChangeArrowheads="1"/>
            </p:cNvSpPr>
            <p:nvPr/>
          </p:nvSpPr>
          <p:spPr bwMode="auto">
            <a:xfrm>
              <a:off x="32103919" y="28087637"/>
              <a:ext cx="341313" cy="341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Rectangle 126"/>
            <p:cNvSpPr>
              <a:spLocks noChangeArrowheads="1"/>
            </p:cNvSpPr>
            <p:nvPr/>
          </p:nvSpPr>
          <p:spPr bwMode="auto">
            <a:xfrm>
              <a:off x="32103919" y="28087637"/>
              <a:ext cx="341313" cy="341313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Rectangle 127"/>
            <p:cNvSpPr>
              <a:spLocks noChangeArrowheads="1"/>
            </p:cNvSpPr>
            <p:nvPr/>
          </p:nvSpPr>
          <p:spPr bwMode="auto">
            <a:xfrm>
              <a:off x="32559532" y="28087637"/>
              <a:ext cx="341313" cy="341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Rectangle 128"/>
            <p:cNvSpPr>
              <a:spLocks noChangeArrowheads="1"/>
            </p:cNvSpPr>
            <p:nvPr/>
          </p:nvSpPr>
          <p:spPr bwMode="auto">
            <a:xfrm>
              <a:off x="32559532" y="28087637"/>
              <a:ext cx="341313" cy="341313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Rectangle 129"/>
            <p:cNvSpPr>
              <a:spLocks noChangeArrowheads="1"/>
            </p:cNvSpPr>
            <p:nvPr/>
          </p:nvSpPr>
          <p:spPr bwMode="auto">
            <a:xfrm>
              <a:off x="32559532" y="28087637"/>
              <a:ext cx="341313" cy="341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4" name="Rectangle 130"/>
            <p:cNvSpPr>
              <a:spLocks noChangeArrowheads="1"/>
            </p:cNvSpPr>
            <p:nvPr/>
          </p:nvSpPr>
          <p:spPr bwMode="auto">
            <a:xfrm>
              <a:off x="32559532" y="28087637"/>
              <a:ext cx="341313" cy="341313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Rectangle 131"/>
            <p:cNvSpPr>
              <a:spLocks noChangeArrowheads="1"/>
            </p:cNvSpPr>
            <p:nvPr/>
          </p:nvSpPr>
          <p:spPr bwMode="auto">
            <a:xfrm>
              <a:off x="32103919" y="27346275"/>
              <a:ext cx="341313" cy="3429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Rectangle 132"/>
            <p:cNvSpPr>
              <a:spLocks noChangeArrowheads="1"/>
            </p:cNvSpPr>
            <p:nvPr/>
          </p:nvSpPr>
          <p:spPr bwMode="auto">
            <a:xfrm>
              <a:off x="32103919" y="27346275"/>
              <a:ext cx="341313" cy="342900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Rectangle 133"/>
            <p:cNvSpPr>
              <a:spLocks noChangeArrowheads="1"/>
            </p:cNvSpPr>
            <p:nvPr/>
          </p:nvSpPr>
          <p:spPr bwMode="auto">
            <a:xfrm>
              <a:off x="32103919" y="27346275"/>
              <a:ext cx="341313" cy="3429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Rectangle 134"/>
            <p:cNvSpPr>
              <a:spLocks noChangeArrowheads="1"/>
            </p:cNvSpPr>
            <p:nvPr/>
          </p:nvSpPr>
          <p:spPr bwMode="auto">
            <a:xfrm>
              <a:off x="32103919" y="27346275"/>
              <a:ext cx="341313" cy="342900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Rectangle 135"/>
            <p:cNvSpPr>
              <a:spLocks noChangeArrowheads="1"/>
            </p:cNvSpPr>
            <p:nvPr/>
          </p:nvSpPr>
          <p:spPr bwMode="auto">
            <a:xfrm>
              <a:off x="31591157" y="28087637"/>
              <a:ext cx="341313" cy="341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Rectangle 136"/>
            <p:cNvSpPr>
              <a:spLocks noChangeArrowheads="1"/>
            </p:cNvSpPr>
            <p:nvPr/>
          </p:nvSpPr>
          <p:spPr bwMode="auto">
            <a:xfrm>
              <a:off x="31591157" y="28087637"/>
              <a:ext cx="341313" cy="341313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1" name="Rectangle 137"/>
            <p:cNvSpPr>
              <a:spLocks noChangeArrowheads="1"/>
            </p:cNvSpPr>
            <p:nvPr/>
          </p:nvSpPr>
          <p:spPr bwMode="auto">
            <a:xfrm>
              <a:off x="31591157" y="28087637"/>
              <a:ext cx="341313" cy="3413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2" name="Rectangle 138"/>
            <p:cNvSpPr>
              <a:spLocks noChangeArrowheads="1"/>
            </p:cNvSpPr>
            <p:nvPr/>
          </p:nvSpPr>
          <p:spPr bwMode="auto">
            <a:xfrm>
              <a:off x="31591157" y="28087637"/>
              <a:ext cx="341313" cy="341313"/>
            </a:xfrm>
            <a:prstGeom prst="rect">
              <a:avLst/>
            </a:prstGeom>
            <a:noFill/>
            <a:ln w="5715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Line 139"/>
            <p:cNvSpPr>
              <a:spLocks noChangeShapeType="1"/>
            </p:cNvSpPr>
            <p:nvPr/>
          </p:nvSpPr>
          <p:spPr bwMode="auto">
            <a:xfrm>
              <a:off x="32273782" y="27119262"/>
              <a:ext cx="0" cy="682625"/>
            </a:xfrm>
            <a:prstGeom prst="line">
              <a:avLst/>
            </a:prstGeom>
            <a:noFill/>
            <a:ln w="1143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Line 140"/>
            <p:cNvSpPr>
              <a:spLocks noChangeShapeType="1"/>
            </p:cNvSpPr>
            <p:nvPr/>
          </p:nvSpPr>
          <p:spPr bwMode="auto">
            <a:xfrm>
              <a:off x="31249844" y="27119262"/>
              <a:ext cx="204946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Line 141"/>
            <p:cNvSpPr>
              <a:spLocks noChangeShapeType="1"/>
            </p:cNvSpPr>
            <p:nvPr/>
          </p:nvSpPr>
          <p:spPr bwMode="auto">
            <a:xfrm>
              <a:off x="32273782" y="27801887"/>
              <a:ext cx="0" cy="455613"/>
            </a:xfrm>
            <a:prstGeom prst="line">
              <a:avLst/>
            </a:prstGeom>
            <a:noFill/>
            <a:ln w="1143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6" name="Line 142"/>
            <p:cNvSpPr>
              <a:spLocks noChangeShapeType="1"/>
            </p:cNvSpPr>
            <p:nvPr/>
          </p:nvSpPr>
          <p:spPr bwMode="auto">
            <a:xfrm>
              <a:off x="31249844" y="28257500"/>
              <a:ext cx="204946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7" name="Line 143"/>
            <p:cNvSpPr>
              <a:spLocks noChangeShapeType="1"/>
            </p:cNvSpPr>
            <p:nvPr/>
          </p:nvSpPr>
          <p:spPr bwMode="auto">
            <a:xfrm>
              <a:off x="30224319" y="27801887"/>
              <a:ext cx="4100513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8" name="Rectangle 167"/>
            <p:cNvSpPr>
              <a:spLocks noChangeArrowheads="1"/>
            </p:cNvSpPr>
            <p:nvPr/>
          </p:nvSpPr>
          <p:spPr bwMode="auto">
            <a:xfrm>
              <a:off x="27509514" y="28760222"/>
              <a:ext cx="1186222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CTL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9" name="Rectangle 168"/>
            <p:cNvSpPr>
              <a:spLocks noChangeArrowheads="1"/>
            </p:cNvSpPr>
            <p:nvPr/>
          </p:nvSpPr>
          <p:spPr bwMode="auto">
            <a:xfrm>
              <a:off x="31422808" y="28760222"/>
              <a:ext cx="2075889" cy="7540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A+ERA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0" name="Rectangle 169"/>
            <p:cNvSpPr>
              <a:spLocks noChangeArrowheads="1"/>
            </p:cNvSpPr>
            <p:nvPr/>
          </p:nvSpPr>
          <p:spPr bwMode="auto">
            <a:xfrm>
              <a:off x="27168202" y="29795787"/>
              <a:ext cx="145552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(n=5)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1" name="Rectangle 170"/>
            <p:cNvSpPr>
              <a:spLocks noChangeArrowheads="1"/>
            </p:cNvSpPr>
            <p:nvPr/>
          </p:nvSpPr>
          <p:spPr bwMode="auto">
            <a:xfrm>
              <a:off x="31422808" y="29795787"/>
              <a:ext cx="145552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(n=5)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2" name="Line 171"/>
            <p:cNvSpPr>
              <a:spLocks noChangeShapeType="1"/>
            </p:cNvSpPr>
            <p:nvPr/>
          </p:nvSpPr>
          <p:spPr bwMode="auto">
            <a:xfrm>
              <a:off x="28058969" y="24385587"/>
              <a:ext cx="4956175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4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Rectangle 172"/>
            <p:cNvSpPr>
              <a:spLocks noChangeArrowheads="1"/>
            </p:cNvSpPr>
            <p:nvPr/>
          </p:nvSpPr>
          <p:spPr bwMode="auto">
            <a:xfrm>
              <a:off x="30785767" y="18973800"/>
              <a:ext cx="282769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*p = 0.026</a:t>
              </a:r>
              <a:endParaRPr kumimoji="0" lang="en-US" altLang="en-US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4" name="Rectangle 173"/>
            <p:cNvSpPr>
              <a:spLocks noChangeArrowheads="1"/>
            </p:cNvSpPr>
            <p:nvPr/>
          </p:nvSpPr>
          <p:spPr bwMode="auto">
            <a:xfrm>
              <a:off x="30167169" y="23302912"/>
              <a:ext cx="238848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2860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743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200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657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48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</a:rPr>
                <a:t>*</a:t>
              </a:r>
              <a:endParaRPr kumimoji="0" lang="en-US" altLang="en-US" sz="4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25" name="TextBox 224"/>
            <p:cNvSpPr txBox="1"/>
            <p:nvPr/>
          </p:nvSpPr>
          <p:spPr>
            <a:xfrm rot="16200000">
              <a:off x="7193481" y="23933458"/>
              <a:ext cx="7138491" cy="830995"/>
            </a:xfrm>
            <a:prstGeom prst="rect">
              <a:avLst/>
            </a:prstGeom>
            <a:noFill/>
          </p:spPr>
          <p:txBody>
            <a:bodyPr wrap="none" lIns="91439" tIns="45719" rIns="91439" bIns="45719" rtlCol="0">
              <a:spAutoFit/>
            </a:bodyPr>
            <a:lstStyle/>
            <a:p>
              <a:r>
                <a:rPr lang="en-US" sz="4800" dirty="0">
                  <a:latin typeface="Arial" panose="020B0604020202020204" pitchFamily="34" charset="0"/>
                  <a:cs typeface="Arial" panose="020B0604020202020204" pitchFamily="34" charset="0"/>
                </a:rPr>
                <a:t>Number of tumors/mouse</a:t>
              </a:r>
            </a:p>
          </p:txBody>
        </p:sp>
        <p:sp>
          <p:nvSpPr>
            <p:cNvPr id="226" name="TextBox 225"/>
            <p:cNvSpPr txBox="1"/>
            <p:nvPr/>
          </p:nvSpPr>
          <p:spPr>
            <a:xfrm rot="16200000">
              <a:off x="19087904" y="23691533"/>
              <a:ext cx="7593359" cy="830995"/>
            </a:xfrm>
            <a:prstGeom prst="rect">
              <a:avLst/>
            </a:prstGeom>
            <a:noFill/>
          </p:spPr>
          <p:txBody>
            <a:bodyPr wrap="none" lIns="91439" tIns="45719" rIns="91439" bIns="45719" rtlCol="0">
              <a:spAutoFit/>
            </a:bodyPr>
            <a:lstStyle/>
            <a:p>
              <a:r>
                <a:rPr lang="en-US" sz="4800" dirty="0">
                  <a:latin typeface="Arial" panose="020B0604020202020204" pitchFamily="34" charset="0"/>
                  <a:cs typeface="Arial" panose="020B0604020202020204" pitchFamily="34" charset="0"/>
                </a:rPr>
                <a:t>Tumor mass/mouse (gram)</a:t>
              </a:r>
            </a:p>
          </p:txBody>
        </p:sp>
      </p:grpSp>
      <p:sp>
        <p:nvSpPr>
          <p:cNvPr id="228" name="TextBox 227"/>
          <p:cNvSpPr txBox="1"/>
          <p:nvPr/>
        </p:nvSpPr>
        <p:spPr>
          <a:xfrm>
            <a:off x="5943600" y="19853655"/>
            <a:ext cx="1433406" cy="1677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2513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5145</TotalTime>
  <Words>223</Words>
  <Application>Microsoft Office PowerPoint</Application>
  <PresentationFormat>Custom</PresentationFormat>
  <Paragraphs>59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UCHC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Tesfay,Lia</dc:creator>
  <cp:lastModifiedBy>Torti,Suzy</cp:lastModifiedBy>
  <cp:revision>299</cp:revision>
  <cp:lastPrinted>2019-05-20T17:56:03Z</cp:lastPrinted>
  <dcterms:created xsi:type="dcterms:W3CDTF">2018-02-28T13:50:06Z</dcterms:created>
  <dcterms:modified xsi:type="dcterms:W3CDTF">2019-06-27T13:41:12Z</dcterms:modified>
</cp:coreProperties>
</file>