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12239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>
        <p:scale>
          <a:sx n="75" d="100"/>
          <a:sy n="75" d="100"/>
        </p:scale>
        <p:origin x="-684" y="216"/>
      </p:cViewPr>
      <p:guideLst>
        <p:guide orient="horz" pos="38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3106"/>
            <a:ext cx="10363200" cy="4261203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28637"/>
            <a:ext cx="9144000" cy="295507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36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375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51647"/>
            <a:ext cx="2628900" cy="103725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51647"/>
            <a:ext cx="7734300" cy="103725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05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75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51410"/>
            <a:ext cx="10515600" cy="50913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90919"/>
            <a:ext cx="10515600" cy="267741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3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58233"/>
            <a:ext cx="5181600" cy="776593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58233"/>
            <a:ext cx="5181600" cy="776593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99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51649"/>
            <a:ext cx="10515600" cy="2365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000409"/>
            <a:ext cx="5157787" cy="147045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470863"/>
            <a:ext cx="5157787" cy="65759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000409"/>
            <a:ext cx="5183188" cy="147045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70863"/>
            <a:ext cx="5183188" cy="65759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2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81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288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5975"/>
            <a:ext cx="3932237" cy="2855913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62282"/>
            <a:ext cx="6172200" cy="86980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71887"/>
            <a:ext cx="3932237" cy="680262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47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5975"/>
            <a:ext cx="3932237" cy="2855913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62282"/>
            <a:ext cx="6172200" cy="86980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71887"/>
            <a:ext cx="3932237" cy="680262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39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51649"/>
            <a:ext cx="10515600" cy="2365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58233"/>
            <a:ext cx="10515600" cy="7765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44322"/>
            <a:ext cx="2743200" cy="651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291F2-139C-43CD-8B52-A50CF9243295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44322"/>
            <a:ext cx="4114800" cy="651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44322"/>
            <a:ext cx="2743200" cy="651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B65F0-5BF2-4ABC-B97B-649CEE9FE5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05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xmlns="" id="{B822F93C-D934-4652-9107-BD4D587FAA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1"/>
          <a:stretch/>
        </p:blipFill>
        <p:spPr bwMode="auto">
          <a:xfrm>
            <a:off x="3413126" y="6632080"/>
            <a:ext cx="5365750" cy="28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BF1D1DB-DD42-4F37-BD02-54AE18588E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1"/>
          <a:stretch/>
        </p:blipFill>
        <p:spPr bwMode="auto">
          <a:xfrm>
            <a:off x="3413126" y="3463700"/>
            <a:ext cx="5365750" cy="28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4A864EB2-F779-4606-807E-5B9C7E7FDF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4"/>
          <a:stretch/>
        </p:blipFill>
        <p:spPr bwMode="auto">
          <a:xfrm>
            <a:off x="3413126" y="280764"/>
            <a:ext cx="5365750" cy="285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16E29383-8EE3-4672-AEA4-124E25BD2D4D}"/>
              </a:ext>
            </a:extLst>
          </p:cNvPr>
          <p:cNvSpPr txBox="1"/>
          <p:nvPr/>
        </p:nvSpPr>
        <p:spPr>
          <a:xfrm rot="16200000">
            <a:off x="1809947" y="4246235"/>
            <a:ext cx="3054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Change from baseline (%)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236A4A87-07F0-4AB2-8D92-644A9A79EF86}"/>
              </a:ext>
            </a:extLst>
          </p:cNvPr>
          <p:cNvSpPr txBox="1"/>
          <p:nvPr/>
        </p:nvSpPr>
        <p:spPr>
          <a:xfrm>
            <a:off x="3808429" y="5984801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A31FD5FC-07F1-4BCC-BCEB-419F1DCB255D}"/>
              </a:ext>
            </a:extLst>
          </p:cNvPr>
          <p:cNvSpPr txBox="1"/>
          <p:nvPr/>
        </p:nvSpPr>
        <p:spPr>
          <a:xfrm>
            <a:off x="6383517" y="5984801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5F3175B6-8483-478F-97E6-59004652ED94}"/>
              </a:ext>
            </a:extLst>
          </p:cNvPr>
          <p:cNvSpPr txBox="1"/>
          <p:nvPr/>
        </p:nvSpPr>
        <p:spPr>
          <a:xfrm>
            <a:off x="5795923" y="5984801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01324DF2-2E9B-49A6-985E-0963F92B7E76}"/>
              </a:ext>
            </a:extLst>
          </p:cNvPr>
          <p:cNvSpPr txBox="1"/>
          <p:nvPr/>
        </p:nvSpPr>
        <p:spPr>
          <a:xfrm>
            <a:off x="8383499" y="5984801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67028F04-B36A-4DA6-82A5-A4E5C281BB9F}"/>
              </a:ext>
            </a:extLst>
          </p:cNvPr>
          <p:cNvSpPr txBox="1"/>
          <p:nvPr/>
        </p:nvSpPr>
        <p:spPr>
          <a:xfrm>
            <a:off x="3758612" y="3243262"/>
            <a:ext cx="2127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28.2-μg twice-weekly (N=258)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A8D4024C-D8F1-4357-A546-974AC29A8E18}"/>
              </a:ext>
            </a:extLst>
          </p:cNvPr>
          <p:cNvSpPr txBox="1"/>
          <p:nvPr/>
        </p:nvSpPr>
        <p:spPr>
          <a:xfrm>
            <a:off x="6325306" y="3243262"/>
            <a:ext cx="21066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56.5-μg once-weekly (N=249)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794E2A04-76BF-4FEF-9695-5761DC325EC5}"/>
              </a:ext>
            </a:extLst>
          </p:cNvPr>
          <p:cNvSpPr txBox="1"/>
          <p:nvPr/>
        </p:nvSpPr>
        <p:spPr>
          <a:xfrm>
            <a:off x="3161400" y="3243262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73"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(b)</a:t>
            </a:r>
            <a:endParaRPr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89ECD11-4EB4-4E57-91DD-3B2D9DEB8B59}"/>
              </a:ext>
            </a:extLst>
          </p:cNvPr>
          <p:cNvSpPr txBox="1"/>
          <p:nvPr/>
        </p:nvSpPr>
        <p:spPr>
          <a:xfrm rot="16200000">
            <a:off x="1809946" y="1066607"/>
            <a:ext cx="3054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Change from baseline (%)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FCABCE9-1C70-470A-AF9D-01819136B1A0}"/>
              </a:ext>
            </a:extLst>
          </p:cNvPr>
          <p:cNvSpPr txBox="1"/>
          <p:nvPr/>
        </p:nvSpPr>
        <p:spPr>
          <a:xfrm>
            <a:off x="3808428" y="2805173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77DC40B4-DD30-4AF5-908C-B9F981C95655}"/>
              </a:ext>
            </a:extLst>
          </p:cNvPr>
          <p:cNvSpPr txBox="1"/>
          <p:nvPr/>
        </p:nvSpPr>
        <p:spPr>
          <a:xfrm>
            <a:off x="6383516" y="2805173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0970F0EF-0484-4E65-B93F-7493CA014A32}"/>
              </a:ext>
            </a:extLst>
          </p:cNvPr>
          <p:cNvSpPr txBox="1"/>
          <p:nvPr/>
        </p:nvSpPr>
        <p:spPr>
          <a:xfrm>
            <a:off x="5795922" y="2805173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FC9241CB-3D4F-42A4-ADFB-A603553A36BE}"/>
              </a:ext>
            </a:extLst>
          </p:cNvPr>
          <p:cNvSpPr txBox="1"/>
          <p:nvPr/>
        </p:nvSpPr>
        <p:spPr>
          <a:xfrm>
            <a:off x="8383498" y="2805173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C229EF94-40D2-4F59-9123-264C66FCC253}"/>
              </a:ext>
            </a:extLst>
          </p:cNvPr>
          <p:cNvSpPr txBox="1"/>
          <p:nvPr/>
        </p:nvSpPr>
        <p:spPr>
          <a:xfrm>
            <a:off x="3758611" y="63634"/>
            <a:ext cx="2127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28.2-μg twice-weekly (N=251)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84C9F81F-DF64-4F5B-BF1E-51C6B0282A85}"/>
              </a:ext>
            </a:extLst>
          </p:cNvPr>
          <p:cNvSpPr txBox="1"/>
          <p:nvPr/>
        </p:nvSpPr>
        <p:spPr>
          <a:xfrm>
            <a:off x="6325305" y="63634"/>
            <a:ext cx="21066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56.5-μg once-weekly (N=239)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2F68BFE0-AB1E-4B60-A7C2-9160CAF3495D}"/>
              </a:ext>
            </a:extLst>
          </p:cNvPr>
          <p:cNvSpPr txBox="1"/>
          <p:nvPr/>
        </p:nvSpPr>
        <p:spPr>
          <a:xfrm>
            <a:off x="3161399" y="63634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73"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(a)</a:t>
            </a:r>
            <a:endParaRPr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6E905BB8-2C5A-4B52-B6AF-AD63361812EC}"/>
              </a:ext>
            </a:extLst>
          </p:cNvPr>
          <p:cNvSpPr txBox="1"/>
          <p:nvPr/>
        </p:nvSpPr>
        <p:spPr>
          <a:xfrm rot="16200000">
            <a:off x="1809946" y="7414615"/>
            <a:ext cx="3054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Change from baseline (%)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xmlns="" id="{B02A06BF-7319-4567-96AB-571E02CCB6F0}"/>
              </a:ext>
            </a:extLst>
          </p:cNvPr>
          <p:cNvSpPr txBox="1"/>
          <p:nvPr/>
        </p:nvSpPr>
        <p:spPr>
          <a:xfrm>
            <a:off x="3808428" y="9153181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xmlns="" id="{E4BDEA15-B348-44A5-A236-73CFEC4D6CD6}"/>
              </a:ext>
            </a:extLst>
          </p:cNvPr>
          <p:cNvSpPr txBox="1"/>
          <p:nvPr/>
        </p:nvSpPr>
        <p:spPr>
          <a:xfrm>
            <a:off x="6383516" y="9153181"/>
            <a:ext cx="26321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155E83DF-A5A8-448C-8853-F7D3CBC45FE4}"/>
              </a:ext>
            </a:extLst>
          </p:cNvPr>
          <p:cNvSpPr txBox="1"/>
          <p:nvPr/>
        </p:nvSpPr>
        <p:spPr>
          <a:xfrm>
            <a:off x="5795922" y="9153181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BF5F767B-8AF7-491F-93E0-6FDA59D1D4C6}"/>
              </a:ext>
            </a:extLst>
          </p:cNvPr>
          <p:cNvSpPr txBox="1"/>
          <p:nvPr/>
        </p:nvSpPr>
        <p:spPr>
          <a:xfrm>
            <a:off x="8383498" y="9153181"/>
            <a:ext cx="61587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xmlns="" id="{E377A69C-AC99-4486-B6F1-3B32986EEF8E}"/>
              </a:ext>
            </a:extLst>
          </p:cNvPr>
          <p:cNvSpPr txBox="1"/>
          <p:nvPr/>
        </p:nvSpPr>
        <p:spPr>
          <a:xfrm>
            <a:off x="3758611" y="6411642"/>
            <a:ext cx="2127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28.2-μg twice-weekly (N=258)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xmlns="" id="{17B2A4A6-B1DD-4449-998C-50176DEBD106}"/>
              </a:ext>
            </a:extLst>
          </p:cNvPr>
          <p:cNvSpPr txBox="1"/>
          <p:nvPr/>
        </p:nvSpPr>
        <p:spPr>
          <a:xfrm>
            <a:off x="6325305" y="6411642"/>
            <a:ext cx="21066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56.5-μg once-weekly (N=249)</a:t>
            </a:r>
            <a:endParaRPr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34B7F80C-1C28-4AB9-A877-BF283BA337E4}"/>
              </a:ext>
            </a:extLst>
          </p:cNvPr>
          <p:cNvSpPr txBox="1"/>
          <p:nvPr/>
        </p:nvSpPr>
        <p:spPr>
          <a:xfrm>
            <a:off x="3161399" y="6411642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73"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(c)</a:t>
            </a:r>
            <a:endParaRPr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xmlns="" id="{1AC3250F-62BF-4B9F-B89F-2B14FD1566DA}"/>
              </a:ext>
            </a:extLst>
          </p:cNvPr>
          <p:cNvSpPr/>
          <p:nvPr/>
        </p:nvSpPr>
        <p:spPr>
          <a:xfrm>
            <a:off x="2100115" y="10168066"/>
            <a:ext cx="9503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Supplementary Fig. 1 Spaghetti plots of percentage change from baseline in BMD</a:t>
            </a:r>
          </a:p>
          <a:p>
            <a:r>
              <a:rPr lang="en-US" altLang="ja-JP" dirty="0"/>
              <a:t>(a) lumbar spine (L2–L4), (b) total hip</a:t>
            </a:r>
            <a:r>
              <a:rPr lang="en-US" altLang="ja-JP"/>
              <a:t>, </a:t>
            </a:r>
            <a:r>
              <a:rPr lang="en-US" altLang="ja-JP" smtClean="0"/>
              <a:t>and (c</a:t>
            </a:r>
            <a:r>
              <a:rPr lang="en-US" altLang="ja-JP" dirty="0"/>
              <a:t>) femoral neck</a:t>
            </a:r>
          </a:p>
        </p:txBody>
      </p:sp>
    </p:spTree>
    <p:extLst>
      <p:ext uri="{BB962C8B-B14F-4D97-AF65-F5344CB8AC3E}">
        <p14:creationId xmlns:p14="http://schemas.microsoft.com/office/powerpoint/2010/main" val="520641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96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鶴谷　有理</dc:creator>
  <cp:lastModifiedBy>Greg Adams</cp:lastModifiedBy>
  <cp:revision>7</cp:revision>
  <dcterms:created xsi:type="dcterms:W3CDTF">2019-06-26T10:36:47Z</dcterms:created>
  <dcterms:modified xsi:type="dcterms:W3CDTF">2019-07-18T05:01:40Z</dcterms:modified>
</cp:coreProperties>
</file>