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0"/>
  </p:notesMasterIdLst>
  <p:sldIdLst>
    <p:sldId id="606" r:id="rId2"/>
    <p:sldId id="607" r:id="rId3"/>
    <p:sldId id="631" r:id="rId4"/>
    <p:sldId id="671" r:id="rId5"/>
    <p:sldId id="664" r:id="rId6"/>
    <p:sldId id="656" r:id="rId7"/>
    <p:sldId id="632" r:id="rId8"/>
    <p:sldId id="643" r:id="rId9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75"/>
  </p:normalViewPr>
  <p:slideViewPr>
    <p:cSldViewPr snapToGrid="0" snapToObjects="1">
      <p:cViewPr varScale="1">
        <p:scale>
          <a:sx n="79" d="100"/>
          <a:sy n="79" d="100"/>
        </p:scale>
        <p:origin x="1497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10" Type="http://schemas.openxmlformats.org/officeDocument/2006/relationships/notesMaster" Target="notesMasters/notesMaster1.xml"/>
   <Relationship Id="rId11" Type="http://schemas.openxmlformats.org/officeDocument/2006/relationships/presProps" Target="presProps.xml"/>
   <Relationship Id="rId12" Type="http://schemas.openxmlformats.org/officeDocument/2006/relationships/viewProps" Target="viewProps.xml"/>
   <Relationship Id="rId13" Type="http://schemas.openxmlformats.org/officeDocument/2006/relationships/theme" Target="theme/theme1.xml"/>
   <Relationship Id="rId14" Type="http://schemas.openxmlformats.org/officeDocument/2006/relationships/tableStyles" Target="tableStyles.xml"/>
   <Relationship Id="rId2" Type="http://schemas.openxmlformats.org/officeDocument/2006/relationships/slide" Target="slides/slide1.xml"/>
   <Relationship Id="rId3" Type="http://schemas.openxmlformats.org/officeDocument/2006/relationships/slide" Target="slides/slide2.xml"/>
   <Relationship Id="rId4" Type="http://schemas.openxmlformats.org/officeDocument/2006/relationships/slide" Target="slides/slide3.xml"/>
   <Relationship Id="rId5" Type="http://schemas.openxmlformats.org/officeDocument/2006/relationships/slide" Target="slides/slide4.xml"/>
   <Relationship Id="rId6" Type="http://schemas.openxmlformats.org/officeDocument/2006/relationships/slide" Target="slides/slide5.xml"/>
   <Relationship Id="rId7" Type="http://schemas.openxmlformats.org/officeDocument/2006/relationships/slide" Target="slides/slide6.xml"/>
   <Relationship Id="rId8" Type="http://schemas.openxmlformats.org/officeDocument/2006/relationships/slide" Target="slides/slide7.xml"/>
   <Relationship Id="rId9" Type="http://schemas.openxmlformats.org/officeDocument/2006/relationships/slide" Target="slides/slide8.xml"/>
</Relationships>
</file>

<file path=ppt/notesMasters/_rels/notesMaster1.xml.rels><?xml version = '1.0' encoding = 'UTF-8' standalone = 'yes'?>
<Relationships xmlns="http://schemas.openxmlformats.org/package/2006/relationships">
 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827D8A-F458-FF4F-B44E-87EE425D9DF1}" type="datetimeFigureOut">
              <a:rPr lang="en-US" smtClean="0"/>
              <a:t>9/1/2019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C32010-FC1B-5F46-9926-4536152DA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210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 = '1.0' encoding = 'UTF-8' standalone = 'yes'?>
<Relationships xmlns="http://schemas.openxmlformats.org/package/2006/relationships">
   <Relationship Id="rId1" Type="http://schemas.openxmlformats.org/officeDocument/2006/relationships/notesMaster" Target="../notesMasters/notesMaster1.xml"/>
   <Relationship Id="rId2" Type="http://schemas.openxmlformats.org/officeDocument/2006/relationships/slide" Target="../slides/slide2.xml"/>
</Relationships>
</file>

<file path=ppt/notesSlides/_rels/notesSlide2.xml.rels><?xml version = '1.0' encoding = 'UTF-8' standalone = 'yes'?>
<Relationships xmlns="http://schemas.openxmlformats.org/package/2006/relationships">
   <Relationship Id="rId1" Type="http://schemas.openxmlformats.org/officeDocument/2006/relationships/notesMaster" Target="../notesMasters/notesMaster1.xml"/>
   <Relationship Id="rId2" Type="http://schemas.openxmlformats.org/officeDocument/2006/relationships/slide" Target="../slides/slide3.xml"/>
</Relationships>
</file>

<file path=ppt/notesSlides/_rels/notesSlide3.xml.rels><?xml version = '1.0' encoding = 'UTF-8' standalone = 'yes'?>
<Relationships xmlns="http://schemas.openxmlformats.org/package/2006/relationships">
   <Relationship Id="rId1" Type="http://schemas.openxmlformats.org/officeDocument/2006/relationships/notesMaster" Target="../notesMasters/notesMaster1.xml"/>
   <Relationship Id="rId2" Type="http://schemas.openxmlformats.org/officeDocument/2006/relationships/slide" Target="../slides/slide6.xml"/>
</Relationships>
</file>

<file path=ppt/notesSlides/_rels/notesSlide4.xml.rels><?xml version = '1.0' encoding = 'UTF-8' standalone = 'yes'?>
<Relationships xmlns="http://schemas.openxmlformats.org/package/2006/relationships">
   <Relationship Id="rId1" Type="http://schemas.openxmlformats.org/officeDocument/2006/relationships/notesMaster" Target="../notesMasters/notesMaster1.xml"/>
   <Relationship Id="rId2" Type="http://schemas.openxmlformats.org/officeDocument/2006/relationships/slide" Target="../slides/slide7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419350" y="1162050"/>
            <a:ext cx="21717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6635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419350" y="1162050"/>
            <a:ext cx="21717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4585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FB32C3-846D-3440-9AE6-4B8A059F810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092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FB32C3-846D-3440-9AE6-4B8A059F810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925337"/>
      </p:ext>
    </p:extLst>
  </p:cSld>
  <p:clrMapOvr>
    <a:masterClrMapping/>
  </p:clrMapOvr>
</p:note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603E-0D77-5143-A1E7-32DBED62F6F1}" type="datetimeFigureOut">
              <a:rPr lang="en-US" smtClean="0"/>
              <a:t>9/1/2019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15C37-E42B-4B41-BA9C-EB1E2D6A8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445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603E-0D77-5143-A1E7-32DBED62F6F1}" type="datetimeFigureOut">
              <a:rPr lang="en-US" smtClean="0"/>
              <a:t>9/1/2019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15C37-E42B-4B41-BA9C-EB1E2D6A8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499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603E-0D77-5143-A1E7-32DBED62F6F1}" type="datetimeFigureOut">
              <a:rPr lang="en-US" smtClean="0"/>
              <a:t>9/1/2019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15C37-E42B-4B41-BA9C-EB1E2D6A8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058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603E-0D77-5143-A1E7-32DBED62F6F1}" type="datetimeFigureOut">
              <a:rPr lang="en-US" smtClean="0"/>
              <a:t>9/1/2019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15C37-E42B-4B41-BA9C-EB1E2D6A8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107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603E-0D77-5143-A1E7-32DBED62F6F1}" type="datetimeFigureOut">
              <a:rPr lang="en-US" smtClean="0"/>
              <a:t>9/1/2019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15C37-E42B-4B41-BA9C-EB1E2D6A8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094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603E-0D77-5143-A1E7-32DBED62F6F1}" type="datetimeFigureOut">
              <a:rPr lang="en-US" smtClean="0"/>
              <a:t>9/1/2019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15C37-E42B-4B41-BA9C-EB1E2D6A8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396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603E-0D77-5143-A1E7-32DBED62F6F1}" type="datetimeFigureOut">
              <a:rPr lang="en-US" smtClean="0"/>
              <a:t>9/1/2019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15C37-E42B-4B41-BA9C-EB1E2D6A8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04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603E-0D77-5143-A1E7-32DBED62F6F1}" type="datetimeFigureOut">
              <a:rPr lang="en-US" smtClean="0"/>
              <a:t>9/1/2019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15C37-E42B-4B41-BA9C-EB1E2D6A8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696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603E-0D77-5143-A1E7-32DBED62F6F1}" type="datetimeFigureOut">
              <a:rPr lang="en-US" smtClean="0"/>
              <a:t>9/1/2019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15C37-E42B-4B41-BA9C-EB1E2D6A8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517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603E-0D77-5143-A1E7-32DBED62F6F1}" type="datetimeFigureOut">
              <a:rPr lang="en-US" smtClean="0"/>
              <a:t>9/1/2019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15C37-E42B-4B41-BA9C-EB1E2D6A8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185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603E-0D77-5143-A1E7-32DBED62F6F1}" type="datetimeFigureOut">
              <a:rPr lang="en-US" smtClean="0"/>
              <a:t>9/1/2019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15C37-E42B-4B41-BA9C-EB1E2D6A8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532870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D5603E-0D77-5143-A1E7-32DBED62F6F1}" type="datetimeFigureOut">
              <a:rPr lang="en-US" smtClean="0"/>
              <a:t>9/1/2019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15C37-E42B-4B41-BA9C-EB1E2D6A8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456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</Relationships>
</file>

<file path=ppt/slides/_rels/slide2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notesSlide" Target="../notesSlides/notesSlide1.xml"/>
   <Relationship Id="rId3" Type="http://schemas.openxmlformats.org/officeDocument/2006/relationships/hyperlink" TargetMode="External" Target="http://www.hmdb.ca/"/>
   <Relationship Id="rId4" Type="http://schemas.openxmlformats.org/officeDocument/2006/relationships/hyperlink" TargetMode="External" Target="http://www.ncbi.nlm.nih.gov/unigene"/>
</Relationships>
</file>

<file path=ppt/slides/_rels/slide3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2" Type="http://schemas.openxmlformats.org/officeDocument/2006/relationships/notesSlide" Target="../notesSlides/notesSlide2.xml"/>
</Relationships>
</file>

<file path=ppt/slides/_rels/slide4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</Relationships>
</file>

<file path=ppt/slides/_rels/slide5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</Relationships>
</file>

<file path=ppt/slides/_rels/slide6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notesSlide" Target="../notesSlides/notesSlide3.xml"/>
   <Relationship Id="rId3" Type="http://schemas.openxmlformats.org/officeDocument/2006/relationships/image" Target="../media/image1.jpeg"/>
   <Relationship Id="rId4" Type="http://schemas.openxmlformats.org/officeDocument/2006/relationships/image" Target="../media/image2.jpeg"/>
</Relationships>
</file>

<file path=ppt/slides/_rels/slide7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notesSlide" Target="../notesSlides/notesSlide4.xml"/>
   <Relationship Id="rId3" Type="http://schemas.openxmlformats.org/officeDocument/2006/relationships/hyperlink" TargetMode="External" Target="https://www.proteinatlas.org/"/>
   <Relationship Id="rId4" Type="http://schemas.openxmlformats.org/officeDocument/2006/relationships/hyperlink" TargetMode="External" Target="https://compartments.jensenlab.org/Search"/>
   <Relationship Id="rId5" Type="http://schemas.openxmlformats.org/officeDocument/2006/relationships/hyperlink" TargetMode="External" Target="https://www.ncbi.nlm.nih.gov/gene/"/>
</Relationships>
</file>

<file path=ppt/slides/_rels/slide8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76D96E07-BB8C-4908-9259-3112C56B261E}"/>
              </a:ext>
            </a:extLst>
          </p:cNvPr>
          <p:cNvSpPr txBox="1"/>
          <p:nvPr/>
        </p:nvSpPr>
        <p:spPr>
          <a:xfrm>
            <a:off x="132848" y="353333"/>
            <a:ext cx="32848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Suppl. Table1. Exten</a:t>
            </a:r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ded</a:t>
            </a:r>
            <a:r>
              <a:rPr lang="zh-CN" alt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HM</a:t>
            </a:r>
            <a:r>
              <a:rPr lang="zh-CN" alt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cycle metabolic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gene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Rectangle 7">
            <a:extLst>
              <a:ext uri="{FF2B5EF4-FFF2-40B4-BE49-F238E27FC236}">
                <a16:creationId xmlns:a16="http://schemas.microsoft.com/office/drawing/2014/main" id="{FCE04663-3E08-4B7B-830B-3F17F749B2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940" y="565264"/>
            <a:ext cx="198772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lang="en-US" sz="900" b="1" dirty="0">
                <a:cs typeface="Arial" panose="020B0604020202020204" pitchFamily="34" charset="0"/>
              </a:rPr>
              <a:t>Exten</a:t>
            </a:r>
            <a:r>
              <a:rPr lang="en-US" altLang="zh-CN" sz="900" b="1" dirty="0">
                <a:cs typeface="Arial" panose="020B0604020202020204" pitchFamily="34" charset="0"/>
              </a:rPr>
              <a:t>ded </a:t>
            </a:r>
            <a:r>
              <a:rPr lang="en-US" sz="900" b="1" dirty="0">
                <a:cs typeface="Arial" panose="020B0604020202020204" pitchFamily="34" charset="0"/>
              </a:rPr>
              <a:t>HM</a:t>
            </a:r>
            <a:r>
              <a:rPr lang="zh-CN" altLang="en-US" sz="900" b="1" dirty="0">
                <a:cs typeface="Arial" panose="020B0604020202020204" pitchFamily="34" charset="0"/>
              </a:rPr>
              <a:t> </a:t>
            </a:r>
            <a:r>
              <a:rPr lang="en-US" altLang="zh-CN" sz="900" b="1" dirty="0">
                <a:cs typeface="Arial" panose="020B0604020202020204" pitchFamily="34" charset="0"/>
              </a:rPr>
              <a:t>cycle metabolic</a:t>
            </a:r>
            <a:r>
              <a:rPr lang="en-US" sz="900" b="1" dirty="0">
                <a:cs typeface="Arial" panose="020B0604020202020204" pitchFamily="34" charset="0"/>
              </a:rPr>
              <a:t> </a:t>
            </a:r>
            <a:r>
              <a:rPr lang="en-US" altLang="zh-CN" sz="900" b="1" dirty="0">
                <a:cs typeface="Arial" panose="020B0604020202020204" pitchFamily="34" charset="0"/>
              </a:rPr>
              <a:t>gene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0" name="Rectangle 8">
            <a:extLst>
              <a:ext uri="{FF2B5EF4-FFF2-40B4-BE49-F238E27FC236}">
                <a16:creationId xmlns:a16="http://schemas.microsoft.com/office/drawing/2014/main" id="{F624CD05-6E92-4822-B9D9-786008E339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6422" y="565264"/>
            <a:ext cx="93615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NCBI/</a:t>
            </a:r>
            <a:r>
              <a:rPr kumimoji="0" lang="en-US" altLang="en-US" sz="9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Uni</a:t>
            </a:r>
            <a:r>
              <a:rPr kumimoji="0" lang="en-US" altLang="zh-CN" sz="9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</a:t>
            </a:r>
            <a:r>
              <a:rPr kumimoji="0" lang="en-US" altLang="en-US" sz="9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ene</a:t>
            </a:r>
            <a:r>
              <a:rPr kumimoji="0" lang="en-US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ID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1" name="Rectangle 9">
            <a:extLst>
              <a:ext uri="{FF2B5EF4-FFF2-40B4-BE49-F238E27FC236}">
                <a16:creationId xmlns:a16="http://schemas.microsoft.com/office/drawing/2014/main" id="{D7EFD843-0B91-40FD-B720-E1945FE52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192" y="719887"/>
            <a:ext cx="19428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(#  Abbreviation             Full Name)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3" name="Rectangle 11">
            <a:extLst>
              <a:ext uri="{FF2B5EF4-FFF2-40B4-BE49-F238E27FC236}">
                <a16:creationId xmlns:a16="http://schemas.microsoft.com/office/drawing/2014/main" id="{7607A111-D4A3-4679-84B2-4A28517F03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369" y="901793"/>
            <a:ext cx="315471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1" i="0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S-adenosylhomocysteine hydrolase </a:t>
            </a:r>
            <a:r>
              <a:rPr kumimoji="0" lang="en-US" altLang="zh-CN" sz="900" b="1" i="0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metabolism</a:t>
            </a:r>
            <a:r>
              <a:rPr kumimoji="0" lang="zh-CN" altLang="en-US" sz="900" b="1" i="0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900" b="1" i="0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(1</a:t>
            </a:r>
            <a:r>
              <a:rPr kumimoji="0" lang="zh-CN" altLang="en-US" sz="900" b="1" i="0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en-US" altLang="zh-CN" sz="900" b="1" i="0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gene</a:t>
            </a:r>
            <a:r>
              <a:rPr kumimoji="0" lang="en-US" altLang="en-US" sz="900" b="1" i="0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):</a:t>
            </a:r>
            <a:endParaRPr kumimoji="0" lang="en-US" altLang="en-US" sz="900" b="0" i="0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125" name="Rectangle 13">
            <a:extLst>
              <a:ext uri="{FF2B5EF4-FFF2-40B4-BE49-F238E27FC236}">
                <a16:creationId xmlns:a16="http://schemas.microsoft.com/office/drawing/2014/main" id="{CA38A73F-CA18-43BF-AF79-DC811CC71F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00" y="1065962"/>
            <a:ext cx="32060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AHCY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6" name="Rectangle 14">
            <a:extLst>
              <a:ext uri="{FF2B5EF4-FFF2-40B4-BE49-F238E27FC236}">
                <a16:creationId xmlns:a16="http://schemas.microsoft.com/office/drawing/2014/main" id="{18D23320-2B73-4170-88BC-74EC83D229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1065962"/>
            <a:ext cx="134011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Adenosylhomocysteinase</a:t>
            </a: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7" name="Rectangle 15">
            <a:extLst>
              <a:ext uri="{FF2B5EF4-FFF2-40B4-BE49-F238E27FC236}">
                <a16:creationId xmlns:a16="http://schemas.microsoft.com/office/drawing/2014/main" id="{7AB07B92-14BC-4A9C-B627-49AEA9B9BD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1065962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Hs.388004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8" name="Rectangle 16">
            <a:extLst>
              <a:ext uri="{FF2B5EF4-FFF2-40B4-BE49-F238E27FC236}">
                <a16:creationId xmlns:a16="http://schemas.microsoft.com/office/drawing/2014/main" id="{1A207381-60DC-44F9-A651-F7A151BE91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2" y="1065962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Mm.330692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9" name="Rectangle 17">
            <a:extLst>
              <a:ext uri="{FF2B5EF4-FFF2-40B4-BE49-F238E27FC236}">
                <a16:creationId xmlns:a16="http://schemas.microsoft.com/office/drawing/2014/main" id="{BD9F81B8-2181-4A6B-93FC-5DE05C1812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369" y="1211038"/>
            <a:ext cx="21031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Homocysteine metaboli</a:t>
            </a:r>
            <a:r>
              <a:rPr kumimoji="0" lang="en-US" altLang="zh-CN" sz="9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sm</a:t>
            </a:r>
            <a:r>
              <a:rPr kumimoji="0" lang="en-US" altLang="en-US" sz="9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(14</a:t>
            </a:r>
            <a:r>
              <a:rPr kumimoji="0" lang="zh-CN" altLang="en-US" sz="9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en-US" altLang="zh-CN" sz="9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genes</a:t>
            </a:r>
            <a:r>
              <a:rPr kumimoji="0" lang="en-US" altLang="en-US" sz="9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):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131" name="Rectangle 19">
            <a:extLst>
              <a:ext uri="{FF2B5EF4-FFF2-40B4-BE49-F238E27FC236}">
                <a16:creationId xmlns:a16="http://schemas.microsoft.com/office/drawing/2014/main" id="{4E5157B1-E090-4544-B3EA-6086E85DC1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00" y="1359967"/>
            <a:ext cx="23724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CBS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2" name="Rectangle 20">
            <a:extLst>
              <a:ext uri="{FF2B5EF4-FFF2-40B4-BE49-F238E27FC236}">
                <a16:creationId xmlns:a16="http://schemas.microsoft.com/office/drawing/2014/main" id="{F724BE35-A54B-440E-8D6C-23A1615752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1359967"/>
            <a:ext cx="1493999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Cystathionine-beta-synthase 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3" name="Rectangle 21">
            <a:extLst>
              <a:ext uri="{FF2B5EF4-FFF2-40B4-BE49-F238E27FC236}">
                <a16:creationId xmlns:a16="http://schemas.microsoft.com/office/drawing/2014/main" id="{660CB82A-ACC8-4FC0-B2E7-C20A8A62B8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1359967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Hs.533013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4" name="Rectangle 22">
            <a:extLst>
              <a:ext uri="{FF2B5EF4-FFF2-40B4-BE49-F238E27FC236}">
                <a16:creationId xmlns:a16="http://schemas.microsoft.com/office/drawing/2014/main" id="{459BAC50-8946-4F2F-A054-3E776D0728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2" y="1359967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Mm.206417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6" name="Rectangle 24">
            <a:extLst>
              <a:ext uri="{FF2B5EF4-FFF2-40B4-BE49-F238E27FC236}">
                <a16:creationId xmlns:a16="http://schemas.microsoft.com/office/drawing/2014/main" id="{D8B76930-DCE5-49C4-AAD4-85CF677E20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00" y="1491729"/>
            <a:ext cx="23724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CTH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7" name="Rectangle 25">
            <a:extLst>
              <a:ext uri="{FF2B5EF4-FFF2-40B4-BE49-F238E27FC236}">
                <a16:creationId xmlns:a16="http://schemas.microsoft.com/office/drawing/2014/main" id="{9A7301BA-A9FE-44D6-B972-6A9A5025AD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1491729"/>
            <a:ext cx="145552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Cystathionine gamma-lyase 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8" name="Rectangle 26">
            <a:extLst>
              <a:ext uri="{FF2B5EF4-FFF2-40B4-BE49-F238E27FC236}">
                <a16:creationId xmlns:a16="http://schemas.microsoft.com/office/drawing/2014/main" id="{4694BC57-A6E7-4D77-92EC-9C1EBC82FF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1491729"/>
            <a:ext cx="49372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Hs.19904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9" name="Rectangle 27">
            <a:extLst>
              <a:ext uri="{FF2B5EF4-FFF2-40B4-BE49-F238E27FC236}">
                <a16:creationId xmlns:a16="http://schemas.microsoft.com/office/drawing/2014/main" id="{66890ED1-EFF8-40E1-9A7C-274863D069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2" y="1491729"/>
            <a:ext cx="5450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Mm.28301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1" name="Rectangle 29">
            <a:extLst>
              <a:ext uri="{FF2B5EF4-FFF2-40B4-BE49-F238E27FC236}">
                <a16:creationId xmlns:a16="http://schemas.microsoft.com/office/drawing/2014/main" id="{F465F5C4-75FC-40AD-ADF4-DD458B7F65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00" y="1623492"/>
            <a:ext cx="314189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PON1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2" name="Rectangle 30">
            <a:extLst>
              <a:ext uri="{FF2B5EF4-FFF2-40B4-BE49-F238E27FC236}">
                <a16:creationId xmlns:a16="http://schemas.microsoft.com/office/drawing/2014/main" id="{E7DEE445-78C6-4C59-9E06-D81F2F748B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1623492"/>
            <a:ext cx="80791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Paraoxonase 1 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3" name="Rectangle 31">
            <a:extLst>
              <a:ext uri="{FF2B5EF4-FFF2-40B4-BE49-F238E27FC236}">
                <a16:creationId xmlns:a16="http://schemas.microsoft.com/office/drawing/2014/main" id="{62BFB375-A139-4D14-8F06-6DD06A8426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1623492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Hs.370995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4" name="Rectangle 32">
            <a:extLst>
              <a:ext uri="{FF2B5EF4-FFF2-40B4-BE49-F238E27FC236}">
                <a16:creationId xmlns:a16="http://schemas.microsoft.com/office/drawing/2014/main" id="{BBBCC2B3-57DF-4D76-A7B8-7534F5C0AE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2" y="1623492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Mm.237657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6" name="Rectangle 34">
            <a:extLst>
              <a:ext uri="{FF2B5EF4-FFF2-40B4-BE49-F238E27FC236}">
                <a16:creationId xmlns:a16="http://schemas.microsoft.com/office/drawing/2014/main" id="{5BB2E068-6023-4652-8A4C-CB3E60294C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00" y="1756842"/>
            <a:ext cx="33342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MARS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7" name="Rectangle 35">
            <a:extLst>
              <a:ext uri="{FF2B5EF4-FFF2-40B4-BE49-F238E27FC236}">
                <a16:creationId xmlns:a16="http://schemas.microsoft.com/office/drawing/2014/main" id="{26B3C065-7A38-45C4-8D0B-B3EFA2987C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1756842"/>
            <a:ext cx="1397819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Methionyl-tRNA synthetase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8" name="Rectangle 36">
            <a:extLst>
              <a:ext uri="{FF2B5EF4-FFF2-40B4-BE49-F238E27FC236}">
                <a16:creationId xmlns:a16="http://schemas.microsoft.com/office/drawing/2014/main" id="{E930686F-BFAE-4487-88C7-ACFD0E6BDF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1756842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Hs.632707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9" name="Rectangle 37">
            <a:extLst>
              <a:ext uri="{FF2B5EF4-FFF2-40B4-BE49-F238E27FC236}">
                <a16:creationId xmlns:a16="http://schemas.microsoft.com/office/drawing/2014/main" id="{5EA73342-554F-4BF5-AD09-E0DA09A347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2" y="1756842"/>
            <a:ext cx="5450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Mm.28173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1" name="Rectangle 39">
            <a:extLst>
              <a:ext uri="{FF2B5EF4-FFF2-40B4-BE49-F238E27FC236}">
                <a16:creationId xmlns:a16="http://schemas.microsoft.com/office/drawing/2014/main" id="{43E99F7D-D4E5-48A3-A666-E187F4BEFD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00" y="1888604"/>
            <a:ext cx="25006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MTR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2" name="Rectangle 40">
            <a:extLst>
              <a:ext uri="{FF2B5EF4-FFF2-40B4-BE49-F238E27FC236}">
                <a16:creationId xmlns:a16="http://schemas.microsoft.com/office/drawing/2014/main" id="{6A98FF0C-2063-4CC3-B12E-BC0D05CE7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1888604"/>
            <a:ext cx="294311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5-methyltetrahydrofolate-homocysteine methyltransferase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3" name="Rectangle 41">
            <a:extLst>
              <a:ext uri="{FF2B5EF4-FFF2-40B4-BE49-F238E27FC236}">
                <a16:creationId xmlns:a16="http://schemas.microsoft.com/office/drawing/2014/main" id="{9C8881B9-C343-4A40-808C-6195BA9847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1888604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Hs.498187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4" name="Rectangle 42">
            <a:extLst>
              <a:ext uri="{FF2B5EF4-FFF2-40B4-BE49-F238E27FC236}">
                <a16:creationId xmlns:a16="http://schemas.microsoft.com/office/drawing/2014/main" id="{AFC11794-34CD-4524-9541-0590D54CA1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2" y="1888604"/>
            <a:ext cx="5450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Mm.40335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6" name="Rectangle 44">
            <a:extLst>
              <a:ext uri="{FF2B5EF4-FFF2-40B4-BE49-F238E27FC236}">
                <a16:creationId xmlns:a16="http://schemas.microsoft.com/office/drawing/2014/main" id="{3E17A52A-85EE-4387-9670-0BA9A189C4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00" y="2020367"/>
            <a:ext cx="39113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SHMT1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7" name="Rectangle 45">
            <a:extLst>
              <a:ext uri="{FF2B5EF4-FFF2-40B4-BE49-F238E27FC236}">
                <a16:creationId xmlns:a16="http://schemas.microsoft.com/office/drawing/2014/main" id="{52D736DF-D64E-4D30-9DFD-65BE4E9BD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2020367"/>
            <a:ext cx="1814599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Serine hydroxymethyltransferase 1 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8" name="Rectangle 46">
            <a:extLst>
              <a:ext uri="{FF2B5EF4-FFF2-40B4-BE49-F238E27FC236}">
                <a16:creationId xmlns:a16="http://schemas.microsoft.com/office/drawing/2014/main" id="{F5C72E7C-02B8-4EBD-8919-E2438D256B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2020367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Hs.513987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9" name="Rectangle 47">
            <a:extLst>
              <a:ext uri="{FF2B5EF4-FFF2-40B4-BE49-F238E27FC236}">
                <a16:creationId xmlns:a16="http://schemas.microsoft.com/office/drawing/2014/main" id="{41BF1CBE-06D5-46F5-A938-0DFBB5E8EB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2" y="2020367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Mm.364956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1" name="Rectangle 49">
            <a:extLst>
              <a:ext uri="{FF2B5EF4-FFF2-40B4-BE49-F238E27FC236}">
                <a16:creationId xmlns:a16="http://schemas.microsoft.com/office/drawing/2014/main" id="{7A09AAB3-B1D4-400D-B1EC-B7BF3DE5E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00" y="2152129"/>
            <a:ext cx="39113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SHMT2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2" name="Rectangle 50">
            <a:extLst>
              <a:ext uri="{FF2B5EF4-FFF2-40B4-BE49-F238E27FC236}">
                <a16:creationId xmlns:a16="http://schemas.microsoft.com/office/drawing/2014/main" id="{B91F507D-4FE4-46E1-B703-C276E59348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2152129"/>
            <a:ext cx="1782539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Serine hydroxymethyltransferase 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3" name="Rectangle 51">
            <a:extLst>
              <a:ext uri="{FF2B5EF4-FFF2-40B4-BE49-F238E27FC236}">
                <a16:creationId xmlns:a16="http://schemas.microsoft.com/office/drawing/2014/main" id="{5F5B7F1F-3D2E-4C41-BCF7-75DA8A30E1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2152129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Hs.741179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4" name="Rectangle 52">
            <a:extLst>
              <a:ext uri="{FF2B5EF4-FFF2-40B4-BE49-F238E27FC236}">
                <a16:creationId xmlns:a16="http://schemas.microsoft.com/office/drawing/2014/main" id="{003E987A-D9EA-48D8-ABF2-1BC8151800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2" y="2152129"/>
            <a:ext cx="5450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Mm.29890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6" name="Rectangle 54">
            <a:extLst>
              <a:ext uri="{FF2B5EF4-FFF2-40B4-BE49-F238E27FC236}">
                <a16:creationId xmlns:a16="http://schemas.microsoft.com/office/drawing/2014/main" id="{C006A12C-37DC-434E-BC34-46B814DF57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00" y="2283892"/>
            <a:ext cx="40395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MTHFR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7" name="Rectangle 55">
            <a:extLst>
              <a:ext uri="{FF2B5EF4-FFF2-40B4-BE49-F238E27FC236}">
                <a16:creationId xmlns:a16="http://schemas.microsoft.com/office/drawing/2014/main" id="{46E91045-5C58-4DD8-9E58-6A3BA06AC4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2283892"/>
            <a:ext cx="190436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Methylenetetrahydrofolate reductase 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8" name="Rectangle 56">
            <a:extLst>
              <a:ext uri="{FF2B5EF4-FFF2-40B4-BE49-F238E27FC236}">
                <a16:creationId xmlns:a16="http://schemas.microsoft.com/office/drawing/2014/main" id="{FE11627D-ADD8-4097-A878-079B41D86C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2283892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Hs.214142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9" name="Rectangle 57">
            <a:extLst>
              <a:ext uri="{FF2B5EF4-FFF2-40B4-BE49-F238E27FC236}">
                <a16:creationId xmlns:a16="http://schemas.microsoft.com/office/drawing/2014/main" id="{F60D09E5-49FF-4222-8DB6-03D38DCBC9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2" y="2283892"/>
            <a:ext cx="5450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Mm.89959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1" name="Rectangle 59">
            <a:extLst>
              <a:ext uri="{FF2B5EF4-FFF2-40B4-BE49-F238E27FC236}">
                <a16:creationId xmlns:a16="http://schemas.microsoft.com/office/drawing/2014/main" id="{71DAD386-0097-43D2-A95B-5C7603F5EC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00" y="2415654"/>
            <a:ext cx="32701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BHMT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2" name="Rectangle 60">
            <a:extLst>
              <a:ext uri="{FF2B5EF4-FFF2-40B4-BE49-F238E27FC236}">
                <a16:creationId xmlns:a16="http://schemas.microsoft.com/office/drawing/2014/main" id="{BC9500C1-9924-48CC-B7DF-E20588BF63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2415654"/>
            <a:ext cx="224420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Betaine--homocysteine S-methyltransferase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3" name="Rectangle 61">
            <a:extLst>
              <a:ext uri="{FF2B5EF4-FFF2-40B4-BE49-F238E27FC236}">
                <a16:creationId xmlns:a16="http://schemas.microsoft.com/office/drawing/2014/main" id="{66648E21-F89A-4293-89CF-5F2041E9D4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2415654"/>
            <a:ext cx="49372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Hs.80756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4" name="Rectangle 62">
            <a:extLst>
              <a:ext uri="{FF2B5EF4-FFF2-40B4-BE49-F238E27FC236}">
                <a16:creationId xmlns:a16="http://schemas.microsoft.com/office/drawing/2014/main" id="{9B08BD95-EB06-4733-A603-0D52BF5E4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2" y="2415654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Mm.329582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6" name="Rectangle 64">
            <a:extLst>
              <a:ext uri="{FF2B5EF4-FFF2-40B4-BE49-F238E27FC236}">
                <a16:creationId xmlns:a16="http://schemas.microsoft.com/office/drawing/2014/main" id="{40B5D53E-F481-4A0A-A53A-2CF461C51C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00" y="2547417"/>
            <a:ext cx="3847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MAT1A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7" name="Rectangle 65">
            <a:extLst>
              <a:ext uri="{FF2B5EF4-FFF2-40B4-BE49-F238E27FC236}">
                <a16:creationId xmlns:a16="http://schemas.microsoft.com/office/drawing/2014/main" id="{DA3B2F39-5842-455C-A49C-E49A7379E1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2547417"/>
            <a:ext cx="180818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Methionine </a:t>
            </a:r>
            <a:r>
              <a:rPr kumimoji="0" lang="en-US" altLang="en-US" sz="9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adenosyltransferase</a:t>
            </a: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1A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8" name="Rectangle 66">
            <a:extLst>
              <a:ext uri="{FF2B5EF4-FFF2-40B4-BE49-F238E27FC236}">
                <a16:creationId xmlns:a16="http://schemas.microsoft.com/office/drawing/2014/main" id="{149AA38D-E0FB-40E4-B958-3AD73C0225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2547417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Hs.282670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9" name="Rectangle 67">
            <a:extLst>
              <a:ext uri="{FF2B5EF4-FFF2-40B4-BE49-F238E27FC236}">
                <a16:creationId xmlns:a16="http://schemas.microsoft.com/office/drawing/2014/main" id="{AFEC50CB-476B-444B-8D48-6292EEF50E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2" y="2547417"/>
            <a:ext cx="5450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Mm.14064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1" name="Rectangle 69">
            <a:extLst>
              <a:ext uri="{FF2B5EF4-FFF2-40B4-BE49-F238E27FC236}">
                <a16:creationId xmlns:a16="http://schemas.microsoft.com/office/drawing/2014/main" id="{3EE4D043-6A15-4490-971C-C2BE7782DA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00" y="2679179"/>
            <a:ext cx="2885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PLD1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2" name="Rectangle 70">
            <a:extLst>
              <a:ext uri="{FF2B5EF4-FFF2-40B4-BE49-F238E27FC236}">
                <a16:creationId xmlns:a16="http://schemas.microsoft.com/office/drawing/2014/main" id="{1B023C3B-C499-4691-8B06-9DF9338CA8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2679179"/>
            <a:ext cx="96821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Phospholipase D1 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3" name="Rectangle 71">
            <a:extLst>
              <a:ext uri="{FF2B5EF4-FFF2-40B4-BE49-F238E27FC236}">
                <a16:creationId xmlns:a16="http://schemas.microsoft.com/office/drawing/2014/main" id="{7463B558-90BE-4C47-8ED6-D9740407E8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2679179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Hs.382865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4" name="Rectangle 72">
            <a:extLst>
              <a:ext uri="{FF2B5EF4-FFF2-40B4-BE49-F238E27FC236}">
                <a16:creationId xmlns:a16="http://schemas.microsoft.com/office/drawing/2014/main" id="{31AEA186-323E-4852-A4A1-E82AD4CFB4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2" y="2679179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Mm.212039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6" name="Rectangle 74">
            <a:extLst>
              <a:ext uri="{FF2B5EF4-FFF2-40B4-BE49-F238E27FC236}">
                <a16:creationId xmlns:a16="http://schemas.microsoft.com/office/drawing/2014/main" id="{605A75C6-7142-4610-BF71-5D5E366C9E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00" y="2812529"/>
            <a:ext cx="2885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PLD2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7" name="Rectangle 75">
            <a:extLst>
              <a:ext uri="{FF2B5EF4-FFF2-40B4-BE49-F238E27FC236}">
                <a16:creationId xmlns:a16="http://schemas.microsoft.com/office/drawing/2014/main" id="{852F616E-4089-4316-9557-5741F72512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2812529"/>
            <a:ext cx="93615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Phospholipase D2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8" name="Rectangle 76">
            <a:extLst>
              <a:ext uri="{FF2B5EF4-FFF2-40B4-BE49-F238E27FC236}">
                <a16:creationId xmlns:a16="http://schemas.microsoft.com/office/drawing/2014/main" id="{C66A7397-F757-4BFE-8437-D4959454BF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2812529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Hs.104519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9" name="Rectangle 77">
            <a:extLst>
              <a:ext uri="{FF2B5EF4-FFF2-40B4-BE49-F238E27FC236}">
                <a16:creationId xmlns:a16="http://schemas.microsoft.com/office/drawing/2014/main" id="{7EA92BB2-8B97-4B0A-B0FD-802CCD0FC0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2" y="2812529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Mm.260177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1" name="Rectangle 79">
            <a:extLst>
              <a:ext uri="{FF2B5EF4-FFF2-40B4-BE49-F238E27FC236}">
                <a16:creationId xmlns:a16="http://schemas.microsoft.com/office/drawing/2014/main" id="{A2130C26-BBC5-466A-9C4E-820A1EFAEA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00" y="2944292"/>
            <a:ext cx="33342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CHDH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2" name="Rectangle 80">
            <a:extLst>
              <a:ext uri="{FF2B5EF4-FFF2-40B4-BE49-F238E27FC236}">
                <a16:creationId xmlns:a16="http://schemas.microsoft.com/office/drawing/2014/main" id="{53E34180-311A-40B4-8510-BBCE1D519C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2944292"/>
            <a:ext cx="1250342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Choline dehydrogenase 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3" name="Rectangle 81">
            <a:extLst>
              <a:ext uri="{FF2B5EF4-FFF2-40B4-BE49-F238E27FC236}">
                <a16:creationId xmlns:a16="http://schemas.microsoft.com/office/drawing/2014/main" id="{9181202C-4F1D-404F-A4ED-AA0A08AB6C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2944292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Hs.126688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4" name="Rectangle 82">
            <a:extLst>
              <a:ext uri="{FF2B5EF4-FFF2-40B4-BE49-F238E27FC236}">
                <a16:creationId xmlns:a16="http://schemas.microsoft.com/office/drawing/2014/main" id="{6AA900CA-3D7C-4559-94D0-FA9E6618B5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2" y="2944292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Mm.259916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6" name="Rectangle 84">
            <a:extLst>
              <a:ext uri="{FF2B5EF4-FFF2-40B4-BE49-F238E27FC236}">
                <a16:creationId xmlns:a16="http://schemas.microsoft.com/office/drawing/2014/main" id="{3B45764F-AD5F-48CA-8C3C-CFF97E2E33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00" y="3076054"/>
            <a:ext cx="5450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ALDH7A1 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7" name="Rectangle 85">
            <a:extLst>
              <a:ext uri="{FF2B5EF4-FFF2-40B4-BE49-F238E27FC236}">
                <a16:creationId xmlns:a16="http://schemas.microsoft.com/office/drawing/2014/main" id="{EF100C51-B796-41B6-B728-01A8809935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3076054"/>
            <a:ext cx="2398092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Aldehyde dehydrogenase 7 family member A1 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8" name="Rectangle 86">
            <a:extLst>
              <a:ext uri="{FF2B5EF4-FFF2-40B4-BE49-F238E27FC236}">
                <a16:creationId xmlns:a16="http://schemas.microsoft.com/office/drawing/2014/main" id="{F14E6E62-DE1E-4AA2-B5B1-28A9630297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3076054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Hs.483239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9" name="Rectangle 87">
            <a:extLst>
              <a:ext uri="{FF2B5EF4-FFF2-40B4-BE49-F238E27FC236}">
                <a16:creationId xmlns:a16="http://schemas.microsoft.com/office/drawing/2014/main" id="{C6A0E58F-913C-4F25-A81C-8C85C185CF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2" y="3076054"/>
            <a:ext cx="5450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Mm.30250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0" name="Rectangle 88">
            <a:extLst>
              <a:ext uri="{FF2B5EF4-FFF2-40B4-BE49-F238E27FC236}">
                <a16:creationId xmlns:a16="http://schemas.microsoft.com/office/drawing/2014/main" id="{889D04ED-BCB0-4BCF-804A-1E15BAFD3B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369" y="3243032"/>
            <a:ext cx="185948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Methyltransferase (</a:t>
            </a:r>
            <a:r>
              <a:rPr kumimoji="0" lang="en-US" altLang="zh-CN" sz="9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MT,</a:t>
            </a:r>
            <a:r>
              <a:rPr kumimoji="0" lang="zh-CN" altLang="en-US" sz="9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9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84</a:t>
            </a:r>
            <a:r>
              <a:rPr kumimoji="0" lang="zh-CN" altLang="en-US" sz="9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en-US" altLang="zh-CN" sz="9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genes</a:t>
            </a:r>
            <a:r>
              <a:rPr kumimoji="0" lang="en-US" altLang="en-US" sz="9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):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201" name="Rectangle 89">
            <a:extLst>
              <a:ext uri="{FF2B5EF4-FFF2-40B4-BE49-F238E27FC236}">
                <a16:creationId xmlns:a16="http://schemas.microsoft.com/office/drawing/2014/main" id="{0037CECB-271A-406D-8387-C63EEACFF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00" y="3404004"/>
            <a:ext cx="170559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Class I- Histone-lysine N-MT (30)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3" name="Rectangle 91">
            <a:extLst>
              <a:ext uri="{FF2B5EF4-FFF2-40B4-BE49-F238E27FC236}">
                <a16:creationId xmlns:a16="http://schemas.microsoft.com/office/drawing/2014/main" id="{B96185DD-EEE6-46F7-AD46-761E9DF310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00" y="3557242"/>
            <a:ext cx="36548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ASH1L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4" name="Rectangle 92">
            <a:extLst>
              <a:ext uri="{FF2B5EF4-FFF2-40B4-BE49-F238E27FC236}">
                <a16:creationId xmlns:a16="http://schemas.microsoft.com/office/drawing/2014/main" id="{337CBD02-261D-4482-855C-6239F5697D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3557242"/>
            <a:ext cx="2218556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ASH1 like histone lysine methyltransferase 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5" name="Rectangle 93">
            <a:extLst>
              <a:ext uri="{FF2B5EF4-FFF2-40B4-BE49-F238E27FC236}">
                <a16:creationId xmlns:a16="http://schemas.microsoft.com/office/drawing/2014/main" id="{1D730D8D-7DD1-4D80-AF96-CC72504DE0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3557242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Hs.491060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6" name="Rectangle 94">
            <a:extLst>
              <a:ext uri="{FF2B5EF4-FFF2-40B4-BE49-F238E27FC236}">
                <a16:creationId xmlns:a16="http://schemas.microsoft.com/office/drawing/2014/main" id="{7AB28332-5DC4-498C-AA9B-833AA98003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2" y="3557242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Mm.130752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8" name="Rectangle 96">
            <a:extLst>
              <a:ext uri="{FF2B5EF4-FFF2-40B4-BE49-F238E27FC236}">
                <a16:creationId xmlns:a16="http://schemas.microsoft.com/office/drawing/2014/main" id="{038A3784-2441-45AB-AD5E-2294E3CBB1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00" y="3689004"/>
            <a:ext cx="50013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CAMKMT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9" name="Rectangle 97">
            <a:extLst>
              <a:ext uri="{FF2B5EF4-FFF2-40B4-BE49-F238E27FC236}">
                <a16:creationId xmlns:a16="http://schemas.microsoft.com/office/drawing/2014/main" id="{63477CF5-DEDC-4B71-84DB-6B14A4AA45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3689004"/>
            <a:ext cx="1981312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Calmodulin-lysine N-methyltransferase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0" name="Rectangle 98">
            <a:extLst>
              <a:ext uri="{FF2B5EF4-FFF2-40B4-BE49-F238E27FC236}">
                <a16:creationId xmlns:a16="http://schemas.microsoft.com/office/drawing/2014/main" id="{D1D652A5-B0AA-4F86-A74F-B3CEE46E2E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3689004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Hs.468349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1" name="Rectangle 99">
            <a:extLst>
              <a:ext uri="{FF2B5EF4-FFF2-40B4-BE49-F238E27FC236}">
                <a16:creationId xmlns:a16="http://schemas.microsoft.com/office/drawing/2014/main" id="{E2F011BB-12EE-46AC-B544-C947E47B4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2" y="3689004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Mm.260753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3" name="Rectangle 101">
            <a:extLst>
              <a:ext uri="{FF2B5EF4-FFF2-40B4-BE49-F238E27FC236}">
                <a16:creationId xmlns:a16="http://schemas.microsoft.com/office/drawing/2014/main" id="{46974FDC-D598-42A9-945F-55008E8D4E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00" y="3820767"/>
            <a:ext cx="37189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DOT1L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4" name="Rectangle 102">
            <a:extLst>
              <a:ext uri="{FF2B5EF4-FFF2-40B4-BE49-F238E27FC236}">
                <a16:creationId xmlns:a16="http://schemas.microsoft.com/office/drawing/2014/main" id="{658E8D60-6280-4966-AD5A-55812DCFAF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3820767"/>
            <a:ext cx="222496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DOT1 like histone lysine methyltransferase 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5" name="Rectangle 103">
            <a:extLst>
              <a:ext uri="{FF2B5EF4-FFF2-40B4-BE49-F238E27FC236}">
                <a16:creationId xmlns:a16="http://schemas.microsoft.com/office/drawing/2014/main" id="{F456E1D0-151D-461E-A21F-7A712A8A49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3820767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Hs.713641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6" name="Rectangle 104">
            <a:extLst>
              <a:ext uri="{FF2B5EF4-FFF2-40B4-BE49-F238E27FC236}">
                <a16:creationId xmlns:a16="http://schemas.microsoft.com/office/drawing/2014/main" id="{EE754090-4C33-472B-978A-438B0E03D2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2" y="3820767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Mm.152371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8" name="Rectangle 106">
            <a:extLst>
              <a:ext uri="{FF2B5EF4-FFF2-40B4-BE49-F238E27FC236}">
                <a16:creationId xmlns:a16="http://schemas.microsoft.com/office/drawing/2014/main" id="{749328B1-4199-4040-8EEC-71DBF940F4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00" y="3954117"/>
            <a:ext cx="39113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EHMT1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9" name="Rectangle 107">
            <a:extLst>
              <a:ext uri="{FF2B5EF4-FFF2-40B4-BE49-F238E27FC236}">
                <a16:creationId xmlns:a16="http://schemas.microsoft.com/office/drawing/2014/main" id="{D2DEB61D-56FC-47A7-99D5-CF29474078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3954117"/>
            <a:ext cx="241732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Euchromatic histone lysine methyltransferase 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0" name="Rectangle 108">
            <a:extLst>
              <a:ext uri="{FF2B5EF4-FFF2-40B4-BE49-F238E27FC236}">
                <a16:creationId xmlns:a16="http://schemas.microsoft.com/office/drawing/2014/main" id="{5CFE405C-4B58-4CCE-AA3E-44CFD25D9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3954117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Hs.495511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1" name="Rectangle 109">
            <a:extLst>
              <a:ext uri="{FF2B5EF4-FFF2-40B4-BE49-F238E27FC236}">
                <a16:creationId xmlns:a16="http://schemas.microsoft.com/office/drawing/2014/main" id="{3AA4F839-E857-457C-BA6B-FA7C34E1B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2" y="3954117"/>
            <a:ext cx="5450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Mm.24176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" name="Rectangle 111">
            <a:extLst>
              <a:ext uri="{FF2B5EF4-FFF2-40B4-BE49-F238E27FC236}">
                <a16:creationId xmlns:a16="http://schemas.microsoft.com/office/drawing/2014/main" id="{DFC58E50-B7D2-48BA-8F9F-971D0C6EB2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00" y="4085879"/>
            <a:ext cx="39113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EHMT2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4" name="Rectangle 112">
            <a:extLst>
              <a:ext uri="{FF2B5EF4-FFF2-40B4-BE49-F238E27FC236}">
                <a16:creationId xmlns:a16="http://schemas.microsoft.com/office/drawing/2014/main" id="{3DB8C0B1-880B-4407-8C20-26773F9A97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4085879"/>
            <a:ext cx="241732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Euchromatic histone lysine methyltransferase 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5" name="Rectangle 113">
            <a:extLst>
              <a:ext uri="{FF2B5EF4-FFF2-40B4-BE49-F238E27FC236}">
                <a16:creationId xmlns:a16="http://schemas.microsoft.com/office/drawing/2014/main" id="{BE7978B1-F9B6-4FA3-AF8D-CFA766FF86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4085879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Hs.709218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6" name="Rectangle 114">
            <a:extLst>
              <a:ext uri="{FF2B5EF4-FFF2-40B4-BE49-F238E27FC236}">
                <a16:creationId xmlns:a16="http://schemas.microsoft.com/office/drawing/2014/main" id="{7CC4BA55-3394-47FD-99F6-610A069A11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2" y="4085879"/>
            <a:ext cx="5450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Mm.35345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8" name="Rectangle 116">
            <a:extLst>
              <a:ext uri="{FF2B5EF4-FFF2-40B4-BE49-F238E27FC236}">
                <a16:creationId xmlns:a16="http://schemas.microsoft.com/office/drawing/2014/main" id="{63AF295F-8084-4D6E-A2C7-C98375E658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00" y="4217642"/>
            <a:ext cx="29495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EZH1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9" name="Rectangle 117">
            <a:extLst>
              <a:ext uri="{FF2B5EF4-FFF2-40B4-BE49-F238E27FC236}">
                <a16:creationId xmlns:a16="http://schemas.microsoft.com/office/drawing/2014/main" id="{F6D2EC3E-C5BD-463E-9D08-912FA9732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4217642"/>
            <a:ext cx="3077766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Enhancer of zeste 1 polycomb repressive complex 2 subunit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0" name="Rectangle 118">
            <a:extLst>
              <a:ext uri="{FF2B5EF4-FFF2-40B4-BE49-F238E27FC236}">
                <a16:creationId xmlns:a16="http://schemas.microsoft.com/office/drawing/2014/main" id="{2DF73875-2A20-4556-B0B4-FB6B1C031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4217642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Hs.194669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1" name="Rectangle 119">
            <a:extLst>
              <a:ext uri="{FF2B5EF4-FFF2-40B4-BE49-F238E27FC236}">
                <a16:creationId xmlns:a16="http://schemas.microsoft.com/office/drawing/2014/main" id="{470A6936-2FFC-4E0C-ACC1-BB4D9C95A1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2" y="4217642"/>
            <a:ext cx="48090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Mm.5027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3" name="Rectangle 121">
            <a:extLst>
              <a:ext uri="{FF2B5EF4-FFF2-40B4-BE49-F238E27FC236}">
                <a16:creationId xmlns:a16="http://schemas.microsoft.com/office/drawing/2014/main" id="{71DEF4ED-CEB0-46BD-80E4-9D421E38B3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00" y="4349404"/>
            <a:ext cx="29495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EZH2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4" name="Rectangle 122">
            <a:extLst>
              <a:ext uri="{FF2B5EF4-FFF2-40B4-BE49-F238E27FC236}">
                <a16:creationId xmlns:a16="http://schemas.microsoft.com/office/drawing/2014/main" id="{6B093FFE-7F0B-4B81-8C43-8BB7824778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4349404"/>
            <a:ext cx="3077766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Enhancer of zeste 2 polycomb repressive complex 2 subunit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5" name="Rectangle 123">
            <a:extLst>
              <a:ext uri="{FF2B5EF4-FFF2-40B4-BE49-F238E27FC236}">
                <a16:creationId xmlns:a16="http://schemas.microsoft.com/office/drawing/2014/main" id="{C555C5C5-511F-4367-A86D-EA8A6BC3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4349404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Hs.444082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6" name="Rectangle 124">
            <a:extLst>
              <a:ext uri="{FF2B5EF4-FFF2-40B4-BE49-F238E27FC236}">
                <a16:creationId xmlns:a16="http://schemas.microsoft.com/office/drawing/2014/main" id="{843C3FED-D7E4-46C3-958B-F40D99CFC0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2" y="4349404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Mm.246688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8" name="Rectangle 126">
            <a:extLst>
              <a:ext uri="{FF2B5EF4-FFF2-40B4-BE49-F238E27FC236}">
                <a16:creationId xmlns:a16="http://schemas.microsoft.com/office/drawing/2014/main" id="{6386801D-15E6-4994-B519-402E30A485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00" y="4481167"/>
            <a:ext cx="3847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KMT2A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9" name="Rectangle 127">
            <a:extLst>
              <a:ext uri="{FF2B5EF4-FFF2-40B4-BE49-F238E27FC236}">
                <a16:creationId xmlns:a16="http://schemas.microsoft.com/office/drawing/2014/main" id="{406F3F8D-55D2-43D3-A94E-8C73EF78F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4481167"/>
            <a:ext cx="145552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Lysine methyltransferase 2A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0" name="Rectangle 128">
            <a:extLst>
              <a:ext uri="{FF2B5EF4-FFF2-40B4-BE49-F238E27FC236}">
                <a16:creationId xmlns:a16="http://schemas.microsoft.com/office/drawing/2014/main" id="{29188CBE-DDDE-47BA-A4BB-4B7201A0E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4481167"/>
            <a:ext cx="19236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N/A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1" name="Rectangle 129">
            <a:extLst>
              <a:ext uri="{FF2B5EF4-FFF2-40B4-BE49-F238E27FC236}">
                <a16:creationId xmlns:a16="http://schemas.microsoft.com/office/drawing/2014/main" id="{6F6412D1-C01B-48AB-91E2-6A0C2E10FF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2" y="4481167"/>
            <a:ext cx="48090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Mm.2389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3" name="Rectangle 131">
            <a:extLst>
              <a:ext uri="{FF2B5EF4-FFF2-40B4-BE49-F238E27FC236}">
                <a16:creationId xmlns:a16="http://schemas.microsoft.com/office/drawing/2014/main" id="{AE6B19AB-0389-4C4F-93F4-53DC04092C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00" y="4612929"/>
            <a:ext cx="3847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KMT2B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4" name="Rectangle 132">
            <a:extLst>
              <a:ext uri="{FF2B5EF4-FFF2-40B4-BE49-F238E27FC236}">
                <a16:creationId xmlns:a16="http://schemas.microsoft.com/office/drawing/2014/main" id="{53033D26-88A1-4480-9AA2-182501FE69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4612929"/>
            <a:ext cx="145552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Lysine methyltransferase 2B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5" name="Rectangle 133">
            <a:extLst>
              <a:ext uri="{FF2B5EF4-FFF2-40B4-BE49-F238E27FC236}">
                <a16:creationId xmlns:a16="http://schemas.microsoft.com/office/drawing/2014/main" id="{8F8AF041-365B-4F70-BA7B-BCA2DD5DAF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4612929"/>
            <a:ext cx="19236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N/A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6" name="Rectangle 134">
            <a:extLst>
              <a:ext uri="{FF2B5EF4-FFF2-40B4-BE49-F238E27FC236}">
                <a16:creationId xmlns:a16="http://schemas.microsoft.com/office/drawing/2014/main" id="{D0C71CFE-163A-43A6-BE0F-F0972ABF80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2" y="4612929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Mm.168688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8" name="Rectangle 136">
            <a:extLst>
              <a:ext uri="{FF2B5EF4-FFF2-40B4-BE49-F238E27FC236}">
                <a16:creationId xmlns:a16="http://schemas.microsoft.com/office/drawing/2014/main" id="{58035ACE-2A15-4AC8-837B-95467B9320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00" y="4744692"/>
            <a:ext cx="39113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KMT2C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9" name="Rectangle 137">
            <a:extLst>
              <a:ext uri="{FF2B5EF4-FFF2-40B4-BE49-F238E27FC236}">
                <a16:creationId xmlns:a16="http://schemas.microsoft.com/office/drawing/2014/main" id="{3CDE7249-3290-4C60-9316-4522819ED7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4744692"/>
            <a:ext cx="1461939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Lysine methyltransferase 2C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0" name="Rectangle 138">
            <a:extLst>
              <a:ext uri="{FF2B5EF4-FFF2-40B4-BE49-F238E27FC236}">
                <a16:creationId xmlns:a16="http://schemas.microsoft.com/office/drawing/2014/main" id="{183C11B9-C665-4604-8D47-E3F6CAE96E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4744692"/>
            <a:ext cx="19236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N/A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1" name="Rectangle 139">
            <a:extLst>
              <a:ext uri="{FF2B5EF4-FFF2-40B4-BE49-F238E27FC236}">
                <a16:creationId xmlns:a16="http://schemas.microsoft.com/office/drawing/2014/main" id="{67F64A95-5896-464F-BF1D-CD396E8C09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2" y="4744692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Mm.332268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3" name="Rectangle 141">
            <a:extLst>
              <a:ext uri="{FF2B5EF4-FFF2-40B4-BE49-F238E27FC236}">
                <a16:creationId xmlns:a16="http://schemas.microsoft.com/office/drawing/2014/main" id="{1DA0467E-CFA9-443F-B7E5-B10EE686E1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00" y="4878042"/>
            <a:ext cx="39113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KMT2D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4" name="Rectangle 142">
            <a:extLst>
              <a:ext uri="{FF2B5EF4-FFF2-40B4-BE49-F238E27FC236}">
                <a16:creationId xmlns:a16="http://schemas.microsoft.com/office/drawing/2014/main" id="{BB85FABA-3480-447C-AD27-B385AE6024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4878042"/>
            <a:ext cx="1461939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Lysine methyltransferase 2D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5" name="Rectangle 143">
            <a:extLst>
              <a:ext uri="{FF2B5EF4-FFF2-40B4-BE49-F238E27FC236}">
                <a16:creationId xmlns:a16="http://schemas.microsoft.com/office/drawing/2014/main" id="{28778085-D3BF-474C-9C14-0CC324D7C7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4878042"/>
            <a:ext cx="19236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N/A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6" name="Rectangle 144">
            <a:extLst>
              <a:ext uri="{FF2B5EF4-FFF2-40B4-BE49-F238E27FC236}">
                <a16:creationId xmlns:a16="http://schemas.microsoft.com/office/drawing/2014/main" id="{6DD16138-AA78-4AD9-BFDB-4452C294BE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2" y="4878042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Mm.264889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8" name="Rectangle 146">
            <a:extLst>
              <a:ext uri="{FF2B5EF4-FFF2-40B4-BE49-F238E27FC236}">
                <a16:creationId xmlns:a16="http://schemas.microsoft.com/office/drawing/2014/main" id="{207773F1-5A02-40C4-8DDD-BF54D5FFF6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00" y="5009804"/>
            <a:ext cx="3847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KMT2E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9" name="Rectangle 147">
            <a:extLst>
              <a:ext uri="{FF2B5EF4-FFF2-40B4-BE49-F238E27FC236}">
                <a16:creationId xmlns:a16="http://schemas.microsoft.com/office/drawing/2014/main" id="{A1A052FF-C469-4C99-9B3D-7AAC5A2FA3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5009804"/>
            <a:ext cx="145552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Lysine methyltransferase 2E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0" name="Rectangle 148">
            <a:extLst>
              <a:ext uri="{FF2B5EF4-FFF2-40B4-BE49-F238E27FC236}">
                <a16:creationId xmlns:a16="http://schemas.microsoft.com/office/drawing/2014/main" id="{B58CD5A2-C5E1-4A49-B151-0B467901CE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5009804"/>
            <a:ext cx="19236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N/A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1" name="Rectangle 149">
            <a:extLst>
              <a:ext uri="{FF2B5EF4-FFF2-40B4-BE49-F238E27FC236}">
                <a16:creationId xmlns:a16="http://schemas.microsoft.com/office/drawing/2014/main" id="{7256207E-8C8F-495E-A7BA-72E8C8C9E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2" y="5009804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Mm.205190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3" name="Rectangle 151">
            <a:extLst>
              <a:ext uri="{FF2B5EF4-FFF2-40B4-BE49-F238E27FC236}">
                <a16:creationId xmlns:a16="http://schemas.microsoft.com/office/drawing/2014/main" id="{A28E095D-9E9D-4AD8-8CC3-441F442FA1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00" y="5141567"/>
            <a:ext cx="3847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KMT5A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4" name="Rectangle 152">
            <a:extLst>
              <a:ext uri="{FF2B5EF4-FFF2-40B4-BE49-F238E27FC236}">
                <a16:creationId xmlns:a16="http://schemas.microsoft.com/office/drawing/2014/main" id="{E56FCF60-11B1-4A5C-A5DC-6606DD3487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5141567"/>
            <a:ext cx="145552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Lysine methyltransferase 5A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5" name="Rectangle 153">
            <a:extLst>
              <a:ext uri="{FF2B5EF4-FFF2-40B4-BE49-F238E27FC236}">
                <a16:creationId xmlns:a16="http://schemas.microsoft.com/office/drawing/2014/main" id="{6FD61BA1-7D7B-46B0-B542-D88B028A2F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5141567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Hs.443735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6" name="Rectangle 154">
            <a:extLst>
              <a:ext uri="{FF2B5EF4-FFF2-40B4-BE49-F238E27FC236}">
                <a16:creationId xmlns:a16="http://schemas.microsoft.com/office/drawing/2014/main" id="{1129E1D1-4868-4BA9-9DF5-71634015A5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2" y="5141567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Mm.137966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8" name="Rectangle 156">
            <a:extLst>
              <a:ext uri="{FF2B5EF4-FFF2-40B4-BE49-F238E27FC236}">
                <a16:creationId xmlns:a16="http://schemas.microsoft.com/office/drawing/2014/main" id="{3F8B3800-1726-4F28-A28C-120D2F714D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00" y="5273329"/>
            <a:ext cx="30777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NSD1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9" name="Rectangle 157">
            <a:extLst>
              <a:ext uri="{FF2B5EF4-FFF2-40B4-BE49-F238E27FC236}">
                <a16:creationId xmlns:a16="http://schemas.microsoft.com/office/drawing/2014/main" id="{3D41191E-4C3D-4714-BDCD-52327561A5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5273329"/>
            <a:ext cx="243656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Nuclear receptor binding SET domain protein 1 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0" name="Rectangle 158">
            <a:extLst>
              <a:ext uri="{FF2B5EF4-FFF2-40B4-BE49-F238E27FC236}">
                <a16:creationId xmlns:a16="http://schemas.microsoft.com/office/drawing/2014/main" id="{90AD5665-0F50-46A4-9913-2DD2286EAD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5273329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Hs.106861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1" name="Rectangle 159">
            <a:extLst>
              <a:ext uri="{FF2B5EF4-FFF2-40B4-BE49-F238E27FC236}">
                <a16:creationId xmlns:a16="http://schemas.microsoft.com/office/drawing/2014/main" id="{9D345057-5018-4985-AE40-0537F0C3E7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2" y="5273329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Mm.168965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3" name="Rectangle 161">
            <a:extLst>
              <a:ext uri="{FF2B5EF4-FFF2-40B4-BE49-F238E27FC236}">
                <a16:creationId xmlns:a16="http://schemas.microsoft.com/office/drawing/2014/main" id="{88031785-D66D-4F15-8185-3D402A8C62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00" y="5405092"/>
            <a:ext cx="40395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PRDM2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4" name="Rectangle 162">
            <a:extLst>
              <a:ext uri="{FF2B5EF4-FFF2-40B4-BE49-F238E27FC236}">
                <a16:creationId xmlns:a16="http://schemas.microsoft.com/office/drawing/2014/main" id="{2D1C3857-A8FD-4627-9B35-F2BDF6F82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5405092"/>
            <a:ext cx="95539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PR/SET domain 2 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5" name="Rectangle 163">
            <a:extLst>
              <a:ext uri="{FF2B5EF4-FFF2-40B4-BE49-F238E27FC236}">
                <a16:creationId xmlns:a16="http://schemas.microsoft.com/office/drawing/2014/main" id="{D23F66BF-DCB4-4EFA-9049-22186B5B12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5405092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Hs.371823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6" name="Rectangle 164">
            <a:extLst>
              <a:ext uri="{FF2B5EF4-FFF2-40B4-BE49-F238E27FC236}">
                <a16:creationId xmlns:a16="http://schemas.microsoft.com/office/drawing/2014/main" id="{A2B5D34B-3B4E-4802-B05D-DBE3FBC3BD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2" y="5405092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Mm.332020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8" name="Rectangle 166">
            <a:extLst>
              <a:ext uri="{FF2B5EF4-FFF2-40B4-BE49-F238E27FC236}">
                <a16:creationId xmlns:a16="http://schemas.microsoft.com/office/drawing/2014/main" id="{F2B0C74F-ED42-41D3-A98D-4AF328595D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00" y="5536854"/>
            <a:ext cx="40395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PRDM6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9" name="Rectangle 167">
            <a:extLst>
              <a:ext uri="{FF2B5EF4-FFF2-40B4-BE49-F238E27FC236}">
                <a16:creationId xmlns:a16="http://schemas.microsoft.com/office/drawing/2014/main" id="{82A4B588-CBE7-4CC6-8A60-99B39BFF13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5536854"/>
            <a:ext cx="92333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PR/SET domain 6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0" name="Rectangle 168">
            <a:extLst>
              <a:ext uri="{FF2B5EF4-FFF2-40B4-BE49-F238E27FC236}">
                <a16:creationId xmlns:a16="http://schemas.microsoft.com/office/drawing/2014/main" id="{BCBC2BE9-FEC4-4E2F-A0D8-561B9E0EF4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5536854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Hs.135118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1" name="Rectangle 169">
            <a:extLst>
              <a:ext uri="{FF2B5EF4-FFF2-40B4-BE49-F238E27FC236}">
                <a16:creationId xmlns:a16="http://schemas.microsoft.com/office/drawing/2014/main" id="{173B3E36-8A97-49EC-AC64-A464156732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2" y="5536854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Mm.297645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3" name="Rectangle 171">
            <a:extLst>
              <a:ext uri="{FF2B5EF4-FFF2-40B4-BE49-F238E27FC236}">
                <a16:creationId xmlns:a16="http://schemas.microsoft.com/office/drawing/2014/main" id="{8AEA749A-0BB5-452B-989B-602F825F2B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00" y="5668617"/>
            <a:ext cx="40395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PRDM7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4" name="Rectangle 172">
            <a:extLst>
              <a:ext uri="{FF2B5EF4-FFF2-40B4-BE49-F238E27FC236}">
                <a16:creationId xmlns:a16="http://schemas.microsoft.com/office/drawing/2014/main" id="{97040ED4-23E6-4E5F-AC4A-76F5141E45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5668617"/>
            <a:ext cx="92333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PR/SET domain 7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5" name="Rectangle 173">
            <a:extLst>
              <a:ext uri="{FF2B5EF4-FFF2-40B4-BE49-F238E27FC236}">
                <a16:creationId xmlns:a16="http://schemas.microsoft.com/office/drawing/2014/main" id="{BF782290-7D48-4B19-9566-506A4AFA2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5668617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Hs.406695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6" name="Rectangle 174">
            <a:extLst>
              <a:ext uri="{FF2B5EF4-FFF2-40B4-BE49-F238E27FC236}">
                <a16:creationId xmlns:a16="http://schemas.microsoft.com/office/drawing/2014/main" id="{B5063C38-25F7-4805-B53D-B06FB19A12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2" y="5668617"/>
            <a:ext cx="19236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N/A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8" name="Rectangle 176">
            <a:extLst>
              <a:ext uri="{FF2B5EF4-FFF2-40B4-BE49-F238E27FC236}">
                <a16:creationId xmlns:a16="http://schemas.microsoft.com/office/drawing/2014/main" id="{EC2762EA-2C57-4361-ACC3-26AD5FBEC4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00" y="5800379"/>
            <a:ext cx="40395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PRDM9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9" name="Rectangle 177">
            <a:extLst>
              <a:ext uri="{FF2B5EF4-FFF2-40B4-BE49-F238E27FC236}">
                <a16:creationId xmlns:a16="http://schemas.microsoft.com/office/drawing/2014/main" id="{BCD64550-C636-4F83-8CAD-6BFA2EBB8C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5800379"/>
            <a:ext cx="92333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PR/SET domain 9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0" name="Rectangle 178">
            <a:extLst>
              <a:ext uri="{FF2B5EF4-FFF2-40B4-BE49-F238E27FC236}">
                <a16:creationId xmlns:a16="http://schemas.microsoft.com/office/drawing/2014/main" id="{280C90FC-605E-4498-9CBB-27D6246BAC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5800379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Hs.283096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1" name="Rectangle 179">
            <a:extLst>
              <a:ext uri="{FF2B5EF4-FFF2-40B4-BE49-F238E27FC236}">
                <a16:creationId xmlns:a16="http://schemas.microsoft.com/office/drawing/2014/main" id="{0928B263-C2A7-4901-9521-A35F44F032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2" y="5800379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Mm.215162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3" name="Rectangle 181">
            <a:extLst>
              <a:ext uri="{FF2B5EF4-FFF2-40B4-BE49-F238E27FC236}">
                <a16:creationId xmlns:a16="http://schemas.microsoft.com/office/drawing/2014/main" id="{85C20309-1256-4844-B520-685DF9E818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00" y="5933729"/>
            <a:ext cx="4488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SETD1A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4" name="Rectangle 182">
            <a:extLst>
              <a:ext uri="{FF2B5EF4-FFF2-40B4-BE49-F238E27FC236}">
                <a16:creationId xmlns:a16="http://schemas.microsoft.com/office/drawing/2014/main" id="{3436A6BB-7D87-46C0-8D63-800ACC18B2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5933729"/>
            <a:ext cx="136575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SET domain containing 1A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5" name="Rectangle 183">
            <a:extLst>
              <a:ext uri="{FF2B5EF4-FFF2-40B4-BE49-F238E27FC236}">
                <a16:creationId xmlns:a16="http://schemas.microsoft.com/office/drawing/2014/main" id="{554F9586-A61C-4340-AF69-75525AD853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5933729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Hs.297483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6" name="Rectangle 184">
            <a:extLst>
              <a:ext uri="{FF2B5EF4-FFF2-40B4-BE49-F238E27FC236}">
                <a16:creationId xmlns:a16="http://schemas.microsoft.com/office/drawing/2014/main" id="{53A075E2-5B91-4B11-AFB9-369365CC5C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2" y="5933729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Mm.435494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8" name="Rectangle 186">
            <a:extLst>
              <a:ext uri="{FF2B5EF4-FFF2-40B4-BE49-F238E27FC236}">
                <a16:creationId xmlns:a16="http://schemas.microsoft.com/office/drawing/2014/main" id="{7A1E8F79-C65C-4E81-9241-5199E8343B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00" y="6065492"/>
            <a:ext cx="4488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SETD1B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9" name="Rectangle 187">
            <a:extLst>
              <a:ext uri="{FF2B5EF4-FFF2-40B4-BE49-F238E27FC236}">
                <a16:creationId xmlns:a16="http://schemas.microsoft.com/office/drawing/2014/main" id="{A4F55312-5FD5-479C-967F-C48593CA83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6065492"/>
            <a:ext cx="136575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SET domain containing 1B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0" name="Rectangle 188">
            <a:extLst>
              <a:ext uri="{FF2B5EF4-FFF2-40B4-BE49-F238E27FC236}">
                <a16:creationId xmlns:a16="http://schemas.microsoft.com/office/drawing/2014/main" id="{30E77540-6BC4-47B5-818C-55468E0168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6065492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Hs.507122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1" name="Rectangle 189">
            <a:extLst>
              <a:ext uri="{FF2B5EF4-FFF2-40B4-BE49-F238E27FC236}">
                <a16:creationId xmlns:a16="http://schemas.microsoft.com/office/drawing/2014/main" id="{433C992E-6657-4E59-89D7-F9BE7F7541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2" y="6065492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Mm.250391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3" name="Rectangle 191">
            <a:extLst>
              <a:ext uri="{FF2B5EF4-FFF2-40B4-BE49-F238E27FC236}">
                <a16:creationId xmlns:a16="http://schemas.microsoft.com/office/drawing/2014/main" id="{E5DCFBA7-66CF-42DC-B54C-D77AFD100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00" y="6197254"/>
            <a:ext cx="37189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SETD2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4" name="Rectangle 192">
            <a:extLst>
              <a:ext uri="{FF2B5EF4-FFF2-40B4-BE49-F238E27FC236}">
                <a16:creationId xmlns:a16="http://schemas.microsoft.com/office/drawing/2014/main" id="{F57ED21F-425E-468C-A803-7194793872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6197254"/>
            <a:ext cx="132087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SET domain containing 2 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5" name="Rectangle 193">
            <a:extLst>
              <a:ext uri="{FF2B5EF4-FFF2-40B4-BE49-F238E27FC236}">
                <a16:creationId xmlns:a16="http://schemas.microsoft.com/office/drawing/2014/main" id="{A2607EB2-4FD8-448E-9255-FDAF09221E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6197254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Hs.517941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6" name="Rectangle 194">
            <a:extLst>
              <a:ext uri="{FF2B5EF4-FFF2-40B4-BE49-F238E27FC236}">
                <a16:creationId xmlns:a16="http://schemas.microsoft.com/office/drawing/2014/main" id="{A2E49CD4-36A2-4A20-A445-8579221D32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2" y="6197254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Mm.288949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8" name="Rectangle 196">
            <a:extLst>
              <a:ext uri="{FF2B5EF4-FFF2-40B4-BE49-F238E27FC236}">
                <a16:creationId xmlns:a16="http://schemas.microsoft.com/office/drawing/2014/main" id="{7EBB6EE9-6F1A-4948-AE5F-03053C97C2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00" y="6329017"/>
            <a:ext cx="37189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SETD3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9" name="Rectangle 197">
            <a:extLst>
              <a:ext uri="{FF2B5EF4-FFF2-40B4-BE49-F238E27FC236}">
                <a16:creationId xmlns:a16="http://schemas.microsoft.com/office/drawing/2014/main" id="{653FD73E-79EA-449F-8BDB-58B8B92878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6329017"/>
            <a:ext cx="128881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SET domain containing 3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0" name="Rectangle 198">
            <a:extLst>
              <a:ext uri="{FF2B5EF4-FFF2-40B4-BE49-F238E27FC236}">
                <a16:creationId xmlns:a16="http://schemas.microsoft.com/office/drawing/2014/main" id="{09F36333-764D-4DF3-BCB3-57CFB82DE4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6329017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Hs.510407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1" name="Rectangle 199">
            <a:extLst>
              <a:ext uri="{FF2B5EF4-FFF2-40B4-BE49-F238E27FC236}">
                <a16:creationId xmlns:a16="http://schemas.microsoft.com/office/drawing/2014/main" id="{7FF47A52-68BB-47FE-B58B-45BBC31F4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2" y="6329017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Mm.159185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3" name="Rectangle 201">
            <a:extLst>
              <a:ext uri="{FF2B5EF4-FFF2-40B4-BE49-F238E27FC236}">
                <a16:creationId xmlns:a16="http://schemas.microsoft.com/office/drawing/2014/main" id="{D647C7A3-1065-4A54-8948-3A54FCD5FD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00" y="6460779"/>
            <a:ext cx="37189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SETD7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4" name="Rectangle 202">
            <a:extLst>
              <a:ext uri="{FF2B5EF4-FFF2-40B4-BE49-F238E27FC236}">
                <a16:creationId xmlns:a16="http://schemas.microsoft.com/office/drawing/2014/main" id="{7CB24CDC-20AC-4E99-BE96-893FF3BB5A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6460779"/>
            <a:ext cx="128881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SET domain containing 7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5" name="Rectangle 203">
            <a:extLst>
              <a:ext uri="{FF2B5EF4-FFF2-40B4-BE49-F238E27FC236}">
                <a16:creationId xmlns:a16="http://schemas.microsoft.com/office/drawing/2014/main" id="{265DC74C-5CDE-4B6C-8D11-CA516F2405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6460779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Hs.480792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6" name="Rectangle 204">
            <a:extLst>
              <a:ext uri="{FF2B5EF4-FFF2-40B4-BE49-F238E27FC236}">
                <a16:creationId xmlns:a16="http://schemas.microsoft.com/office/drawing/2014/main" id="{931D81F1-D580-437E-A425-26809CB2B4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2" y="6460779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Mm.192111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207">
            <a:extLst>
              <a:ext uri="{FF2B5EF4-FFF2-40B4-BE49-F238E27FC236}">
                <a16:creationId xmlns:a16="http://schemas.microsoft.com/office/drawing/2014/main" id="{E664E953-5FD6-45AA-B386-12F2BFC780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099" y="6592541"/>
            <a:ext cx="4488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SETDB1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208">
            <a:extLst>
              <a:ext uri="{FF2B5EF4-FFF2-40B4-BE49-F238E27FC236}">
                <a16:creationId xmlns:a16="http://schemas.microsoft.com/office/drawing/2014/main" id="{AA00C4F1-1683-4533-B0B4-66D5B02484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6592541"/>
            <a:ext cx="130163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SET domain bifurcated 1 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209">
            <a:extLst>
              <a:ext uri="{FF2B5EF4-FFF2-40B4-BE49-F238E27FC236}">
                <a16:creationId xmlns:a16="http://schemas.microsoft.com/office/drawing/2014/main" id="{CFA1BDE0-B1D2-4F72-8B97-BB0542CBAF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6592541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Hs.643565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210">
            <a:extLst>
              <a:ext uri="{FF2B5EF4-FFF2-40B4-BE49-F238E27FC236}">
                <a16:creationId xmlns:a16="http://schemas.microsoft.com/office/drawing/2014/main" id="{7243D323-6D58-4E0D-A417-1A07FF1A41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1" y="6592541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Mm.490259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212">
            <a:extLst>
              <a:ext uri="{FF2B5EF4-FFF2-40B4-BE49-F238E27FC236}">
                <a16:creationId xmlns:a16="http://schemas.microsoft.com/office/drawing/2014/main" id="{722BF41A-B584-44EB-BCD1-166B66DC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099" y="6724304"/>
            <a:ext cx="4488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SETDB2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213">
            <a:extLst>
              <a:ext uri="{FF2B5EF4-FFF2-40B4-BE49-F238E27FC236}">
                <a16:creationId xmlns:a16="http://schemas.microsoft.com/office/drawing/2014/main" id="{383ED364-AEDB-4E32-8A8D-B7C8BE6F52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6724304"/>
            <a:ext cx="126957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SET domain bifurcated 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214">
            <a:extLst>
              <a:ext uri="{FF2B5EF4-FFF2-40B4-BE49-F238E27FC236}">
                <a16:creationId xmlns:a16="http://schemas.microsoft.com/office/drawing/2014/main" id="{73680F28-7ACF-4689-8CED-FB47EB6828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6724304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Hs.631789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215">
            <a:extLst>
              <a:ext uri="{FF2B5EF4-FFF2-40B4-BE49-F238E27FC236}">
                <a16:creationId xmlns:a16="http://schemas.microsoft.com/office/drawing/2014/main" id="{92DFBBCF-5BAA-43DA-BC6D-893212638E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1" y="6724304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Mm.205022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angle 217">
            <a:extLst>
              <a:ext uri="{FF2B5EF4-FFF2-40B4-BE49-F238E27FC236}">
                <a16:creationId xmlns:a16="http://schemas.microsoft.com/office/drawing/2014/main" id="{069D4E54-F48E-4048-BCFA-CA28E1FC21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099" y="6856066"/>
            <a:ext cx="51296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SETMAR 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 218">
            <a:extLst>
              <a:ext uri="{FF2B5EF4-FFF2-40B4-BE49-F238E27FC236}">
                <a16:creationId xmlns:a16="http://schemas.microsoft.com/office/drawing/2014/main" id="{21725D30-8AA2-4CD8-83F2-9AEE327BFE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6856066"/>
            <a:ext cx="257121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SET domain and mariner transposase fusion gene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Rectangle 219">
            <a:extLst>
              <a:ext uri="{FF2B5EF4-FFF2-40B4-BE49-F238E27FC236}">
                <a16:creationId xmlns:a16="http://schemas.microsoft.com/office/drawing/2014/main" id="{F24F7D64-8AB0-4AB3-AB32-005B2077A1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6856066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Hs.475300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Rectangle 220">
            <a:extLst>
              <a:ext uri="{FF2B5EF4-FFF2-40B4-BE49-F238E27FC236}">
                <a16:creationId xmlns:a16="http://schemas.microsoft.com/office/drawing/2014/main" id="{A4AECEF0-AC27-411D-AD53-6AB86CB8B1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1" y="6856066"/>
            <a:ext cx="5450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Mm.56539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222">
            <a:extLst>
              <a:ext uri="{FF2B5EF4-FFF2-40B4-BE49-F238E27FC236}">
                <a16:creationId xmlns:a16="http://schemas.microsoft.com/office/drawing/2014/main" id="{567AC36B-16A4-4C8E-9D92-B369B7468E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099" y="6989416"/>
            <a:ext cx="3975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SMYD2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223">
            <a:extLst>
              <a:ext uri="{FF2B5EF4-FFF2-40B4-BE49-F238E27FC236}">
                <a16:creationId xmlns:a16="http://schemas.microsoft.com/office/drawing/2014/main" id="{10FA73CB-65C4-40D4-B917-723CD7445F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6989416"/>
            <a:ext cx="188513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SET and MYND domain containing 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24">
            <a:extLst>
              <a:ext uri="{FF2B5EF4-FFF2-40B4-BE49-F238E27FC236}">
                <a16:creationId xmlns:a16="http://schemas.microsoft.com/office/drawing/2014/main" id="{9A27DF5B-03E4-4C6A-BA7F-C34619572D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6989416"/>
            <a:ext cx="49372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Hs.66170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25">
            <a:extLst>
              <a:ext uri="{FF2B5EF4-FFF2-40B4-BE49-F238E27FC236}">
                <a16:creationId xmlns:a16="http://schemas.microsoft.com/office/drawing/2014/main" id="{D0F39DA2-43B1-42D7-9E50-CD70FB32BC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1" y="6989416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Mm.156895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Rectangle 227">
            <a:extLst>
              <a:ext uri="{FF2B5EF4-FFF2-40B4-BE49-F238E27FC236}">
                <a16:creationId xmlns:a16="http://schemas.microsoft.com/office/drawing/2014/main" id="{CCCAC2F4-B673-45EE-85EE-86505A7EB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099" y="7121179"/>
            <a:ext cx="3975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SMYD3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228">
            <a:extLst>
              <a:ext uri="{FF2B5EF4-FFF2-40B4-BE49-F238E27FC236}">
                <a16:creationId xmlns:a16="http://schemas.microsoft.com/office/drawing/2014/main" id="{8BD7E2C4-97CE-4CE4-BC43-D5AC6BF60A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7121179"/>
            <a:ext cx="188513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SET and MYND domain containing 3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Rectangle 229">
            <a:extLst>
              <a:ext uri="{FF2B5EF4-FFF2-40B4-BE49-F238E27FC236}">
                <a16:creationId xmlns:a16="http://schemas.microsoft.com/office/drawing/2014/main" id="{3A3C9112-0A17-4BF2-B134-480FCCE04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7121179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Hs.567571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" name="Rectangle 230">
            <a:extLst>
              <a:ext uri="{FF2B5EF4-FFF2-40B4-BE49-F238E27FC236}">
                <a16:creationId xmlns:a16="http://schemas.microsoft.com/office/drawing/2014/main" id="{349C4A1E-2F42-428A-9F54-A743540282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1" y="7121179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Mm.222338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" name="Rectangle 232">
            <a:extLst>
              <a:ext uri="{FF2B5EF4-FFF2-40B4-BE49-F238E27FC236}">
                <a16:creationId xmlns:a16="http://schemas.microsoft.com/office/drawing/2014/main" id="{C15BBB62-9595-4C7C-9023-8625251566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099" y="7252941"/>
            <a:ext cx="51296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SUV39H1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" name="Rectangle 233">
            <a:extLst>
              <a:ext uri="{FF2B5EF4-FFF2-40B4-BE49-F238E27FC236}">
                <a16:creationId xmlns:a16="http://schemas.microsoft.com/office/drawing/2014/main" id="{79F34C40-20B9-474E-846F-060EFCAF33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7252941"/>
            <a:ext cx="208390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Suppressor of variegation 3-9 homolog 1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" name="Rectangle 234">
            <a:extLst>
              <a:ext uri="{FF2B5EF4-FFF2-40B4-BE49-F238E27FC236}">
                <a16:creationId xmlns:a16="http://schemas.microsoft.com/office/drawing/2014/main" id="{4CA53E28-F588-466E-BD75-4117F54DEF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7252941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Hs.522639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" name="Rectangle 235">
            <a:extLst>
              <a:ext uri="{FF2B5EF4-FFF2-40B4-BE49-F238E27FC236}">
                <a16:creationId xmlns:a16="http://schemas.microsoft.com/office/drawing/2014/main" id="{1594E8AB-157D-48D2-8056-A630AF53BC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1" y="7252941"/>
            <a:ext cx="48090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Mm.9244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" name="Rectangle 237">
            <a:extLst>
              <a:ext uri="{FF2B5EF4-FFF2-40B4-BE49-F238E27FC236}">
                <a16:creationId xmlns:a16="http://schemas.microsoft.com/office/drawing/2014/main" id="{839AB9DD-C8E4-461E-B9D8-8F8A6CC673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099" y="7384704"/>
            <a:ext cx="51296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SUV39H2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2" name="Rectangle 238">
            <a:extLst>
              <a:ext uri="{FF2B5EF4-FFF2-40B4-BE49-F238E27FC236}">
                <a16:creationId xmlns:a16="http://schemas.microsoft.com/office/drawing/2014/main" id="{E0BA22CD-E3A1-489D-888F-CCB9B9521D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7384704"/>
            <a:ext cx="208390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Suppressor of variegation 3-9 homolog 2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" name="Rectangle 239">
            <a:extLst>
              <a:ext uri="{FF2B5EF4-FFF2-40B4-BE49-F238E27FC236}">
                <a16:creationId xmlns:a16="http://schemas.microsoft.com/office/drawing/2014/main" id="{833211EC-7746-410A-8F67-CF91635321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7384704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Hs.554883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4" name="Rectangle 240">
            <a:extLst>
              <a:ext uri="{FF2B5EF4-FFF2-40B4-BE49-F238E27FC236}">
                <a16:creationId xmlns:a16="http://schemas.microsoft.com/office/drawing/2014/main" id="{076AB6D8-1501-4AB9-887B-5B364677D8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1" y="7384704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Mm.128273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" name="Rectangle 241">
            <a:extLst>
              <a:ext uri="{FF2B5EF4-FFF2-40B4-BE49-F238E27FC236}">
                <a16:creationId xmlns:a16="http://schemas.microsoft.com/office/drawing/2014/main" id="{B9041C07-825D-406B-878F-4D780BAA0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099" y="7516466"/>
            <a:ext cx="178895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Class II- Histone-arginine N-MT (6)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" name="Rectangle 243">
            <a:extLst>
              <a:ext uri="{FF2B5EF4-FFF2-40B4-BE49-F238E27FC236}">
                <a16:creationId xmlns:a16="http://schemas.microsoft.com/office/drawing/2014/main" id="{E778491E-4696-45BF-A418-A4BFA07DAD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099" y="7648229"/>
            <a:ext cx="40395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CARM1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" name="Rectangle 244">
            <a:extLst>
              <a:ext uri="{FF2B5EF4-FFF2-40B4-BE49-F238E27FC236}">
                <a16:creationId xmlns:a16="http://schemas.microsoft.com/office/drawing/2014/main" id="{DDEEE3BB-A30E-4F1F-9382-10CBC00DA6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7648229"/>
            <a:ext cx="266098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Coactivator-associated arginine methyltransferase 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9" name="Rectangle 245">
            <a:extLst>
              <a:ext uri="{FF2B5EF4-FFF2-40B4-BE49-F238E27FC236}">
                <a16:creationId xmlns:a16="http://schemas.microsoft.com/office/drawing/2014/main" id="{77079961-20BF-440D-8ACF-BC404A180A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7648229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Hs.323213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0" name="Rectangle 246">
            <a:extLst>
              <a:ext uri="{FF2B5EF4-FFF2-40B4-BE49-F238E27FC236}">
                <a16:creationId xmlns:a16="http://schemas.microsoft.com/office/drawing/2014/main" id="{F4AAF5A7-6116-4614-A261-DCDDF44312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1" y="7648229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Mm.178115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2" name="Rectangle 248">
            <a:extLst>
              <a:ext uri="{FF2B5EF4-FFF2-40B4-BE49-F238E27FC236}">
                <a16:creationId xmlns:a16="http://schemas.microsoft.com/office/drawing/2014/main" id="{79959C74-2F38-4B1A-BFF0-094515C9A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099" y="7779991"/>
            <a:ext cx="39113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PRMT1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3" name="Rectangle 249">
            <a:extLst>
              <a:ext uri="{FF2B5EF4-FFF2-40B4-BE49-F238E27FC236}">
                <a16:creationId xmlns:a16="http://schemas.microsoft.com/office/drawing/2014/main" id="{B128FFED-937E-4E22-ABCA-0C282BBFCF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7779991"/>
            <a:ext cx="185307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Protein arginine methyltransferase 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4" name="Rectangle 250">
            <a:extLst>
              <a:ext uri="{FF2B5EF4-FFF2-40B4-BE49-F238E27FC236}">
                <a16:creationId xmlns:a16="http://schemas.microsoft.com/office/drawing/2014/main" id="{8DCFC228-188C-42B8-8ACD-254534B560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7779991"/>
            <a:ext cx="49372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Hs.20521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5" name="Rectangle 251">
            <a:extLst>
              <a:ext uri="{FF2B5EF4-FFF2-40B4-BE49-F238E27FC236}">
                <a16:creationId xmlns:a16="http://schemas.microsoft.com/office/drawing/2014/main" id="{C66E7120-ECE3-46DD-936F-FF6E860EC1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1" y="7779991"/>
            <a:ext cx="5450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Mm.27545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7" name="Rectangle 253">
            <a:extLst>
              <a:ext uri="{FF2B5EF4-FFF2-40B4-BE49-F238E27FC236}">
                <a16:creationId xmlns:a16="http://schemas.microsoft.com/office/drawing/2014/main" id="{53F1E62B-042B-4F35-AF34-EC2BBD7654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099" y="7913341"/>
            <a:ext cx="39113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PRMT2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8" name="Rectangle 254">
            <a:extLst>
              <a:ext uri="{FF2B5EF4-FFF2-40B4-BE49-F238E27FC236}">
                <a16:creationId xmlns:a16="http://schemas.microsoft.com/office/drawing/2014/main" id="{DF5514D3-D4A3-49F8-BF0A-D04AED0AF7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7913341"/>
            <a:ext cx="185307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Protein arginine methyltransferase 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9" name="Rectangle 255">
            <a:extLst>
              <a:ext uri="{FF2B5EF4-FFF2-40B4-BE49-F238E27FC236}">
                <a16:creationId xmlns:a16="http://schemas.microsoft.com/office/drawing/2014/main" id="{368D4ED5-6317-45A6-8958-89FCF5B939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7913341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Hs.154163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0" name="Rectangle 256">
            <a:extLst>
              <a:ext uri="{FF2B5EF4-FFF2-40B4-BE49-F238E27FC236}">
                <a16:creationId xmlns:a16="http://schemas.microsoft.com/office/drawing/2014/main" id="{B7525D46-4F8D-4DB7-AA79-BB1EFA7900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1" y="7913341"/>
            <a:ext cx="5450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Mm.32020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2" name="Rectangle 258">
            <a:extLst>
              <a:ext uri="{FF2B5EF4-FFF2-40B4-BE49-F238E27FC236}">
                <a16:creationId xmlns:a16="http://schemas.microsoft.com/office/drawing/2014/main" id="{96478617-04A4-417F-87A2-CF612106E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099" y="8045104"/>
            <a:ext cx="39113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PRMT5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3" name="Rectangle 259">
            <a:extLst>
              <a:ext uri="{FF2B5EF4-FFF2-40B4-BE49-F238E27FC236}">
                <a16:creationId xmlns:a16="http://schemas.microsoft.com/office/drawing/2014/main" id="{AE9D1040-0F7E-490B-B044-DA730BD6E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8045104"/>
            <a:ext cx="185307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Protein arginine methyltransferase 5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4" name="Rectangle 260">
            <a:extLst>
              <a:ext uri="{FF2B5EF4-FFF2-40B4-BE49-F238E27FC236}">
                <a16:creationId xmlns:a16="http://schemas.microsoft.com/office/drawing/2014/main" id="{3C9078DC-365E-4F78-944C-F5C73B86F6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8045104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Hs.367854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5" name="Rectangle 261">
            <a:extLst>
              <a:ext uri="{FF2B5EF4-FFF2-40B4-BE49-F238E27FC236}">
                <a16:creationId xmlns:a16="http://schemas.microsoft.com/office/drawing/2014/main" id="{4DE951E9-66EC-4979-9FEE-8D3B6AA3D7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1" y="8045104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Mm.196585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7" name="Rectangle 263">
            <a:extLst>
              <a:ext uri="{FF2B5EF4-FFF2-40B4-BE49-F238E27FC236}">
                <a16:creationId xmlns:a16="http://schemas.microsoft.com/office/drawing/2014/main" id="{A86BCA22-191F-40A8-8ED3-35E5443ABC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099" y="8176866"/>
            <a:ext cx="39113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PRMT6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8" name="Rectangle 264">
            <a:extLst>
              <a:ext uri="{FF2B5EF4-FFF2-40B4-BE49-F238E27FC236}">
                <a16:creationId xmlns:a16="http://schemas.microsoft.com/office/drawing/2014/main" id="{7D885050-9DB8-4639-B317-5E30AD5EBD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8176866"/>
            <a:ext cx="185307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Protein arginine methyltransferase 6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9" name="Rectangle 265">
            <a:extLst>
              <a:ext uri="{FF2B5EF4-FFF2-40B4-BE49-F238E27FC236}">
                <a16:creationId xmlns:a16="http://schemas.microsoft.com/office/drawing/2014/main" id="{8232A17B-0714-4CAA-81A4-BCCE1B8A8C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8176866"/>
            <a:ext cx="49372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Hs.26006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0" name="Rectangle 266">
            <a:extLst>
              <a:ext uri="{FF2B5EF4-FFF2-40B4-BE49-F238E27FC236}">
                <a16:creationId xmlns:a16="http://schemas.microsoft.com/office/drawing/2014/main" id="{D5FFCCD2-3A43-4FD7-9151-F38BB5AD70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1" y="8176866"/>
            <a:ext cx="5450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Mm.36115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2" name="Rectangle 268">
            <a:extLst>
              <a:ext uri="{FF2B5EF4-FFF2-40B4-BE49-F238E27FC236}">
                <a16:creationId xmlns:a16="http://schemas.microsoft.com/office/drawing/2014/main" id="{0C515AB4-626B-41A0-9518-C1FAC5F789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099" y="8308629"/>
            <a:ext cx="39113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PRMT7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3" name="Rectangle 269">
            <a:extLst>
              <a:ext uri="{FF2B5EF4-FFF2-40B4-BE49-F238E27FC236}">
                <a16:creationId xmlns:a16="http://schemas.microsoft.com/office/drawing/2014/main" id="{DA879818-FF94-4915-B390-DC9E9EFDEB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8308629"/>
            <a:ext cx="185307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Protein arginine methyltransferase 7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4" name="Rectangle 270">
            <a:extLst>
              <a:ext uri="{FF2B5EF4-FFF2-40B4-BE49-F238E27FC236}">
                <a16:creationId xmlns:a16="http://schemas.microsoft.com/office/drawing/2014/main" id="{3B7C65BE-A32D-4A7B-A20A-9B620CC96E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8308629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Hs.653193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5" name="Rectangle 271">
            <a:extLst>
              <a:ext uri="{FF2B5EF4-FFF2-40B4-BE49-F238E27FC236}">
                <a16:creationId xmlns:a16="http://schemas.microsoft.com/office/drawing/2014/main" id="{B5F7ADCE-2A07-406C-8E96-8EF81FAD0E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1" y="8308629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Mm.251804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6" name="Rectangle 272">
            <a:extLst>
              <a:ext uri="{FF2B5EF4-FFF2-40B4-BE49-F238E27FC236}">
                <a16:creationId xmlns:a16="http://schemas.microsoft.com/office/drawing/2014/main" id="{D378785A-0377-470A-BBB2-3AD16CBF37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099" y="8440391"/>
            <a:ext cx="188513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Class III- Non-Histone protein MT (9)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3" name="Rectangle 279">
            <a:extLst>
              <a:ext uri="{FF2B5EF4-FFF2-40B4-BE49-F238E27FC236}">
                <a16:creationId xmlns:a16="http://schemas.microsoft.com/office/drawing/2014/main" id="{940A9C8B-06A2-4D82-A028-737D9B1070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099" y="8703916"/>
            <a:ext cx="33342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GAMT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4" name="Rectangle 280">
            <a:extLst>
              <a:ext uri="{FF2B5EF4-FFF2-40B4-BE49-F238E27FC236}">
                <a16:creationId xmlns:a16="http://schemas.microsoft.com/office/drawing/2014/main" id="{FD520BA1-970F-4DC1-B0F3-043664AE86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8703916"/>
            <a:ext cx="200696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Guanidinoacetate N-methyltransferase 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5" name="Rectangle 281">
            <a:extLst>
              <a:ext uri="{FF2B5EF4-FFF2-40B4-BE49-F238E27FC236}">
                <a16:creationId xmlns:a16="http://schemas.microsoft.com/office/drawing/2014/main" id="{4E260481-3D82-4A25-9A3F-7DF77001E7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8703916"/>
            <a:ext cx="49372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Hs.81131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6" name="Rectangle 282">
            <a:extLst>
              <a:ext uri="{FF2B5EF4-FFF2-40B4-BE49-F238E27FC236}">
                <a16:creationId xmlns:a16="http://schemas.microsoft.com/office/drawing/2014/main" id="{82B99313-3D98-49F7-92D3-6897E4391F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1" y="8703916"/>
            <a:ext cx="48090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Mm.7329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8" name="Rectangle 284">
            <a:extLst>
              <a:ext uri="{FF2B5EF4-FFF2-40B4-BE49-F238E27FC236}">
                <a16:creationId xmlns:a16="http://schemas.microsoft.com/office/drawing/2014/main" id="{D1974CB5-239F-45CF-85C4-74041645C0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099" y="8835679"/>
            <a:ext cx="33983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GNMT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9" name="Rectangle 285">
            <a:extLst>
              <a:ext uri="{FF2B5EF4-FFF2-40B4-BE49-F238E27FC236}">
                <a16:creationId xmlns:a16="http://schemas.microsoft.com/office/drawing/2014/main" id="{5F1152F9-8032-4BA7-A0FA-5B9E21C819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8835679"/>
            <a:ext cx="148758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Glycine N-methyltransferase 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0" name="Rectangle 286">
            <a:extLst>
              <a:ext uri="{FF2B5EF4-FFF2-40B4-BE49-F238E27FC236}">
                <a16:creationId xmlns:a16="http://schemas.microsoft.com/office/drawing/2014/main" id="{3D72233D-74E3-486F-BF97-47C64888B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8835679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Hs.144914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1" name="Rectangle 287">
            <a:extLst>
              <a:ext uri="{FF2B5EF4-FFF2-40B4-BE49-F238E27FC236}">
                <a16:creationId xmlns:a16="http://schemas.microsoft.com/office/drawing/2014/main" id="{6FE5C262-B8F1-4E0D-A1AD-1677FD4293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1" y="8835679"/>
            <a:ext cx="5450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Mm.29395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3" name="Rectangle 289">
            <a:extLst>
              <a:ext uri="{FF2B5EF4-FFF2-40B4-BE49-F238E27FC236}">
                <a16:creationId xmlns:a16="http://schemas.microsoft.com/office/drawing/2014/main" id="{461AA3DE-298A-4AF3-9D87-710689EFA4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099" y="8969029"/>
            <a:ext cx="3975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HEMK1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4" name="Rectangle 290">
            <a:extLst>
              <a:ext uri="{FF2B5EF4-FFF2-40B4-BE49-F238E27FC236}">
                <a16:creationId xmlns:a16="http://schemas.microsoft.com/office/drawing/2014/main" id="{799E4BC5-61C9-4885-B73E-F0BB81E395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8969029"/>
            <a:ext cx="2154436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HemK methyltransferase family member 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5" name="Rectangle 291">
            <a:extLst>
              <a:ext uri="{FF2B5EF4-FFF2-40B4-BE49-F238E27FC236}">
                <a16:creationId xmlns:a16="http://schemas.microsoft.com/office/drawing/2014/main" id="{A0115320-E4DC-4B7B-B255-3730913F6E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8969029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Hs.517987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Rectangle 292">
            <a:extLst>
              <a:ext uri="{FF2B5EF4-FFF2-40B4-BE49-F238E27FC236}">
                <a16:creationId xmlns:a16="http://schemas.microsoft.com/office/drawing/2014/main" id="{B52B68C6-166D-4781-A110-CDF691873D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1" y="8969029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Mm.259467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8" name="Rectangle 294">
            <a:extLst>
              <a:ext uri="{FF2B5EF4-FFF2-40B4-BE49-F238E27FC236}">
                <a16:creationId xmlns:a16="http://schemas.microsoft.com/office/drawing/2014/main" id="{6CE5D409-14E7-430E-9937-9E940F2217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099" y="9100791"/>
            <a:ext cx="474489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LRTOMT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9" name="Rectangle 295">
            <a:extLst>
              <a:ext uri="{FF2B5EF4-FFF2-40B4-BE49-F238E27FC236}">
                <a16:creationId xmlns:a16="http://schemas.microsoft.com/office/drawing/2014/main" id="{45B58823-8FAC-47C9-B1E3-374DC9AD0F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9100791"/>
            <a:ext cx="373179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Leucine rich transmembrane and O-methyltransferase domain containing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0" name="Rectangle 296">
            <a:extLst>
              <a:ext uri="{FF2B5EF4-FFF2-40B4-BE49-F238E27FC236}">
                <a16:creationId xmlns:a16="http://schemas.microsoft.com/office/drawing/2014/main" id="{20AD8C9B-363E-4386-B76C-E58AFC84C2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9100791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Hs.317243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1" name="Rectangle 297">
            <a:extLst>
              <a:ext uri="{FF2B5EF4-FFF2-40B4-BE49-F238E27FC236}">
                <a16:creationId xmlns:a16="http://schemas.microsoft.com/office/drawing/2014/main" id="{2BF77BF1-12D1-46D9-A413-CAD96162F0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1" y="9100791"/>
            <a:ext cx="19236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N/A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3" name="Rectangle 299">
            <a:extLst>
              <a:ext uri="{FF2B5EF4-FFF2-40B4-BE49-F238E27FC236}">
                <a16:creationId xmlns:a16="http://schemas.microsoft.com/office/drawing/2014/main" id="{5B605437-AAA5-412C-84CD-934810549C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099" y="9232554"/>
            <a:ext cx="282129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ICMT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" name="Rectangle 300">
            <a:extLst>
              <a:ext uri="{FF2B5EF4-FFF2-40B4-BE49-F238E27FC236}">
                <a16:creationId xmlns:a16="http://schemas.microsoft.com/office/drawing/2014/main" id="{B246C7ED-50C1-464E-B192-1CFD41E1BC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9232554"/>
            <a:ext cx="2301912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Isoprenylcysteine carboxyl methyltransferase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5" name="Rectangle 301">
            <a:extLst>
              <a:ext uri="{FF2B5EF4-FFF2-40B4-BE49-F238E27FC236}">
                <a16:creationId xmlns:a16="http://schemas.microsoft.com/office/drawing/2014/main" id="{3D52F250-05A1-4ECF-B22D-90BF108679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9232554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Hs.515688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6" name="Rectangle 302">
            <a:extLst>
              <a:ext uri="{FF2B5EF4-FFF2-40B4-BE49-F238E27FC236}">
                <a16:creationId xmlns:a16="http://schemas.microsoft.com/office/drawing/2014/main" id="{7FD6ECD0-F6C0-45CE-A8F7-898B8CD11F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1" y="9232554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Mm.277464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8" name="Rectangle 304">
            <a:extLst>
              <a:ext uri="{FF2B5EF4-FFF2-40B4-BE49-F238E27FC236}">
                <a16:creationId xmlns:a16="http://schemas.microsoft.com/office/drawing/2014/main" id="{95EEF8B4-DDF6-490D-A8EF-9FDA6FB2E0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099" y="9364316"/>
            <a:ext cx="378309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LCMT1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9" name="Rectangle 305">
            <a:extLst>
              <a:ext uri="{FF2B5EF4-FFF2-40B4-BE49-F238E27FC236}">
                <a16:creationId xmlns:a16="http://schemas.microsoft.com/office/drawing/2014/main" id="{211C2F09-4896-4D6F-ABF0-91E24AE08A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9364316"/>
            <a:ext cx="1910779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Leucine carboxyl methyltransferase 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0" name="Rectangle 306">
            <a:extLst>
              <a:ext uri="{FF2B5EF4-FFF2-40B4-BE49-F238E27FC236}">
                <a16:creationId xmlns:a16="http://schemas.microsoft.com/office/drawing/2014/main" id="{9A608941-A76D-44FD-BF53-5CF200BFC1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9364316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Hs.337730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1" name="Rectangle 307">
            <a:extLst>
              <a:ext uri="{FF2B5EF4-FFF2-40B4-BE49-F238E27FC236}">
                <a16:creationId xmlns:a16="http://schemas.microsoft.com/office/drawing/2014/main" id="{DD00B177-D373-47F0-81AD-FA207ABBCD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1" y="9364316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Mm.260527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3" name="Rectangle 309">
            <a:extLst>
              <a:ext uri="{FF2B5EF4-FFF2-40B4-BE49-F238E27FC236}">
                <a16:creationId xmlns:a16="http://schemas.microsoft.com/office/drawing/2014/main" id="{5B8F4241-1EE5-43FF-BF22-34A659426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099" y="9496079"/>
            <a:ext cx="3847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NTMT1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4" name="Rectangle 310">
            <a:extLst>
              <a:ext uri="{FF2B5EF4-FFF2-40B4-BE49-F238E27FC236}">
                <a16:creationId xmlns:a16="http://schemas.microsoft.com/office/drawing/2014/main" id="{1629F3B9-6491-49B5-8BA4-737FCE31D3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9496079"/>
            <a:ext cx="237244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N-terminal Xaa-Pro-Lys N-methyltransferase 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5" name="Rectangle 311">
            <a:extLst>
              <a:ext uri="{FF2B5EF4-FFF2-40B4-BE49-F238E27FC236}">
                <a16:creationId xmlns:a16="http://schemas.microsoft.com/office/drawing/2014/main" id="{B14AB41A-8BDA-48AC-AAB6-193705FD89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9496079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Hs.744027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6" name="Rectangle 312">
            <a:extLst>
              <a:ext uri="{FF2B5EF4-FFF2-40B4-BE49-F238E27FC236}">
                <a16:creationId xmlns:a16="http://schemas.microsoft.com/office/drawing/2014/main" id="{53181C39-42BA-42F9-B5F0-8699CE6788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1" y="9496079"/>
            <a:ext cx="5450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Mm.33167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20" name="直接连接符 319">
            <a:extLst>
              <a:ext uri="{FF2B5EF4-FFF2-40B4-BE49-F238E27FC236}">
                <a16:creationId xmlns:a16="http://schemas.microsoft.com/office/drawing/2014/main" id="{2D0C21E5-9485-4F2B-AD61-251C52BF066A}"/>
              </a:ext>
            </a:extLst>
          </p:cNvPr>
          <p:cNvCxnSpPr/>
          <p:nvPr/>
        </p:nvCxnSpPr>
        <p:spPr>
          <a:xfrm>
            <a:off x="198171" y="557644"/>
            <a:ext cx="6400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1" name="直接连接符 320">
            <a:extLst>
              <a:ext uri="{FF2B5EF4-FFF2-40B4-BE49-F238E27FC236}">
                <a16:creationId xmlns:a16="http://schemas.microsoft.com/office/drawing/2014/main" id="{84CF9603-D2CB-4788-8B14-0257834CA8A6}"/>
              </a:ext>
            </a:extLst>
          </p:cNvPr>
          <p:cNvCxnSpPr/>
          <p:nvPr/>
        </p:nvCxnSpPr>
        <p:spPr>
          <a:xfrm>
            <a:off x="198171" y="873626"/>
            <a:ext cx="64008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3" name="Rectangle 144">
            <a:extLst>
              <a:ext uri="{FF2B5EF4-FFF2-40B4-BE49-F238E27FC236}">
                <a16:creationId xmlns:a16="http://schemas.microsoft.com/office/drawing/2014/main" id="{C0CDF75B-204D-455E-842E-6CC0FBC98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099" y="8568247"/>
            <a:ext cx="58349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METTL11B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6" name="Rectangle 145">
            <a:extLst>
              <a:ext uri="{FF2B5EF4-FFF2-40B4-BE49-F238E27FC236}">
                <a16:creationId xmlns:a16="http://schemas.microsoft.com/office/drawing/2014/main" id="{663276F7-B45F-498F-9D67-C9DDCDF9AC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762" y="8567390"/>
            <a:ext cx="1359346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Methyltransferase like 11B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7" name="Rectangle 146">
            <a:extLst>
              <a:ext uri="{FF2B5EF4-FFF2-40B4-BE49-F238E27FC236}">
                <a16:creationId xmlns:a16="http://schemas.microsoft.com/office/drawing/2014/main" id="{33168BCC-D335-4F7B-A05A-EC7DF2B864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8568786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Hs.553612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8" name="Rectangle 147">
            <a:extLst>
              <a:ext uri="{FF2B5EF4-FFF2-40B4-BE49-F238E27FC236}">
                <a16:creationId xmlns:a16="http://schemas.microsoft.com/office/drawing/2014/main" id="{F7EFF857-D318-48CC-9150-A90EC8CCC2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541" y="8568786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Mm.484621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7" name="Rectangle 6">
            <a:extLst>
              <a:ext uri="{FF2B5EF4-FFF2-40B4-BE49-F238E27FC236}">
                <a16:creationId xmlns:a16="http://schemas.microsoft.com/office/drawing/2014/main" id="{27E52FAB-24D2-471E-A079-81F8D6278A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099" y="9632603"/>
            <a:ext cx="39113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PCMT1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8" name="Rectangle 7">
            <a:extLst>
              <a:ext uri="{FF2B5EF4-FFF2-40B4-BE49-F238E27FC236}">
                <a16:creationId xmlns:a16="http://schemas.microsoft.com/office/drawing/2014/main" id="{CF1A5967-E573-45FD-8910-19708A6AA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8635" y="9632603"/>
            <a:ext cx="292387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Protein-L-</a:t>
            </a:r>
            <a:r>
              <a:rPr kumimoji="0" lang="en-US" altLang="en-US" sz="9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isoaspartate</a:t>
            </a: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(D-aspartate) O-methyltransferase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9" name="Rectangle 8">
            <a:extLst>
              <a:ext uri="{FF2B5EF4-FFF2-40B4-BE49-F238E27FC236}">
                <a16:creationId xmlns:a16="http://schemas.microsoft.com/office/drawing/2014/main" id="{CB309585-32FE-44A8-9EC3-F6B026EA7D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0865" y="9632603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Hs.279257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0" name="Rectangle 9">
            <a:extLst>
              <a:ext uri="{FF2B5EF4-FFF2-40B4-BE49-F238E27FC236}">
                <a16:creationId xmlns:a16="http://schemas.microsoft.com/office/drawing/2014/main" id="{CB5CFE06-2B5B-421F-BB54-B9898EC074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248" y="9632603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Mm.258431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2" name="Rectangle 13">
            <a:extLst>
              <a:ext uri="{FF2B5EF4-FFF2-40B4-BE49-F238E27FC236}">
                <a16:creationId xmlns:a16="http://schemas.microsoft.com/office/drawing/2014/main" id="{5FEFA1CE-05F3-8344-BACC-5E424CB235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331" y="1065962"/>
            <a:ext cx="6412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7" name="Rectangle 13">
            <a:extLst>
              <a:ext uri="{FF2B5EF4-FFF2-40B4-BE49-F238E27FC236}">
                <a16:creationId xmlns:a16="http://schemas.microsoft.com/office/drawing/2014/main" id="{2BF16E52-6DED-D94E-9643-CD87DD9BDB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331" y="1491729"/>
            <a:ext cx="6412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2" name="Rectangle 13">
            <a:extLst>
              <a:ext uri="{FF2B5EF4-FFF2-40B4-BE49-F238E27FC236}">
                <a16:creationId xmlns:a16="http://schemas.microsoft.com/office/drawing/2014/main" id="{9BD36B97-56AF-A440-AE01-3C6FAC01AF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331" y="1623492"/>
            <a:ext cx="6412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7" name="Rectangle 13">
            <a:extLst>
              <a:ext uri="{FF2B5EF4-FFF2-40B4-BE49-F238E27FC236}">
                <a16:creationId xmlns:a16="http://schemas.microsoft.com/office/drawing/2014/main" id="{F4EDF3F3-2422-ED46-8BD7-C376EE8D53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331" y="1756842"/>
            <a:ext cx="6412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2" name="Rectangle 13">
            <a:extLst>
              <a:ext uri="{FF2B5EF4-FFF2-40B4-BE49-F238E27FC236}">
                <a16:creationId xmlns:a16="http://schemas.microsoft.com/office/drawing/2014/main" id="{AC435B6D-AA22-9447-947E-7F1ACDF786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331" y="1888604"/>
            <a:ext cx="6412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7" name="Rectangle 13">
            <a:extLst>
              <a:ext uri="{FF2B5EF4-FFF2-40B4-BE49-F238E27FC236}">
                <a16:creationId xmlns:a16="http://schemas.microsoft.com/office/drawing/2014/main" id="{725C3532-F880-0A40-8E02-06A9AB122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331" y="2020367"/>
            <a:ext cx="6412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7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2" name="Rectangle 13">
            <a:extLst>
              <a:ext uri="{FF2B5EF4-FFF2-40B4-BE49-F238E27FC236}">
                <a16:creationId xmlns:a16="http://schemas.microsoft.com/office/drawing/2014/main" id="{BD21CB53-46E8-F84E-9DBF-E617690A49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331" y="2152129"/>
            <a:ext cx="6412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7" name="Rectangle 13">
            <a:extLst>
              <a:ext uri="{FF2B5EF4-FFF2-40B4-BE49-F238E27FC236}">
                <a16:creationId xmlns:a16="http://schemas.microsoft.com/office/drawing/2014/main" id="{4A269ACD-A80D-A543-885D-6E1FFE5CA4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331" y="2283892"/>
            <a:ext cx="6412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2" name="Rectangle 13">
            <a:extLst>
              <a:ext uri="{FF2B5EF4-FFF2-40B4-BE49-F238E27FC236}">
                <a16:creationId xmlns:a16="http://schemas.microsoft.com/office/drawing/2014/main" id="{8B6DC408-A2D2-FB48-961A-59DF6B0DB2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2415654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7" name="Rectangle 13">
            <a:extLst>
              <a:ext uri="{FF2B5EF4-FFF2-40B4-BE49-F238E27FC236}">
                <a16:creationId xmlns:a16="http://schemas.microsoft.com/office/drawing/2014/main" id="{EE815B01-BCD5-C041-9683-1356A94939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2547417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11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2" name="Rectangle 13">
            <a:extLst>
              <a:ext uri="{FF2B5EF4-FFF2-40B4-BE49-F238E27FC236}">
                <a16:creationId xmlns:a16="http://schemas.microsoft.com/office/drawing/2014/main" id="{D7F2B4D3-35DA-9248-B3A3-6544307FFC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331" y="1359967"/>
            <a:ext cx="6412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2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7" name="Rectangle 13">
            <a:extLst>
              <a:ext uri="{FF2B5EF4-FFF2-40B4-BE49-F238E27FC236}">
                <a16:creationId xmlns:a16="http://schemas.microsoft.com/office/drawing/2014/main" id="{180BAEEC-9CEB-8949-B41C-F4A46B1BF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2812529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13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9" name="Rectangle 13">
            <a:extLst>
              <a:ext uri="{FF2B5EF4-FFF2-40B4-BE49-F238E27FC236}">
                <a16:creationId xmlns:a16="http://schemas.microsoft.com/office/drawing/2014/main" id="{1922E2FE-A063-BF45-AB65-51974C4A35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2944292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14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5" name="Rectangle 13">
            <a:extLst>
              <a:ext uri="{FF2B5EF4-FFF2-40B4-BE49-F238E27FC236}">
                <a16:creationId xmlns:a16="http://schemas.microsoft.com/office/drawing/2014/main" id="{5912A86A-C015-A34C-A237-B5AEC40187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3076054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15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9" name="Rectangle 13">
            <a:extLst>
              <a:ext uri="{FF2B5EF4-FFF2-40B4-BE49-F238E27FC236}">
                <a16:creationId xmlns:a16="http://schemas.microsoft.com/office/drawing/2014/main" id="{565C4570-2725-1C41-9CED-8608D7818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3557242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16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0" name="Rectangle 13">
            <a:extLst>
              <a:ext uri="{FF2B5EF4-FFF2-40B4-BE49-F238E27FC236}">
                <a16:creationId xmlns:a16="http://schemas.microsoft.com/office/drawing/2014/main" id="{EEF69525-DCDE-C24A-BEEB-430D05C07F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3689004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17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1" name="Rectangle 13">
            <a:extLst>
              <a:ext uri="{FF2B5EF4-FFF2-40B4-BE49-F238E27FC236}">
                <a16:creationId xmlns:a16="http://schemas.microsoft.com/office/drawing/2014/main" id="{4277548B-5171-B14D-9F5C-C7839A53BB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3820767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18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2" name="Rectangle 13">
            <a:extLst>
              <a:ext uri="{FF2B5EF4-FFF2-40B4-BE49-F238E27FC236}">
                <a16:creationId xmlns:a16="http://schemas.microsoft.com/office/drawing/2014/main" id="{DF729417-A0C4-2145-B22F-55F163252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3954117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3" name="Rectangle 13">
            <a:extLst>
              <a:ext uri="{FF2B5EF4-FFF2-40B4-BE49-F238E27FC236}">
                <a16:creationId xmlns:a16="http://schemas.microsoft.com/office/drawing/2014/main" id="{1AE70487-516E-FA44-9DB2-63A2A7B092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4085879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20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4" name="Rectangle 13">
            <a:extLst>
              <a:ext uri="{FF2B5EF4-FFF2-40B4-BE49-F238E27FC236}">
                <a16:creationId xmlns:a16="http://schemas.microsoft.com/office/drawing/2014/main" id="{C5D95C20-78D8-CA4C-95BA-F65A327A8F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4217642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21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5" name="Rectangle 13">
            <a:extLst>
              <a:ext uri="{FF2B5EF4-FFF2-40B4-BE49-F238E27FC236}">
                <a16:creationId xmlns:a16="http://schemas.microsoft.com/office/drawing/2014/main" id="{472DAA60-390C-6B43-8973-A7D918BC51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4349404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22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6" name="Rectangle 13">
            <a:extLst>
              <a:ext uri="{FF2B5EF4-FFF2-40B4-BE49-F238E27FC236}">
                <a16:creationId xmlns:a16="http://schemas.microsoft.com/office/drawing/2014/main" id="{C9577DC2-AA3E-EE44-96E0-8A679168A2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4481167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23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1" name="Rectangle 13">
            <a:extLst>
              <a:ext uri="{FF2B5EF4-FFF2-40B4-BE49-F238E27FC236}">
                <a16:creationId xmlns:a16="http://schemas.microsoft.com/office/drawing/2014/main" id="{A3EC3E5A-109A-AB49-B2F4-F8936F3E0C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4612929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24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2" name="Rectangle 13">
            <a:extLst>
              <a:ext uri="{FF2B5EF4-FFF2-40B4-BE49-F238E27FC236}">
                <a16:creationId xmlns:a16="http://schemas.microsoft.com/office/drawing/2014/main" id="{EBB5E9F1-7C11-7D45-8AF6-38280556F4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4744692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25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3" name="Rectangle 13">
            <a:extLst>
              <a:ext uri="{FF2B5EF4-FFF2-40B4-BE49-F238E27FC236}">
                <a16:creationId xmlns:a16="http://schemas.microsoft.com/office/drawing/2014/main" id="{F74A657C-2FF5-F741-8290-1056C0D9B3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4878042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26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4" name="Rectangle 13">
            <a:extLst>
              <a:ext uri="{FF2B5EF4-FFF2-40B4-BE49-F238E27FC236}">
                <a16:creationId xmlns:a16="http://schemas.microsoft.com/office/drawing/2014/main" id="{79BEA662-348D-A44A-81DE-7448A8E2E9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5009804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27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5" name="Rectangle 13">
            <a:extLst>
              <a:ext uri="{FF2B5EF4-FFF2-40B4-BE49-F238E27FC236}">
                <a16:creationId xmlns:a16="http://schemas.microsoft.com/office/drawing/2014/main" id="{E54D18A7-8B3B-9345-B647-371EAD1A2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5141567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2</a:t>
            </a: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6" name="Rectangle 13">
            <a:extLst>
              <a:ext uri="{FF2B5EF4-FFF2-40B4-BE49-F238E27FC236}">
                <a16:creationId xmlns:a16="http://schemas.microsoft.com/office/drawing/2014/main" id="{3D24DC37-76F4-634D-9EBD-22E09B706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5273329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2</a:t>
            </a: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7" name="Rectangle 13">
            <a:extLst>
              <a:ext uri="{FF2B5EF4-FFF2-40B4-BE49-F238E27FC236}">
                <a16:creationId xmlns:a16="http://schemas.microsoft.com/office/drawing/2014/main" id="{7C0EF9C6-E09E-184B-AADD-6C6E0F81AC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5405092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30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8" name="Rectangle 13">
            <a:extLst>
              <a:ext uri="{FF2B5EF4-FFF2-40B4-BE49-F238E27FC236}">
                <a16:creationId xmlns:a16="http://schemas.microsoft.com/office/drawing/2014/main" id="{F215FE03-89A0-D541-B3BF-6CD640692C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5536854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3</a:t>
            </a: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9" name="Rectangle 13">
            <a:extLst>
              <a:ext uri="{FF2B5EF4-FFF2-40B4-BE49-F238E27FC236}">
                <a16:creationId xmlns:a16="http://schemas.microsoft.com/office/drawing/2014/main" id="{DB684771-9A20-0D4D-8E96-4286AB2738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5668617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3</a:t>
            </a: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0" name="Rectangle 13">
            <a:extLst>
              <a:ext uri="{FF2B5EF4-FFF2-40B4-BE49-F238E27FC236}">
                <a16:creationId xmlns:a16="http://schemas.microsoft.com/office/drawing/2014/main" id="{5D0BC25B-5F36-1847-B146-34B7112C05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2679179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12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1" name="Rectangle 13">
            <a:extLst>
              <a:ext uri="{FF2B5EF4-FFF2-40B4-BE49-F238E27FC236}">
                <a16:creationId xmlns:a16="http://schemas.microsoft.com/office/drawing/2014/main" id="{A4F8A791-58C5-9547-BA15-80AA4B148C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5800379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33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2" name="Rectangle 13">
            <a:extLst>
              <a:ext uri="{FF2B5EF4-FFF2-40B4-BE49-F238E27FC236}">
                <a16:creationId xmlns:a16="http://schemas.microsoft.com/office/drawing/2014/main" id="{5C7C8F05-A2C2-744A-9A89-2465E0C069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5933729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34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3" name="Rectangle 13">
            <a:extLst>
              <a:ext uri="{FF2B5EF4-FFF2-40B4-BE49-F238E27FC236}">
                <a16:creationId xmlns:a16="http://schemas.microsoft.com/office/drawing/2014/main" id="{7EBE06DF-7E77-7848-AB30-7B65E4CCFB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6065492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35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4" name="Rectangle 13">
            <a:extLst>
              <a:ext uri="{FF2B5EF4-FFF2-40B4-BE49-F238E27FC236}">
                <a16:creationId xmlns:a16="http://schemas.microsoft.com/office/drawing/2014/main" id="{6A1C19A7-94D9-3541-87B9-66153A2C6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6197254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36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5" name="Rectangle 13">
            <a:extLst>
              <a:ext uri="{FF2B5EF4-FFF2-40B4-BE49-F238E27FC236}">
                <a16:creationId xmlns:a16="http://schemas.microsoft.com/office/drawing/2014/main" id="{9040E732-EC7D-FF43-8570-7AC1B4BFC6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6329017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37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6" name="Rectangle 13">
            <a:extLst>
              <a:ext uri="{FF2B5EF4-FFF2-40B4-BE49-F238E27FC236}">
                <a16:creationId xmlns:a16="http://schemas.microsoft.com/office/drawing/2014/main" id="{08D669C2-E944-124F-811C-5224B0F8EA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6460779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38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7" name="Rectangle 13">
            <a:extLst>
              <a:ext uri="{FF2B5EF4-FFF2-40B4-BE49-F238E27FC236}">
                <a16:creationId xmlns:a16="http://schemas.microsoft.com/office/drawing/2014/main" id="{85CFC958-846E-1E4F-A03C-1173F4AA40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6592541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39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8" name="Rectangle 13">
            <a:extLst>
              <a:ext uri="{FF2B5EF4-FFF2-40B4-BE49-F238E27FC236}">
                <a16:creationId xmlns:a16="http://schemas.microsoft.com/office/drawing/2014/main" id="{5C036A70-623D-174C-AAD7-395772A897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6724304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40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9" name="Rectangle 13">
            <a:extLst>
              <a:ext uri="{FF2B5EF4-FFF2-40B4-BE49-F238E27FC236}">
                <a16:creationId xmlns:a16="http://schemas.microsoft.com/office/drawing/2014/main" id="{209C4319-1BF4-A241-A66D-50A1720E1B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6856066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41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0" name="Rectangle 13">
            <a:extLst>
              <a:ext uri="{FF2B5EF4-FFF2-40B4-BE49-F238E27FC236}">
                <a16:creationId xmlns:a16="http://schemas.microsoft.com/office/drawing/2014/main" id="{16F6031C-F299-6C4B-BB3B-F91FCBC4AF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6989416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42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1" name="Rectangle 13">
            <a:extLst>
              <a:ext uri="{FF2B5EF4-FFF2-40B4-BE49-F238E27FC236}">
                <a16:creationId xmlns:a16="http://schemas.microsoft.com/office/drawing/2014/main" id="{9AB89CE6-19BF-8340-BC47-7E6EC4145C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7121179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43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2" name="Rectangle 13">
            <a:extLst>
              <a:ext uri="{FF2B5EF4-FFF2-40B4-BE49-F238E27FC236}">
                <a16:creationId xmlns:a16="http://schemas.microsoft.com/office/drawing/2014/main" id="{5785A67B-179D-FD44-A4C9-8DACBDEFCC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7252941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44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3" name="Rectangle 13">
            <a:extLst>
              <a:ext uri="{FF2B5EF4-FFF2-40B4-BE49-F238E27FC236}">
                <a16:creationId xmlns:a16="http://schemas.microsoft.com/office/drawing/2014/main" id="{8E372A88-3412-DB44-B793-D0ADB6528F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7384704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45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4" name="Rectangle 13">
            <a:extLst>
              <a:ext uri="{FF2B5EF4-FFF2-40B4-BE49-F238E27FC236}">
                <a16:creationId xmlns:a16="http://schemas.microsoft.com/office/drawing/2014/main" id="{3C967D06-2B7B-E048-BE17-AF4EEC9DC4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7648229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46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5" name="Rectangle 13">
            <a:extLst>
              <a:ext uri="{FF2B5EF4-FFF2-40B4-BE49-F238E27FC236}">
                <a16:creationId xmlns:a16="http://schemas.microsoft.com/office/drawing/2014/main" id="{5998FEC4-77AB-E24C-B0C7-BCA16D966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7779991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47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2" name="Rectangle 13">
            <a:extLst>
              <a:ext uri="{FF2B5EF4-FFF2-40B4-BE49-F238E27FC236}">
                <a16:creationId xmlns:a16="http://schemas.microsoft.com/office/drawing/2014/main" id="{990F839F-B587-804C-B053-E905187355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7913341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48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3" name="Rectangle 13">
            <a:extLst>
              <a:ext uri="{FF2B5EF4-FFF2-40B4-BE49-F238E27FC236}">
                <a16:creationId xmlns:a16="http://schemas.microsoft.com/office/drawing/2014/main" id="{D670214C-F1B4-264F-9B92-DA866C170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8045104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49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4" name="Rectangle 13">
            <a:extLst>
              <a:ext uri="{FF2B5EF4-FFF2-40B4-BE49-F238E27FC236}">
                <a16:creationId xmlns:a16="http://schemas.microsoft.com/office/drawing/2014/main" id="{BB3347FB-232D-C74F-A80B-53633DA39F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8176866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50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5" name="Rectangle 13">
            <a:extLst>
              <a:ext uri="{FF2B5EF4-FFF2-40B4-BE49-F238E27FC236}">
                <a16:creationId xmlns:a16="http://schemas.microsoft.com/office/drawing/2014/main" id="{22588AC6-EA8A-CD48-ACC7-972F5F3EAB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8308629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51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6" name="Rectangle 13">
            <a:extLst>
              <a:ext uri="{FF2B5EF4-FFF2-40B4-BE49-F238E27FC236}">
                <a16:creationId xmlns:a16="http://schemas.microsoft.com/office/drawing/2014/main" id="{6E42D29B-38F2-8A42-B836-964B5176B0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8568247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52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7" name="Rectangle 13">
            <a:extLst>
              <a:ext uri="{FF2B5EF4-FFF2-40B4-BE49-F238E27FC236}">
                <a16:creationId xmlns:a16="http://schemas.microsoft.com/office/drawing/2014/main" id="{A73A1190-BCCE-5F4D-9674-ABCD4A9FD1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8703916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53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8" name="Rectangle 13">
            <a:extLst>
              <a:ext uri="{FF2B5EF4-FFF2-40B4-BE49-F238E27FC236}">
                <a16:creationId xmlns:a16="http://schemas.microsoft.com/office/drawing/2014/main" id="{ECC2B21C-B709-B846-BA3E-3933C9E24B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8835679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54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9" name="Rectangle 13">
            <a:extLst>
              <a:ext uri="{FF2B5EF4-FFF2-40B4-BE49-F238E27FC236}">
                <a16:creationId xmlns:a16="http://schemas.microsoft.com/office/drawing/2014/main" id="{834F32FF-C110-E340-81B8-C2077CB52A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8969029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55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0" name="Rectangle 13">
            <a:extLst>
              <a:ext uri="{FF2B5EF4-FFF2-40B4-BE49-F238E27FC236}">
                <a16:creationId xmlns:a16="http://schemas.microsoft.com/office/drawing/2014/main" id="{C2BEC1BD-DD83-A14B-94E0-53B29E92E2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9100791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56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1" name="Rectangle 13">
            <a:extLst>
              <a:ext uri="{FF2B5EF4-FFF2-40B4-BE49-F238E27FC236}">
                <a16:creationId xmlns:a16="http://schemas.microsoft.com/office/drawing/2014/main" id="{82C7A5D4-7A67-2B4D-8EB6-F438205B2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9232554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57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2" name="Rectangle 13">
            <a:extLst>
              <a:ext uri="{FF2B5EF4-FFF2-40B4-BE49-F238E27FC236}">
                <a16:creationId xmlns:a16="http://schemas.microsoft.com/office/drawing/2014/main" id="{D8769A36-7179-3940-A2BE-634A3CF282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9364316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58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3" name="Rectangle 13">
            <a:extLst>
              <a:ext uri="{FF2B5EF4-FFF2-40B4-BE49-F238E27FC236}">
                <a16:creationId xmlns:a16="http://schemas.microsoft.com/office/drawing/2014/main" id="{4287D875-9B4A-EC4C-A552-338BDA91D5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9496079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59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4" name="Rectangle 13">
            <a:extLst>
              <a:ext uri="{FF2B5EF4-FFF2-40B4-BE49-F238E27FC236}">
                <a16:creationId xmlns:a16="http://schemas.microsoft.com/office/drawing/2014/main" id="{A3206D5E-0B3B-5C40-9E90-F0C19D7CB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1" y="9632603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60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97" name="直接连接符 319">
            <a:extLst>
              <a:ext uri="{FF2B5EF4-FFF2-40B4-BE49-F238E27FC236}">
                <a16:creationId xmlns:a16="http://schemas.microsoft.com/office/drawing/2014/main" id="{B6AA4897-EB2C-AC41-AB33-B04266C7DA6B}"/>
              </a:ext>
            </a:extLst>
          </p:cNvPr>
          <p:cNvCxnSpPr/>
          <p:nvPr/>
        </p:nvCxnSpPr>
        <p:spPr>
          <a:xfrm>
            <a:off x="198171" y="9779016"/>
            <a:ext cx="6400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6" name="Rectangle 10">
            <a:extLst>
              <a:ext uri="{FF2B5EF4-FFF2-40B4-BE49-F238E27FC236}">
                <a16:creationId xmlns:a16="http://schemas.microsoft.com/office/drawing/2014/main" id="{9AB72736-B44C-F945-BE27-F489367BD9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254" y="711452"/>
            <a:ext cx="1250342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(Human</a:t>
            </a:r>
            <a:r>
              <a:rPr kumimoji="0" lang="zh-CN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 </a:t>
            </a:r>
            <a:r>
              <a:rPr kumimoji="0" lang="en-US" altLang="en-US" sz="900" b="1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        </a:t>
            </a:r>
            <a:r>
              <a:rPr kumimoji="0" lang="zh-CN" altLang="en-US" sz="900" b="1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 </a:t>
            </a:r>
            <a:r>
              <a:rPr kumimoji="0" lang="en-US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Mouse)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8" name="Rectangle 317"/>
          <p:cNvSpPr/>
          <p:nvPr/>
        </p:nvSpPr>
        <p:spPr>
          <a:xfrm>
            <a:off x="4636687" y="129466"/>
            <a:ext cx="22234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pl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. Table 1. 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Shen &amp; Gao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789358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80BC4C8B-E7AE-4CDB-8168-03F0DAFB635B}"/>
              </a:ext>
            </a:extLst>
          </p:cNvPr>
          <p:cNvSpPr txBox="1"/>
          <p:nvPr/>
        </p:nvSpPr>
        <p:spPr>
          <a:xfrm>
            <a:off x="162092" y="510048"/>
            <a:ext cx="41040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Suppl. Table 1. Exten</a:t>
            </a:r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ded 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HM</a:t>
            </a:r>
            <a:r>
              <a:rPr lang="zh-CN" alt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cycle metabolic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gene (c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ontinued)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F58EDE2-8A46-49FA-B3CA-863593A4380A}"/>
              </a:ext>
            </a:extLst>
          </p:cNvPr>
          <p:cNvSpPr txBox="1"/>
          <p:nvPr/>
        </p:nvSpPr>
        <p:spPr>
          <a:xfrm>
            <a:off x="134672" y="8761864"/>
            <a:ext cx="654405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Table 1. Exten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ded</a:t>
            </a:r>
            <a:r>
              <a: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HM</a:t>
            </a:r>
            <a:r>
              <a: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cycle</a:t>
            </a:r>
            <a:r>
              <a: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gene</a:t>
            </a:r>
            <a:r>
              <a: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list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115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genes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xten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ded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HM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cycle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divided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into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four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groups: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1)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900" dirty="0">
                <a:latin typeface="Arial" panose="020B0604020202020204" pitchFamily="34" charset="0"/>
              </a:rPr>
              <a:t>S-adenosylhomocysteine hydrolase </a:t>
            </a:r>
            <a:r>
              <a:rPr lang="en-US" altLang="zh-CN" sz="900" dirty="0">
                <a:latin typeface="Arial" panose="020B0604020202020204" pitchFamily="34" charset="0"/>
              </a:rPr>
              <a:t>metabolism</a:t>
            </a:r>
            <a:r>
              <a:rPr lang="zh-CN" altLang="en-US" sz="900" dirty="0">
                <a:latin typeface="Arial" panose="020B0604020202020204" pitchFamily="34" charset="0"/>
              </a:rPr>
              <a:t> </a:t>
            </a:r>
            <a:r>
              <a:rPr lang="en-US" altLang="en-US" sz="900" dirty="0">
                <a:latin typeface="Arial" panose="020B0604020202020204" pitchFamily="34" charset="0"/>
              </a:rPr>
              <a:t>(1</a:t>
            </a:r>
            <a:r>
              <a:rPr lang="zh-CN" altLang="en-US" sz="900" dirty="0">
                <a:latin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</a:rPr>
              <a:t>gene</a:t>
            </a:r>
            <a:r>
              <a:rPr lang="en-US" altLang="en-US" sz="900" dirty="0">
                <a:latin typeface="Arial" panose="020B0604020202020204" pitchFamily="34" charset="0"/>
              </a:rPr>
              <a:t>)</a:t>
            </a:r>
            <a:r>
              <a:rPr lang="en-US" altLang="zh-CN" sz="900" dirty="0">
                <a:latin typeface="Arial" panose="020B0604020202020204" pitchFamily="34" charset="0"/>
              </a:rPr>
              <a:t>,</a:t>
            </a:r>
            <a:r>
              <a:rPr lang="zh-CN" altLang="en-US" sz="900" dirty="0">
                <a:latin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2) h</a:t>
            </a:r>
            <a:r>
              <a:rPr lang="en-US" altLang="en-US" sz="900" dirty="0">
                <a:latin typeface="Arial" panose="020B0604020202020204" pitchFamily="34" charset="0"/>
              </a:rPr>
              <a:t>omocysteine metaboli</a:t>
            </a:r>
            <a:r>
              <a:rPr lang="en-US" altLang="zh-CN" sz="900" dirty="0">
                <a:latin typeface="Arial" panose="020B0604020202020204" pitchFamily="34" charset="0"/>
              </a:rPr>
              <a:t>sm</a:t>
            </a:r>
            <a:r>
              <a:rPr lang="en-US" altLang="en-US" sz="900" dirty="0">
                <a:latin typeface="Arial" panose="020B0604020202020204" pitchFamily="34" charset="0"/>
              </a:rPr>
              <a:t> (14</a:t>
            </a:r>
            <a:r>
              <a:rPr lang="zh-CN" altLang="en-US" sz="900" dirty="0">
                <a:latin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</a:rPr>
              <a:t>genes</a:t>
            </a:r>
            <a:r>
              <a:rPr lang="en-US" altLang="en-US" sz="900" dirty="0">
                <a:latin typeface="Arial" panose="020B0604020202020204" pitchFamily="34" charset="0"/>
              </a:rPr>
              <a:t>)</a:t>
            </a:r>
            <a:r>
              <a:rPr lang="en-US" altLang="zh-CN" sz="900" dirty="0">
                <a:latin typeface="Arial" panose="020B0604020202020204" pitchFamily="34" charset="0"/>
              </a:rPr>
              <a:t>,</a:t>
            </a:r>
            <a:r>
              <a:rPr lang="zh-CN" altLang="en-US" sz="900" dirty="0">
                <a:latin typeface="Arial" panose="020B0604020202020204" pitchFamily="34" charset="0"/>
              </a:rPr>
              <a:t>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3)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methyltransferase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(84 genes)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and 4) adenosine metabolism (16 genes)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Genes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selected from HMDB database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http://www.hmdb.ca/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UniGene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IDs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obtained from the NIH/NCBI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UniGene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database (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http://www.ncbi.nlm.nih.gov/unigene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). N/A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indicates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gene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ID number not available or not exist in the NIH/NCBI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UniGene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database.</a:t>
            </a:r>
          </a:p>
        </p:txBody>
      </p:sp>
      <p:sp>
        <p:nvSpPr>
          <p:cNvPr id="109" name="Rectangle 15">
            <a:extLst>
              <a:ext uri="{FF2B5EF4-FFF2-40B4-BE49-F238E27FC236}">
                <a16:creationId xmlns:a16="http://schemas.microsoft.com/office/drawing/2014/main" id="{106FA6AB-1F31-475E-8852-C73F46E9EA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812" y="1066206"/>
            <a:ext cx="117981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Class IV- RNA MT (24)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1" name="Rectangle 17">
            <a:extLst>
              <a:ext uri="{FF2B5EF4-FFF2-40B4-BE49-F238E27FC236}">
                <a16:creationId xmlns:a16="http://schemas.microsoft.com/office/drawing/2014/main" id="{E71EC071-6265-44A1-8CFB-1D09196D27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1194794"/>
            <a:ext cx="442429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ALKBH8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2" name="Rectangle 18">
            <a:extLst>
              <a:ext uri="{FF2B5EF4-FFF2-40B4-BE49-F238E27FC236}">
                <a16:creationId xmlns:a16="http://schemas.microsoft.com/office/drawing/2014/main" id="{87E026F9-7CBB-4610-8F98-16C744DAE1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624" y="1194794"/>
            <a:ext cx="219290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AalkB homolog 8, tRNA methyltransferase 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3" name="Rectangle 19">
            <a:extLst>
              <a:ext uri="{FF2B5EF4-FFF2-40B4-BE49-F238E27FC236}">
                <a16:creationId xmlns:a16="http://schemas.microsoft.com/office/drawing/2014/main" id="{4467D60E-2B43-49F8-8C9C-EE4A4F1A68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1194794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Hs.503763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4" name="Rectangle 20">
            <a:extLst>
              <a:ext uri="{FF2B5EF4-FFF2-40B4-BE49-F238E27FC236}">
                <a16:creationId xmlns:a16="http://schemas.microsoft.com/office/drawing/2014/main" id="{E32B5280-C603-4129-92DD-63D10277CC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1194794"/>
            <a:ext cx="5450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Mm.16968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6" name="Rectangle 22">
            <a:extLst>
              <a:ext uri="{FF2B5EF4-FFF2-40B4-BE49-F238E27FC236}">
                <a16:creationId xmlns:a16="http://schemas.microsoft.com/office/drawing/2014/main" id="{A70C7F1B-CAE8-432F-BFDE-CB49432767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1321794"/>
            <a:ext cx="3975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CMTR1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7" name="Rectangle 23">
            <a:extLst>
              <a:ext uri="{FF2B5EF4-FFF2-40B4-BE49-F238E27FC236}">
                <a16:creationId xmlns:a16="http://schemas.microsoft.com/office/drawing/2014/main" id="{3C7E280B-05B0-454A-B777-6D50B4D669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624" y="1321794"/>
            <a:ext cx="125675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Cap methyltransferase 1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8" name="Rectangle 24">
            <a:extLst>
              <a:ext uri="{FF2B5EF4-FFF2-40B4-BE49-F238E27FC236}">
                <a16:creationId xmlns:a16="http://schemas.microsoft.com/office/drawing/2014/main" id="{366A0AA0-5165-4D00-B8D2-0DAE1E0629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1321794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Hs.520102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9" name="Rectangle 25">
            <a:extLst>
              <a:ext uri="{FF2B5EF4-FFF2-40B4-BE49-F238E27FC236}">
                <a16:creationId xmlns:a16="http://schemas.microsoft.com/office/drawing/2014/main" id="{620A3C2D-0D8C-4C40-9C36-EC20930945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1321794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Mm.475060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1" name="Rectangle 27">
            <a:extLst>
              <a:ext uri="{FF2B5EF4-FFF2-40B4-BE49-F238E27FC236}">
                <a16:creationId xmlns:a16="http://schemas.microsoft.com/office/drawing/2014/main" id="{CB6F6E3D-E4FC-485D-AD0A-77A32F81C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1450381"/>
            <a:ext cx="32701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COQ3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2" name="Rectangle 28">
            <a:extLst>
              <a:ext uri="{FF2B5EF4-FFF2-40B4-BE49-F238E27FC236}">
                <a16:creationId xmlns:a16="http://schemas.microsoft.com/office/drawing/2014/main" id="{6F1ADEAC-9328-4041-A893-EBF1A43422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624" y="1450381"/>
            <a:ext cx="1718419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Coenzyme Q3, methyltransferase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3" name="Rectangle 29">
            <a:extLst>
              <a:ext uri="{FF2B5EF4-FFF2-40B4-BE49-F238E27FC236}">
                <a16:creationId xmlns:a16="http://schemas.microsoft.com/office/drawing/2014/main" id="{1DFA4094-2A0E-4028-9C9C-8728298CA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1450381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Hs.713623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4" name="Rectangle 30">
            <a:extLst>
              <a:ext uri="{FF2B5EF4-FFF2-40B4-BE49-F238E27FC236}">
                <a16:creationId xmlns:a16="http://schemas.microsoft.com/office/drawing/2014/main" id="{5A1E3A5C-1662-46AB-9C30-B861C35F3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1450381"/>
            <a:ext cx="48090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Mm.5662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6" name="Rectangle 32">
            <a:extLst>
              <a:ext uri="{FF2B5EF4-FFF2-40B4-BE49-F238E27FC236}">
                <a16:creationId xmlns:a16="http://schemas.microsoft.com/office/drawing/2014/main" id="{9978A9CB-7801-4232-A5C2-7EE37D6904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1577381"/>
            <a:ext cx="346249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DIMT1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7" name="Rectangle 33">
            <a:extLst>
              <a:ext uri="{FF2B5EF4-FFF2-40B4-BE49-F238E27FC236}">
                <a16:creationId xmlns:a16="http://schemas.microsoft.com/office/drawing/2014/main" id="{20BE04C5-53EB-422F-860F-C96A7822A1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624" y="1577381"/>
            <a:ext cx="244938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DIM1 dimethyladenosine transferase 1 homolog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8" name="Rectangle 34">
            <a:extLst>
              <a:ext uri="{FF2B5EF4-FFF2-40B4-BE49-F238E27FC236}">
                <a16:creationId xmlns:a16="http://schemas.microsoft.com/office/drawing/2014/main" id="{5022C265-5906-44CF-BC97-737A4B2ADE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1577381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Hs.731665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9" name="Rectangle 35">
            <a:extLst>
              <a:ext uri="{FF2B5EF4-FFF2-40B4-BE49-F238E27FC236}">
                <a16:creationId xmlns:a16="http://schemas.microsoft.com/office/drawing/2014/main" id="{461F5692-A468-4BD6-B46A-1B7FB438CA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1577381"/>
            <a:ext cx="48090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Mm.9563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1" name="Rectangle 37">
            <a:extLst>
              <a:ext uri="{FF2B5EF4-FFF2-40B4-BE49-F238E27FC236}">
                <a16:creationId xmlns:a16="http://schemas.microsoft.com/office/drawing/2014/main" id="{9BDB7581-8ECF-4D48-BE8E-995BCE7750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1705969"/>
            <a:ext cx="32701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EMG1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2" name="Rectangle 38">
            <a:extLst>
              <a:ext uri="{FF2B5EF4-FFF2-40B4-BE49-F238E27FC236}">
                <a16:creationId xmlns:a16="http://schemas.microsoft.com/office/drawing/2014/main" id="{2508F81A-9BCD-4FC8-81D9-619B1BBBA4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624" y="1705969"/>
            <a:ext cx="269945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EMG1, N1-specific pseudouridine methyltransferase 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3" name="Rectangle 39">
            <a:extLst>
              <a:ext uri="{FF2B5EF4-FFF2-40B4-BE49-F238E27FC236}">
                <a16:creationId xmlns:a16="http://schemas.microsoft.com/office/drawing/2014/main" id="{559886A9-0EF5-40CC-9106-E7D1499FCB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1705969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Hs.744040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4" name="Rectangle 40">
            <a:extLst>
              <a:ext uri="{FF2B5EF4-FFF2-40B4-BE49-F238E27FC236}">
                <a16:creationId xmlns:a16="http://schemas.microsoft.com/office/drawing/2014/main" id="{41762B75-E654-4FD8-94D1-636CC4536A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1705969"/>
            <a:ext cx="48090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Mm.6390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6" name="Rectangle 42">
            <a:extLst>
              <a:ext uri="{FF2B5EF4-FFF2-40B4-BE49-F238E27FC236}">
                <a16:creationId xmlns:a16="http://schemas.microsoft.com/office/drawing/2014/main" id="{0B1B0F4E-4A99-4789-841C-79A3E6721C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1832969"/>
            <a:ext cx="33983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FTSJ1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7" name="Rectangle 43">
            <a:extLst>
              <a:ext uri="{FF2B5EF4-FFF2-40B4-BE49-F238E27FC236}">
                <a16:creationId xmlns:a16="http://schemas.microsoft.com/office/drawing/2014/main" id="{6264B231-4A8A-4931-A322-E5A24C79C8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624" y="1832969"/>
            <a:ext cx="2013372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FtsJ</a:t>
            </a: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RNA methyltransferase homolog 1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8" name="Rectangle 44">
            <a:extLst>
              <a:ext uri="{FF2B5EF4-FFF2-40B4-BE49-F238E27FC236}">
                <a16:creationId xmlns:a16="http://schemas.microsoft.com/office/drawing/2014/main" id="{79B4C078-4284-409A-AE0E-3CCA54B165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1832969"/>
            <a:ext cx="49372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Hs.23170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9" name="Rectangle 45">
            <a:extLst>
              <a:ext uri="{FF2B5EF4-FFF2-40B4-BE49-F238E27FC236}">
                <a16:creationId xmlns:a16="http://schemas.microsoft.com/office/drawing/2014/main" id="{04CD8727-3217-405D-BF47-9864E90E9F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1832969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Mm.327529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1" name="Rectangle 47">
            <a:extLst>
              <a:ext uri="{FF2B5EF4-FFF2-40B4-BE49-F238E27FC236}">
                <a16:creationId xmlns:a16="http://schemas.microsoft.com/office/drawing/2014/main" id="{59FD804B-F836-424B-B7B5-0B347FC3F1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1961556"/>
            <a:ext cx="33983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FTSJ3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2" name="Rectangle 48">
            <a:extLst>
              <a:ext uri="{FF2B5EF4-FFF2-40B4-BE49-F238E27FC236}">
                <a16:creationId xmlns:a16="http://schemas.microsoft.com/office/drawing/2014/main" id="{A68F83E0-69BD-4E71-A980-EFAC80F1E9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624" y="1961556"/>
            <a:ext cx="2013372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FtsJ RNA methyltransferase homolog 3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3" name="Rectangle 49">
            <a:extLst>
              <a:ext uri="{FF2B5EF4-FFF2-40B4-BE49-F238E27FC236}">
                <a16:creationId xmlns:a16="http://schemas.microsoft.com/office/drawing/2014/main" id="{C6CE323F-0EC3-4DB3-A35B-CB57A257B8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1961556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Hs.463785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4" name="Rectangle 50">
            <a:extLst>
              <a:ext uri="{FF2B5EF4-FFF2-40B4-BE49-F238E27FC236}">
                <a16:creationId xmlns:a16="http://schemas.microsoft.com/office/drawing/2014/main" id="{0C95D4EE-5C3E-4645-A81F-5BA66D37CF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1961556"/>
            <a:ext cx="5450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Mm.29795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6" name="Rectangle 52">
            <a:extLst>
              <a:ext uri="{FF2B5EF4-FFF2-40B4-BE49-F238E27FC236}">
                <a16:creationId xmlns:a16="http://schemas.microsoft.com/office/drawing/2014/main" id="{57D64DE5-CCAA-4749-97DB-86EE51AD2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2088556"/>
            <a:ext cx="474489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HENMT1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7" name="Rectangle 53">
            <a:extLst>
              <a:ext uri="{FF2B5EF4-FFF2-40B4-BE49-F238E27FC236}">
                <a16:creationId xmlns:a16="http://schemas.microsoft.com/office/drawing/2014/main" id="{42E14E4C-A0B8-4ABC-AA01-4EF4EEE302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624" y="2088556"/>
            <a:ext cx="128881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HEN methyltransferase 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8" name="Rectangle 54">
            <a:extLst>
              <a:ext uri="{FF2B5EF4-FFF2-40B4-BE49-F238E27FC236}">
                <a16:creationId xmlns:a16="http://schemas.microsoft.com/office/drawing/2014/main" id="{A4BE4C13-C922-4708-AB68-E90006218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2088556"/>
            <a:ext cx="42960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Hs.7962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9" name="Rectangle 55">
            <a:extLst>
              <a:ext uri="{FF2B5EF4-FFF2-40B4-BE49-F238E27FC236}">
                <a16:creationId xmlns:a16="http://schemas.microsoft.com/office/drawing/2014/main" id="{2DDA62D3-9C2A-4D5E-92DF-637AD4F9A6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2088556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Mm.158124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1" name="Rectangle 57">
            <a:extLst>
              <a:ext uri="{FF2B5EF4-FFF2-40B4-BE49-F238E27FC236}">
                <a16:creationId xmlns:a16="http://schemas.microsoft.com/office/drawing/2014/main" id="{6650470F-DBC0-4A52-8787-A5622C2C74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2217144"/>
            <a:ext cx="33983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MRM2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2" name="Rectangle 58">
            <a:extLst>
              <a:ext uri="{FF2B5EF4-FFF2-40B4-BE49-F238E27FC236}">
                <a16:creationId xmlns:a16="http://schemas.microsoft.com/office/drawing/2014/main" id="{49BDC0B0-C85C-430A-AEF7-5B63A4BBEB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624" y="2217144"/>
            <a:ext cx="2077492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Mitochondrial rRNA methyltransferase 2 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3" name="Rectangle 59">
            <a:extLst>
              <a:ext uri="{FF2B5EF4-FFF2-40B4-BE49-F238E27FC236}">
                <a16:creationId xmlns:a16="http://schemas.microsoft.com/office/drawing/2014/main" id="{627533E8-AD4D-4301-A182-C2881B1B73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2217144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Hs.279877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4" name="Rectangle 60">
            <a:extLst>
              <a:ext uri="{FF2B5EF4-FFF2-40B4-BE49-F238E27FC236}">
                <a16:creationId xmlns:a16="http://schemas.microsoft.com/office/drawing/2014/main" id="{8EF34C3C-2C40-4AA0-9906-78818A3EAB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2217144"/>
            <a:ext cx="5450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Mm.38894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6" name="Rectangle 62">
            <a:extLst>
              <a:ext uri="{FF2B5EF4-FFF2-40B4-BE49-F238E27FC236}">
                <a16:creationId xmlns:a16="http://schemas.microsoft.com/office/drawing/2014/main" id="{843A3457-71C6-42F4-9BAC-7A16032B7F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2344144"/>
            <a:ext cx="39113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NSUN2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7" name="Rectangle 63">
            <a:extLst>
              <a:ext uri="{FF2B5EF4-FFF2-40B4-BE49-F238E27FC236}">
                <a16:creationId xmlns:a16="http://schemas.microsoft.com/office/drawing/2014/main" id="{683A2312-7EAA-451D-BDA8-6493689707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624" y="2344144"/>
            <a:ext cx="26930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NOP2/Sun RNA methyltransferase family member 2 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8" name="Rectangle 64">
            <a:extLst>
              <a:ext uri="{FF2B5EF4-FFF2-40B4-BE49-F238E27FC236}">
                <a16:creationId xmlns:a16="http://schemas.microsoft.com/office/drawing/2014/main" id="{F90E5F15-F8CF-4A73-8428-81DA2F692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2344144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Hs.481526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9" name="Rectangle 65">
            <a:extLst>
              <a:ext uri="{FF2B5EF4-FFF2-40B4-BE49-F238E27FC236}">
                <a16:creationId xmlns:a16="http://schemas.microsoft.com/office/drawing/2014/main" id="{720DC1DB-609A-4785-ABB0-022BDBB43A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2344144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Mm.260009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1" name="Rectangle 67">
            <a:extLst>
              <a:ext uri="{FF2B5EF4-FFF2-40B4-BE49-F238E27FC236}">
                <a16:creationId xmlns:a16="http://schemas.microsoft.com/office/drawing/2014/main" id="{0AFA9B36-D9D7-4547-9D79-79F677D0D9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2472731"/>
            <a:ext cx="33342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RNMT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2" name="Rectangle 68">
            <a:extLst>
              <a:ext uri="{FF2B5EF4-FFF2-40B4-BE49-F238E27FC236}">
                <a16:creationId xmlns:a16="http://schemas.microsoft.com/office/drawing/2014/main" id="{7883C332-6112-438C-98E9-F65C8D025E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624" y="2472731"/>
            <a:ext cx="176971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RNA guanine-7 methyltransferase 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3" name="Rectangle 69">
            <a:extLst>
              <a:ext uri="{FF2B5EF4-FFF2-40B4-BE49-F238E27FC236}">
                <a16:creationId xmlns:a16="http://schemas.microsoft.com/office/drawing/2014/main" id="{35AF0319-7E7F-46BA-8ED1-07192577FD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2472731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Hs.592347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4" name="Rectangle 70">
            <a:extLst>
              <a:ext uri="{FF2B5EF4-FFF2-40B4-BE49-F238E27FC236}">
                <a16:creationId xmlns:a16="http://schemas.microsoft.com/office/drawing/2014/main" id="{585660A4-96A6-42EA-AA21-54C475FD2B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2472731"/>
            <a:ext cx="5450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Mm.27544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6" name="Rectangle 72">
            <a:extLst>
              <a:ext uri="{FF2B5EF4-FFF2-40B4-BE49-F238E27FC236}">
                <a16:creationId xmlns:a16="http://schemas.microsoft.com/office/drawing/2014/main" id="{71309B29-1C35-47E3-A926-6C72306E5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2599731"/>
            <a:ext cx="30136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TGS1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7" name="Rectangle 73">
            <a:extLst>
              <a:ext uri="{FF2B5EF4-FFF2-40B4-BE49-F238E27FC236}">
                <a16:creationId xmlns:a16="http://schemas.microsoft.com/office/drawing/2014/main" id="{B2C0A679-CDCF-4C4C-A844-5B8A76AB4B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624" y="2599731"/>
            <a:ext cx="166071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Ttrimethylguanosine synthase 1 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8" name="Rectangle 74">
            <a:extLst>
              <a:ext uri="{FF2B5EF4-FFF2-40B4-BE49-F238E27FC236}">
                <a16:creationId xmlns:a16="http://schemas.microsoft.com/office/drawing/2014/main" id="{80829080-5D85-40B4-AF48-262EC17793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2599731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Hs.335068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9" name="Rectangle 75">
            <a:extLst>
              <a:ext uri="{FF2B5EF4-FFF2-40B4-BE49-F238E27FC236}">
                <a16:creationId xmlns:a16="http://schemas.microsoft.com/office/drawing/2014/main" id="{731DA107-5BA7-408A-B938-C950F2D017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2599731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Mm.171323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1" name="Rectangle 77">
            <a:extLst>
              <a:ext uri="{FF2B5EF4-FFF2-40B4-BE49-F238E27FC236}">
                <a16:creationId xmlns:a16="http://schemas.microsoft.com/office/drawing/2014/main" id="{977966CD-CC16-4561-9D4F-8A82921DBD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2728319"/>
            <a:ext cx="46807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TRDMT1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2" name="Rectangle 78">
            <a:extLst>
              <a:ext uri="{FF2B5EF4-FFF2-40B4-BE49-F238E27FC236}">
                <a16:creationId xmlns:a16="http://schemas.microsoft.com/office/drawing/2014/main" id="{20136B55-8F4A-4E99-B70D-ABF84A9DF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624" y="2728319"/>
            <a:ext cx="200054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tRNA aspartic acid methyltransferase 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3" name="Rectangle 79">
            <a:extLst>
              <a:ext uri="{FF2B5EF4-FFF2-40B4-BE49-F238E27FC236}">
                <a16:creationId xmlns:a16="http://schemas.microsoft.com/office/drawing/2014/main" id="{1EEA32DF-360B-4CE3-A426-96F2F1C34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2728319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Hs.351665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4" name="Rectangle 80">
            <a:extLst>
              <a:ext uri="{FF2B5EF4-FFF2-40B4-BE49-F238E27FC236}">
                <a16:creationId xmlns:a16="http://schemas.microsoft.com/office/drawing/2014/main" id="{B172C50E-B7E5-451A-B350-A25829BA70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2728319"/>
            <a:ext cx="48090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Mm.6979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6" name="Rectangle 82">
            <a:extLst>
              <a:ext uri="{FF2B5EF4-FFF2-40B4-BE49-F238E27FC236}">
                <a16:creationId xmlns:a16="http://schemas.microsoft.com/office/drawing/2014/main" id="{E74D6AFD-64B9-403D-A5C3-4DA6B47635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2856906"/>
            <a:ext cx="3847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TRMT1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7" name="Rectangle 83">
            <a:extLst>
              <a:ext uri="{FF2B5EF4-FFF2-40B4-BE49-F238E27FC236}">
                <a16:creationId xmlns:a16="http://schemas.microsoft.com/office/drawing/2014/main" id="{8AB049BE-CB2D-4CF8-A92B-2D20F5E89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624" y="2856906"/>
            <a:ext cx="132087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tRNA methyltransferase 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8" name="Rectangle 84">
            <a:extLst>
              <a:ext uri="{FF2B5EF4-FFF2-40B4-BE49-F238E27FC236}">
                <a16:creationId xmlns:a16="http://schemas.microsoft.com/office/drawing/2014/main" id="{98582F46-9555-4A85-828F-66AA5CD00A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2856906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Hs.515169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9" name="Rectangle 85">
            <a:extLst>
              <a:ext uri="{FF2B5EF4-FFF2-40B4-BE49-F238E27FC236}">
                <a16:creationId xmlns:a16="http://schemas.microsoft.com/office/drawing/2014/main" id="{EB7C714A-7E15-42DC-BEF1-5EE31E0E42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2856906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Mm.275720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1" name="Rectangle 87">
            <a:extLst>
              <a:ext uri="{FF2B5EF4-FFF2-40B4-BE49-F238E27FC236}">
                <a16:creationId xmlns:a16="http://schemas.microsoft.com/office/drawing/2014/main" id="{4CFF6BB8-1F22-4299-B233-178ED20CE8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2983906"/>
            <a:ext cx="4488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TRMT13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2" name="Rectangle 88">
            <a:extLst>
              <a:ext uri="{FF2B5EF4-FFF2-40B4-BE49-F238E27FC236}">
                <a16:creationId xmlns:a16="http://schemas.microsoft.com/office/drawing/2014/main" id="{1036E5CE-F5A7-40AF-80DA-82A938EE04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624" y="2983906"/>
            <a:ext cx="138499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tRNA methyltransferase 13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3" name="Rectangle 89">
            <a:extLst>
              <a:ext uri="{FF2B5EF4-FFF2-40B4-BE49-F238E27FC236}">
                <a16:creationId xmlns:a16="http://schemas.microsoft.com/office/drawing/2014/main" id="{B5044C59-7069-4FE7-8F28-FB6B7E8C5D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2983906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Hs.729095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4" name="Rectangle 90">
            <a:extLst>
              <a:ext uri="{FF2B5EF4-FFF2-40B4-BE49-F238E27FC236}">
                <a16:creationId xmlns:a16="http://schemas.microsoft.com/office/drawing/2014/main" id="{091197E8-C0DC-4BE8-B090-8DDD249B28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2983906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Mm.259648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6" name="Rectangle 92">
            <a:extLst>
              <a:ext uri="{FF2B5EF4-FFF2-40B4-BE49-F238E27FC236}">
                <a16:creationId xmlns:a16="http://schemas.microsoft.com/office/drawing/2014/main" id="{E2720A09-E08E-4E2C-9591-37E3554325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3112494"/>
            <a:ext cx="46166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TRMT2B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7" name="Rectangle 93">
            <a:extLst>
              <a:ext uri="{FF2B5EF4-FFF2-40B4-BE49-F238E27FC236}">
                <a16:creationId xmlns:a16="http://schemas.microsoft.com/office/drawing/2014/main" id="{635375F9-A587-4169-899F-0481F4350F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624" y="3112494"/>
            <a:ext cx="193642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tRNA methyltransferase 2 homolog B 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8" name="Rectangle 94">
            <a:extLst>
              <a:ext uri="{FF2B5EF4-FFF2-40B4-BE49-F238E27FC236}">
                <a16:creationId xmlns:a16="http://schemas.microsoft.com/office/drawing/2014/main" id="{920EBCC7-BDEB-4EAC-915C-1117FBA0BD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3112494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Hs.496501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9" name="Rectangle 95">
            <a:extLst>
              <a:ext uri="{FF2B5EF4-FFF2-40B4-BE49-F238E27FC236}">
                <a16:creationId xmlns:a16="http://schemas.microsoft.com/office/drawing/2014/main" id="{E3AFC9C8-77A6-45C8-8F80-E2DD5B124C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3112494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Mm.289368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1" name="Rectangle 97">
            <a:extLst>
              <a:ext uri="{FF2B5EF4-FFF2-40B4-BE49-F238E27FC236}">
                <a16:creationId xmlns:a16="http://schemas.microsoft.com/office/drawing/2014/main" id="{07AB5E62-7793-43E0-AF5F-6794E11D48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3239494"/>
            <a:ext cx="4488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TRMT44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2" name="Rectangle 98">
            <a:extLst>
              <a:ext uri="{FF2B5EF4-FFF2-40B4-BE49-F238E27FC236}">
                <a16:creationId xmlns:a16="http://schemas.microsoft.com/office/drawing/2014/main" id="{02202045-A7A5-407A-A62B-BB9EB8F615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624" y="3239494"/>
            <a:ext cx="185948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tRNA methyltransferase 44 homolog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3" name="Rectangle 99">
            <a:extLst>
              <a:ext uri="{FF2B5EF4-FFF2-40B4-BE49-F238E27FC236}">
                <a16:creationId xmlns:a16="http://schemas.microsoft.com/office/drawing/2014/main" id="{A13BC9C0-A077-43B8-8842-A513A68907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3239494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Hs.566191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4" name="Rectangle 100">
            <a:extLst>
              <a:ext uri="{FF2B5EF4-FFF2-40B4-BE49-F238E27FC236}">
                <a16:creationId xmlns:a16="http://schemas.microsoft.com/office/drawing/2014/main" id="{B0254386-C15D-4CB7-950F-7C2647FB5C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3239494"/>
            <a:ext cx="5450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Mm.98522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6" name="Rectangle 102">
            <a:extLst>
              <a:ext uri="{FF2B5EF4-FFF2-40B4-BE49-F238E27FC236}">
                <a16:creationId xmlns:a16="http://schemas.microsoft.com/office/drawing/2014/main" id="{A418DCB9-A44F-44D0-99FF-E25BE06B98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3368081"/>
            <a:ext cx="3847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TRMT5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7" name="Rectangle 103">
            <a:extLst>
              <a:ext uri="{FF2B5EF4-FFF2-40B4-BE49-F238E27FC236}">
                <a16:creationId xmlns:a16="http://schemas.microsoft.com/office/drawing/2014/main" id="{D90A5168-CF4D-42FA-803D-7D5D38EE37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624" y="3368081"/>
            <a:ext cx="132087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tRNA methyltransferase 5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8" name="Rectangle 104">
            <a:extLst>
              <a:ext uri="{FF2B5EF4-FFF2-40B4-BE49-F238E27FC236}">
                <a16:creationId xmlns:a16="http://schemas.microsoft.com/office/drawing/2014/main" id="{B6F001C9-E62E-47AF-987B-885CC43F0B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3368081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Hs.380159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9" name="Rectangle 105">
            <a:extLst>
              <a:ext uri="{FF2B5EF4-FFF2-40B4-BE49-F238E27FC236}">
                <a16:creationId xmlns:a16="http://schemas.microsoft.com/office/drawing/2014/main" id="{37EA06E5-3CBF-4F32-9085-A6845FF96E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3368081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Mm.311344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1" name="Rectangle 107">
            <a:extLst>
              <a:ext uri="{FF2B5EF4-FFF2-40B4-BE49-F238E27FC236}">
                <a16:creationId xmlns:a16="http://schemas.microsoft.com/office/drawing/2014/main" id="{CB022AB7-656D-4CC3-BF55-B61D932EF1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3495081"/>
            <a:ext cx="52578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TRMT61A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2" name="Rectangle 108">
            <a:extLst>
              <a:ext uri="{FF2B5EF4-FFF2-40B4-BE49-F238E27FC236}">
                <a16:creationId xmlns:a16="http://schemas.microsoft.com/office/drawing/2014/main" id="{AA76B213-69C4-41DE-A0DD-47F7A558AE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624" y="3495081"/>
            <a:ext cx="1461939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tRNA methyltransferase 61A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3" name="Rectangle 109">
            <a:extLst>
              <a:ext uri="{FF2B5EF4-FFF2-40B4-BE49-F238E27FC236}">
                <a16:creationId xmlns:a16="http://schemas.microsoft.com/office/drawing/2014/main" id="{0BA1416C-660E-45DE-AE8A-2FDF931103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3495081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Hs.525610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4" name="Rectangle 110">
            <a:extLst>
              <a:ext uri="{FF2B5EF4-FFF2-40B4-BE49-F238E27FC236}">
                <a16:creationId xmlns:a16="http://schemas.microsoft.com/office/drawing/2014/main" id="{D83E6CE3-CF50-4B4E-90C7-689E9449A8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3495081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Mm.425747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6" name="Rectangle 112">
            <a:extLst>
              <a:ext uri="{FF2B5EF4-FFF2-40B4-BE49-F238E27FC236}">
                <a16:creationId xmlns:a16="http://schemas.microsoft.com/office/drawing/2014/main" id="{9AC877C8-B120-4CAB-9CC9-254115BBB2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3623669"/>
            <a:ext cx="52578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TRMT61B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7" name="Rectangle 113">
            <a:extLst>
              <a:ext uri="{FF2B5EF4-FFF2-40B4-BE49-F238E27FC236}">
                <a16:creationId xmlns:a16="http://schemas.microsoft.com/office/drawing/2014/main" id="{8B883B67-AAAD-4911-878C-818BC6A5E2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624" y="3623669"/>
            <a:ext cx="1493999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tRNA methyltransferase 61B 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8" name="Rectangle 114">
            <a:extLst>
              <a:ext uri="{FF2B5EF4-FFF2-40B4-BE49-F238E27FC236}">
                <a16:creationId xmlns:a16="http://schemas.microsoft.com/office/drawing/2014/main" id="{F9B8232E-977D-47A7-B9FE-78A3C29F5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3623669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Hs.468026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9" name="Rectangle 115">
            <a:extLst>
              <a:ext uri="{FF2B5EF4-FFF2-40B4-BE49-F238E27FC236}">
                <a16:creationId xmlns:a16="http://schemas.microsoft.com/office/drawing/2014/main" id="{C2BFDB50-B635-461C-A3C4-74918CF53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3623669"/>
            <a:ext cx="5450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Mm.75202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0" name="Rectangle 116">
            <a:extLst>
              <a:ext uri="{FF2B5EF4-FFF2-40B4-BE49-F238E27FC236}">
                <a16:creationId xmlns:a16="http://schemas.microsoft.com/office/drawing/2014/main" id="{238F299A-BC13-44CD-831B-99DFCAA479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288" y="4269490"/>
            <a:ext cx="111569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Class V- DNA MT (4)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2" name="Rectangle 118">
            <a:extLst>
              <a:ext uri="{FF2B5EF4-FFF2-40B4-BE49-F238E27FC236}">
                <a16:creationId xmlns:a16="http://schemas.microsoft.com/office/drawing/2014/main" id="{57BA2A5C-7D41-4779-99D3-709C6BE2F7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848" y="4398077"/>
            <a:ext cx="3975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DNMT1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3" name="Rectangle 119">
            <a:extLst>
              <a:ext uri="{FF2B5EF4-FFF2-40B4-BE49-F238E27FC236}">
                <a16:creationId xmlns:a16="http://schemas.microsoft.com/office/drawing/2014/main" id="{9209C5A5-9373-4E5E-909B-92EAD42B02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1100" y="4398077"/>
            <a:ext cx="128881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DNA methyltransferase 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4" name="Rectangle 120">
            <a:extLst>
              <a:ext uri="{FF2B5EF4-FFF2-40B4-BE49-F238E27FC236}">
                <a16:creationId xmlns:a16="http://schemas.microsoft.com/office/drawing/2014/main" id="{E0E24389-26F7-4E2A-95DA-A505AB8CA3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6748" y="4398077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Hs.202672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5" name="Rectangle 121">
            <a:extLst>
              <a:ext uri="{FF2B5EF4-FFF2-40B4-BE49-F238E27FC236}">
                <a16:creationId xmlns:a16="http://schemas.microsoft.com/office/drawing/2014/main" id="{4BE7BA4E-92D7-4FBC-AD46-36BE137AD8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3511" y="4398077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Mm.128580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7" name="Rectangle 123">
            <a:extLst>
              <a:ext uri="{FF2B5EF4-FFF2-40B4-BE49-F238E27FC236}">
                <a16:creationId xmlns:a16="http://schemas.microsoft.com/office/drawing/2014/main" id="{3BD41FA7-75EE-473C-9995-DA7B1C3715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848" y="4525077"/>
            <a:ext cx="474489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DNMT3A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8" name="Rectangle 124">
            <a:extLst>
              <a:ext uri="{FF2B5EF4-FFF2-40B4-BE49-F238E27FC236}">
                <a16:creationId xmlns:a16="http://schemas.microsoft.com/office/drawing/2014/main" id="{E2524C88-ED1A-491F-B39C-6E0B5ADD08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1100" y="4525077"/>
            <a:ext cx="160300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DNA methyltransferase 3 alpha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9" name="Rectangle 125">
            <a:extLst>
              <a:ext uri="{FF2B5EF4-FFF2-40B4-BE49-F238E27FC236}">
                <a16:creationId xmlns:a16="http://schemas.microsoft.com/office/drawing/2014/main" id="{43A24357-583D-4E4F-BC66-C92D834BEE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6748" y="4525077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Hs.515840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0" name="Rectangle 126">
            <a:extLst>
              <a:ext uri="{FF2B5EF4-FFF2-40B4-BE49-F238E27FC236}">
                <a16:creationId xmlns:a16="http://schemas.microsoft.com/office/drawing/2014/main" id="{A53CD867-E1A5-4F7B-908A-488E20FDD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3511" y="4525077"/>
            <a:ext cx="48090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Mm.5001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2" name="Rectangle 128">
            <a:extLst>
              <a:ext uri="{FF2B5EF4-FFF2-40B4-BE49-F238E27FC236}">
                <a16:creationId xmlns:a16="http://schemas.microsoft.com/office/drawing/2014/main" id="{C49229D9-720A-4CFB-8C5F-B4E6184BC6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848" y="4653665"/>
            <a:ext cx="474489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DNMT3B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" name="Rectangle 129">
            <a:extLst>
              <a:ext uri="{FF2B5EF4-FFF2-40B4-BE49-F238E27FC236}">
                <a16:creationId xmlns:a16="http://schemas.microsoft.com/office/drawing/2014/main" id="{CF06CA47-5707-4938-AA20-6633F855B2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1100" y="4653665"/>
            <a:ext cx="154529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DNA methyltransferase 3 beta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4" name="Rectangle 130">
            <a:extLst>
              <a:ext uri="{FF2B5EF4-FFF2-40B4-BE49-F238E27FC236}">
                <a16:creationId xmlns:a16="http://schemas.microsoft.com/office/drawing/2014/main" id="{6F629F9C-CC1C-4834-86B1-865EB8D2B5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6748" y="4653665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Hs.713611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5" name="Rectangle 131">
            <a:extLst>
              <a:ext uri="{FF2B5EF4-FFF2-40B4-BE49-F238E27FC236}">
                <a16:creationId xmlns:a16="http://schemas.microsoft.com/office/drawing/2014/main" id="{C3553D68-EA1B-42CE-BF49-7072D1531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3511" y="4653665"/>
            <a:ext cx="5450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Mm.89772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7" name="Rectangle 133">
            <a:extLst>
              <a:ext uri="{FF2B5EF4-FFF2-40B4-BE49-F238E27FC236}">
                <a16:creationId xmlns:a16="http://schemas.microsoft.com/office/drawing/2014/main" id="{B9A895FD-8BC4-4C5F-98CA-7699845384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848" y="4780665"/>
            <a:ext cx="46166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DNMT3L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8" name="Rectangle 134">
            <a:extLst>
              <a:ext uri="{FF2B5EF4-FFF2-40B4-BE49-F238E27FC236}">
                <a16:creationId xmlns:a16="http://schemas.microsoft.com/office/drawing/2014/main" id="{8CDF5E78-C1F2-4E62-87AB-90AA94C69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1100" y="4780665"/>
            <a:ext cx="1493999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DNA methyltransferase 3 like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9" name="Rectangle 135">
            <a:extLst>
              <a:ext uri="{FF2B5EF4-FFF2-40B4-BE49-F238E27FC236}">
                <a16:creationId xmlns:a16="http://schemas.microsoft.com/office/drawing/2014/main" id="{498A4FA7-21C6-4076-914E-A11FE17DB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6748" y="4780665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Hs.592165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0" name="Rectangle 136">
            <a:extLst>
              <a:ext uri="{FF2B5EF4-FFF2-40B4-BE49-F238E27FC236}">
                <a16:creationId xmlns:a16="http://schemas.microsoft.com/office/drawing/2014/main" id="{8BE10557-10A8-48E2-8E68-0CA7A5D7EF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3511" y="4780665"/>
            <a:ext cx="5450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Mm.13433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3" name="Rectangle 139">
            <a:extLst>
              <a:ext uri="{FF2B5EF4-FFF2-40B4-BE49-F238E27FC236}">
                <a16:creationId xmlns:a16="http://schemas.microsoft.com/office/drawing/2014/main" id="{8F43F225-D55D-4B88-9AA1-27578BA52C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3746595"/>
            <a:ext cx="442429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METTL1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4" name="Rectangle 140">
            <a:extLst>
              <a:ext uri="{FF2B5EF4-FFF2-40B4-BE49-F238E27FC236}">
                <a16:creationId xmlns:a16="http://schemas.microsoft.com/office/drawing/2014/main" id="{5F25BF76-4511-4926-A5E2-998041F736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624" y="3746595"/>
            <a:ext cx="1218282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Methyltransferase like 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5" name="Rectangle 141">
            <a:extLst>
              <a:ext uri="{FF2B5EF4-FFF2-40B4-BE49-F238E27FC236}">
                <a16:creationId xmlns:a16="http://schemas.microsoft.com/office/drawing/2014/main" id="{72BCA193-1C68-40F5-B0A1-76BC56508F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3746595"/>
            <a:ext cx="49372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Hs.42957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6" name="Rectangle 142">
            <a:extLst>
              <a:ext uri="{FF2B5EF4-FFF2-40B4-BE49-F238E27FC236}">
                <a16:creationId xmlns:a16="http://schemas.microsoft.com/office/drawing/2014/main" id="{2873B3FD-F97D-4A9C-B89F-9312EA1225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3746595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Mm.251593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3" name="Rectangle 149">
            <a:extLst>
              <a:ext uri="{FF2B5EF4-FFF2-40B4-BE49-F238E27FC236}">
                <a16:creationId xmlns:a16="http://schemas.microsoft.com/office/drawing/2014/main" id="{056F7D90-FBEB-4A09-A695-E29E74A2F6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3880526"/>
            <a:ext cx="51937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METTL2B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4" name="Rectangle 150">
            <a:extLst>
              <a:ext uri="{FF2B5EF4-FFF2-40B4-BE49-F238E27FC236}">
                <a16:creationId xmlns:a16="http://schemas.microsoft.com/office/drawing/2014/main" id="{9F2C25BB-8434-426C-A841-30A756D072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624" y="3880526"/>
            <a:ext cx="1327286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Methyltransferase like 2B 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5" name="Rectangle 151">
            <a:extLst>
              <a:ext uri="{FF2B5EF4-FFF2-40B4-BE49-F238E27FC236}">
                <a16:creationId xmlns:a16="http://schemas.microsoft.com/office/drawing/2014/main" id="{FA0141C6-9993-43F2-8266-CC4997373F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3880526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Hs.433213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6" name="Rectangle 152">
            <a:extLst>
              <a:ext uri="{FF2B5EF4-FFF2-40B4-BE49-F238E27FC236}">
                <a16:creationId xmlns:a16="http://schemas.microsoft.com/office/drawing/2014/main" id="{18701AB9-8B1E-46CE-A15F-7F0749D5D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3880526"/>
            <a:ext cx="19236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N/A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8" name="Rectangle 154">
            <a:extLst>
              <a:ext uri="{FF2B5EF4-FFF2-40B4-BE49-F238E27FC236}">
                <a16:creationId xmlns:a16="http://schemas.microsoft.com/office/drawing/2014/main" id="{669969A7-5520-49D1-9F6D-6784F15AF8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4007526"/>
            <a:ext cx="442429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METTL3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9" name="Rectangle 155">
            <a:extLst>
              <a:ext uri="{FF2B5EF4-FFF2-40B4-BE49-F238E27FC236}">
                <a16:creationId xmlns:a16="http://schemas.microsoft.com/office/drawing/2014/main" id="{FD086AFD-94D9-4B39-A785-F40813F4B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624" y="4007526"/>
            <a:ext cx="1218282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Methyltransferase like 3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0" name="Rectangle 156">
            <a:extLst>
              <a:ext uri="{FF2B5EF4-FFF2-40B4-BE49-F238E27FC236}">
                <a16:creationId xmlns:a16="http://schemas.microsoft.com/office/drawing/2014/main" id="{0A194E24-17E1-4C91-A1B7-928FB3FD22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4007526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Hs.168799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1" name="Rectangle 157">
            <a:extLst>
              <a:ext uri="{FF2B5EF4-FFF2-40B4-BE49-F238E27FC236}">
                <a16:creationId xmlns:a16="http://schemas.microsoft.com/office/drawing/2014/main" id="{8513FC0C-A83C-403A-8F3F-C028C29DE2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4007526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Mm.271759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3" name="Rectangle 159">
            <a:extLst>
              <a:ext uri="{FF2B5EF4-FFF2-40B4-BE49-F238E27FC236}">
                <a16:creationId xmlns:a16="http://schemas.microsoft.com/office/drawing/2014/main" id="{F528DE8D-2747-4C30-9991-B515C7689D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4136114"/>
            <a:ext cx="442429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METTL6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4" name="Rectangle 160">
            <a:extLst>
              <a:ext uri="{FF2B5EF4-FFF2-40B4-BE49-F238E27FC236}">
                <a16:creationId xmlns:a16="http://schemas.microsoft.com/office/drawing/2014/main" id="{BDA93B03-0194-4BAF-B232-2F029D3691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624" y="4136114"/>
            <a:ext cx="1218282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Methyltransferase like 6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5" name="Rectangle 161">
            <a:extLst>
              <a:ext uri="{FF2B5EF4-FFF2-40B4-BE49-F238E27FC236}">
                <a16:creationId xmlns:a16="http://schemas.microsoft.com/office/drawing/2014/main" id="{6AB7F5BC-D533-407F-BFDE-6555CB4BC3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4136114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Hs.149487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6" name="Rectangle 162">
            <a:extLst>
              <a:ext uri="{FF2B5EF4-FFF2-40B4-BE49-F238E27FC236}">
                <a16:creationId xmlns:a16="http://schemas.microsoft.com/office/drawing/2014/main" id="{AC6D3600-78E6-466F-B3B5-DCF4877F9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4136114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Mm.291731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7" name="Rectangle 163">
            <a:extLst>
              <a:ext uri="{FF2B5EF4-FFF2-40B4-BE49-F238E27FC236}">
                <a16:creationId xmlns:a16="http://schemas.microsoft.com/office/drawing/2014/main" id="{BA0836FB-DCCF-4456-BBB6-6696063F22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812" y="4905400"/>
            <a:ext cx="2333972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Class VI- Ungrouped small molecular MT (</a:t>
            </a:r>
            <a:r>
              <a:rPr lang="en-US" altLang="zh-CN" sz="900" i="1" dirty="0">
                <a:solidFill>
                  <a:srgbClr val="000000"/>
                </a:solidFill>
              </a:rPr>
              <a:t>11</a:t>
            </a:r>
            <a:r>
              <a:rPr kumimoji="0" lang="en-US" altLang="en-US" sz="9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210">
            <a:extLst>
              <a:ext uri="{FF2B5EF4-FFF2-40B4-BE49-F238E27FC236}">
                <a16:creationId xmlns:a16="http://schemas.microsoft.com/office/drawing/2014/main" id="{B3C5120B-B21A-445E-88F7-7960831417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084" y="6477972"/>
            <a:ext cx="190436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lang="en-US" altLang="zh-CN" sz="900" b="1" dirty="0">
                <a:solidFill>
                  <a:srgbClr val="000000"/>
                </a:solidFill>
              </a:rPr>
              <a:t>A</a:t>
            </a:r>
            <a:r>
              <a:rPr lang="en-US" altLang="en-US" sz="900" b="1" dirty="0">
                <a:solidFill>
                  <a:srgbClr val="000000"/>
                </a:solidFill>
              </a:rPr>
              <a:t>denosine metabolism (16 genes</a:t>
            </a:r>
            <a:r>
              <a:rPr lang="en-US" altLang="zh-CN" sz="900" b="1" dirty="0">
                <a:solidFill>
                  <a:srgbClr val="000000"/>
                </a:solidFill>
              </a:rPr>
              <a:t>):</a:t>
            </a:r>
            <a:endParaRPr kumimoji="0" lang="en-US" altLang="en-US" sz="900" b="0" i="0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212">
            <a:extLst>
              <a:ext uri="{FF2B5EF4-FFF2-40B4-BE49-F238E27FC236}">
                <a16:creationId xmlns:a16="http://schemas.microsoft.com/office/drawing/2014/main" id="{0DB1F30F-27CC-4E75-9DC7-F5D32AE2B0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6637378"/>
            <a:ext cx="49372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SLC28A1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213">
            <a:extLst>
              <a:ext uri="{FF2B5EF4-FFF2-40B4-BE49-F238E27FC236}">
                <a16:creationId xmlns:a16="http://schemas.microsoft.com/office/drawing/2014/main" id="{47510F74-C184-4AD9-B748-8A73A77F23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624" y="6637378"/>
            <a:ext cx="173124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Solute carrier family 28 member 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214">
            <a:extLst>
              <a:ext uri="{FF2B5EF4-FFF2-40B4-BE49-F238E27FC236}">
                <a16:creationId xmlns:a16="http://schemas.microsoft.com/office/drawing/2014/main" id="{D124361D-5F23-4515-B5F4-62D5ADB95A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6637378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Hs.459187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215">
            <a:extLst>
              <a:ext uri="{FF2B5EF4-FFF2-40B4-BE49-F238E27FC236}">
                <a16:creationId xmlns:a16="http://schemas.microsoft.com/office/drawing/2014/main" id="{33026B38-5F65-4A6A-951F-2334BFE0CC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6637378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Mm.389909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217">
            <a:extLst>
              <a:ext uri="{FF2B5EF4-FFF2-40B4-BE49-F238E27FC236}">
                <a16:creationId xmlns:a16="http://schemas.microsoft.com/office/drawing/2014/main" id="{12E7578F-C124-4C8B-8316-98AE25433D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6764378"/>
            <a:ext cx="49372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SLC28A2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angle 218">
            <a:extLst>
              <a:ext uri="{FF2B5EF4-FFF2-40B4-BE49-F238E27FC236}">
                <a16:creationId xmlns:a16="http://schemas.microsoft.com/office/drawing/2014/main" id="{07A4AC75-928B-493D-B72C-7BE74900EE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624" y="6764378"/>
            <a:ext cx="173124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Solute carrier family 28 member 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 219">
            <a:extLst>
              <a:ext uri="{FF2B5EF4-FFF2-40B4-BE49-F238E27FC236}">
                <a16:creationId xmlns:a16="http://schemas.microsoft.com/office/drawing/2014/main" id="{8814C3AB-BD0C-46BB-92A9-1A6F6FB84F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6764378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Hs.367833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Rectangle 220">
            <a:extLst>
              <a:ext uri="{FF2B5EF4-FFF2-40B4-BE49-F238E27FC236}">
                <a16:creationId xmlns:a16="http://schemas.microsoft.com/office/drawing/2014/main" id="{87D23D06-F63B-4444-BAF8-ABF3B0576A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6764378"/>
            <a:ext cx="5450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Mm.29510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 222">
            <a:extLst>
              <a:ext uri="{FF2B5EF4-FFF2-40B4-BE49-F238E27FC236}">
                <a16:creationId xmlns:a16="http://schemas.microsoft.com/office/drawing/2014/main" id="{7412C602-18E8-4557-BDE4-739CD3AB4B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6892966"/>
            <a:ext cx="49372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SLC28A3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223">
            <a:extLst>
              <a:ext uri="{FF2B5EF4-FFF2-40B4-BE49-F238E27FC236}">
                <a16:creationId xmlns:a16="http://schemas.microsoft.com/office/drawing/2014/main" id="{108A273C-1115-4A25-9B9F-0969B337A3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624" y="6892966"/>
            <a:ext cx="173124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Solute carrier family 28 member 3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224">
            <a:extLst>
              <a:ext uri="{FF2B5EF4-FFF2-40B4-BE49-F238E27FC236}">
                <a16:creationId xmlns:a16="http://schemas.microsoft.com/office/drawing/2014/main" id="{85A87564-3B25-4B62-BF77-86843681B7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6892966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Hs.535966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25">
            <a:extLst>
              <a:ext uri="{FF2B5EF4-FFF2-40B4-BE49-F238E27FC236}">
                <a16:creationId xmlns:a16="http://schemas.microsoft.com/office/drawing/2014/main" id="{40019B7E-8050-4C5C-B057-1E06D9E939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6892966"/>
            <a:ext cx="5450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Mm.18188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227">
            <a:extLst>
              <a:ext uri="{FF2B5EF4-FFF2-40B4-BE49-F238E27FC236}">
                <a16:creationId xmlns:a16="http://schemas.microsoft.com/office/drawing/2014/main" id="{AFB3F058-DC36-450B-BAAF-46A32D4C12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7021553"/>
            <a:ext cx="49372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SLC29A1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Rectangle 228">
            <a:extLst>
              <a:ext uri="{FF2B5EF4-FFF2-40B4-BE49-F238E27FC236}">
                <a16:creationId xmlns:a16="http://schemas.microsoft.com/office/drawing/2014/main" id="{304CB8C5-A4D9-4BE6-9B5D-B00D776A48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624" y="7021553"/>
            <a:ext cx="173124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Solute carrier family 29 member 1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229">
            <a:extLst>
              <a:ext uri="{FF2B5EF4-FFF2-40B4-BE49-F238E27FC236}">
                <a16:creationId xmlns:a16="http://schemas.microsoft.com/office/drawing/2014/main" id="{3E014AF1-D2F3-42A5-B993-9197E497BC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7021553"/>
            <a:ext cx="49372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Hs.25450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Rectangle 230">
            <a:extLst>
              <a:ext uri="{FF2B5EF4-FFF2-40B4-BE49-F238E27FC236}">
                <a16:creationId xmlns:a16="http://schemas.microsoft.com/office/drawing/2014/main" id="{3A9CB39C-2C2A-4EF8-ABD5-26AE5A14F3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7021553"/>
            <a:ext cx="5450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Mm.29744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" name="Rectangle 232">
            <a:extLst>
              <a:ext uri="{FF2B5EF4-FFF2-40B4-BE49-F238E27FC236}">
                <a16:creationId xmlns:a16="http://schemas.microsoft.com/office/drawing/2014/main" id="{83654A24-6DCF-488E-8A95-7ED6E79233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7148553"/>
            <a:ext cx="49372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SLC29A2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" name="Rectangle 233">
            <a:extLst>
              <a:ext uri="{FF2B5EF4-FFF2-40B4-BE49-F238E27FC236}">
                <a16:creationId xmlns:a16="http://schemas.microsoft.com/office/drawing/2014/main" id="{978C02D7-1A7D-4EB9-AEB8-BE8EE6A2A5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624" y="7148553"/>
            <a:ext cx="176330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Solute carrier family 29 member 2 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" name="Rectangle 234">
            <a:extLst>
              <a:ext uri="{FF2B5EF4-FFF2-40B4-BE49-F238E27FC236}">
                <a16:creationId xmlns:a16="http://schemas.microsoft.com/office/drawing/2014/main" id="{FAD1FD49-CA3D-4041-9004-19ABFFAAF7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7148553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Hs.569017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" name="Rectangle 235">
            <a:extLst>
              <a:ext uri="{FF2B5EF4-FFF2-40B4-BE49-F238E27FC236}">
                <a16:creationId xmlns:a16="http://schemas.microsoft.com/office/drawing/2014/main" id="{655EF9E9-D0A7-4829-850A-58BF35645F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7148553"/>
            <a:ext cx="48090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Mm.4930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" name="Rectangle 237">
            <a:extLst>
              <a:ext uri="{FF2B5EF4-FFF2-40B4-BE49-F238E27FC236}">
                <a16:creationId xmlns:a16="http://schemas.microsoft.com/office/drawing/2014/main" id="{21170AA9-2297-4E13-9C30-B1118E2426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7277141"/>
            <a:ext cx="49372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SLC29A3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" name="Rectangle 238">
            <a:extLst>
              <a:ext uri="{FF2B5EF4-FFF2-40B4-BE49-F238E27FC236}">
                <a16:creationId xmlns:a16="http://schemas.microsoft.com/office/drawing/2014/main" id="{FF9FAD37-60C2-455B-B3F1-CD70851978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624" y="7277141"/>
            <a:ext cx="173124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Solute carrier family 29 member 3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2" name="Rectangle 239">
            <a:extLst>
              <a:ext uri="{FF2B5EF4-FFF2-40B4-BE49-F238E27FC236}">
                <a16:creationId xmlns:a16="http://schemas.microsoft.com/office/drawing/2014/main" id="{FCE68A48-F739-43FD-AE65-CF74DAFF2C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7277141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Hs.438419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" name="Rectangle 240">
            <a:extLst>
              <a:ext uri="{FF2B5EF4-FFF2-40B4-BE49-F238E27FC236}">
                <a16:creationId xmlns:a16="http://schemas.microsoft.com/office/drawing/2014/main" id="{E4578B28-BFE6-41CC-A717-744BA14FF9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7277141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Mm.284462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" name="Rectangle 242">
            <a:extLst>
              <a:ext uri="{FF2B5EF4-FFF2-40B4-BE49-F238E27FC236}">
                <a16:creationId xmlns:a16="http://schemas.microsoft.com/office/drawing/2014/main" id="{D581EEAB-3AF0-4E53-92A0-FC29896455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7404141"/>
            <a:ext cx="49372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SLC29A4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" name="Rectangle 243">
            <a:extLst>
              <a:ext uri="{FF2B5EF4-FFF2-40B4-BE49-F238E27FC236}">
                <a16:creationId xmlns:a16="http://schemas.microsoft.com/office/drawing/2014/main" id="{5E2847EA-F979-46A9-BC48-8A288A749C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624" y="7404141"/>
            <a:ext cx="173124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Solute carrier family 29 member 4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" name="Rectangle 244">
            <a:extLst>
              <a:ext uri="{FF2B5EF4-FFF2-40B4-BE49-F238E27FC236}">
                <a16:creationId xmlns:a16="http://schemas.microsoft.com/office/drawing/2014/main" id="{194B269B-31CC-4510-BB90-BF24844570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7404141"/>
            <a:ext cx="42960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Hs.4302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" name="Rectangle 245">
            <a:extLst>
              <a:ext uri="{FF2B5EF4-FFF2-40B4-BE49-F238E27FC236}">
                <a16:creationId xmlns:a16="http://schemas.microsoft.com/office/drawing/2014/main" id="{F6B8EA3E-438D-4EC1-B5BF-4491830629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7404141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Mm.125942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0" name="Rectangle 247">
            <a:extLst>
              <a:ext uri="{FF2B5EF4-FFF2-40B4-BE49-F238E27FC236}">
                <a16:creationId xmlns:a16="http://schemas.microsoft.com/office/drawing/2014/main" id="{73C43B9F-2DD4-47E6-99FF-11BF53CFE0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7532728"/>
            <a:ext cx="442429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NT5C1A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1" name="Rectangle 248">
            <a:extLst>
              <a:ext uri="{FF2B5EF4-FFF2-40B4-BE49-F238E27FC236}">
                <a16:creationId xmlns:a16="http://schemas.microsoft.com/office/drawing/2014/main" id="{D913F191-CAC4-4802-A6B6-D99CDCC211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624" y="7532728"/>
            <a:ext cx="14523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5'-nucleotidase, cytosolic IA 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2" name="Rectangle 249">
            <a:extLst>
              <a:ext uri="{FF2B5EF4-FFF2-40B4-BE49-F238E27FC236}">
                <a16:creationId xmlns:a16="http://schemas.microsoft.com/office/drawing/2014/main" id="{2799880E-7D32-4872-925B-5F585E7869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7532728"/>
            <a:ext cx="19236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N/A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3" name="Rectangle 250">
            <a:extLst>
              <a:ext uri="{FF2B5EF4-FFF2-40B4-BE49-F238E27FC236}">
                <a16:creationId xmlns:a16="http://schemas.microsoft.com/office/drawing/2014/main" id="{709684DA-338B-4C5A-9B9C-177823A85D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7532728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Mm.354635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5" name="Rectangle 252">
            <a:extLst>
              <a:ext uri="{FF2B5EF4-FFF2-40B4-BE49-F238E27FC236}">
                <a16:creationId xmlns:a16="http://schemas.microsoft.com/office/drawing/2014/main" id="{F84DD4B3-285C-49B1-A502-125D0A0B26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7659728"/>
            <a:ext cx="442429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NT5C1B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6" name="Rectangle 253">
            <a:extLst>
              <a:ext uri="{FF2B5EF4-FFF2-40B4-BE49-F238E27FC236}">
                <a16:creationId xmlns:a16="http://schemas.microsoft.com/office/drawing/2014/main" id="{574AE5A4-6661-4DF4-AF23-52ED4CCF9D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624" y="7659728"/>
            <a:ext cx="14523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5'-nucleotidase, cytosolic IB 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7" name="Rectangle 254">
            <a:extLst>
              <a:ext uri="{FF2B5EF4-FFF2-40B4-BE49-F238E27FC236}">
                <a16:creationId xmlns:a16="http://schemas.microsoft.com/office/drawing/2014/main" id="{D44891EE-D4A9-48F1-B351-C8024CC69A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7659728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Hs.744358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8" name="Rectangle 255">
            <a:extLst>
              <a:ext uri="{FF2B5EF4-FFF2-40B4-BE49-F238E27FC236}">
                <a16:creationId xmlns:a16="http://schemas.microsoft.com/office/drawing/2014/main" id="{E906EB40-9CFB-4F53-B46F-839256FED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7659728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Mm.272843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0" name="Rectangle 257">
            <a:extLst>
              <a:ext uri="{FF2B5EF4-FFF2-40B4-BE49-F238E27FC236}">
                <a16:creationId xmlns:a16="http://schemas.microsoft.com/office/drawing/2014/main" id="{11E77412-BABD-46EC-871F-58BD19B055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7788316"/>
            <a:ext cx="36548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NT5C2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1" name="Rectangle 258">
            <a:extLst>
              <a:ext uri="{FF2B5EF4-FFF2-40B4-BE49-F238E27FC236}">
                <a16:creationId xmlns:a16="http://schemas.microsoft.com/office/drawing/2014/main" id="{D7CACB18-33FA-416C-B12A-0A56D67A22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624" y="7788316"/>
            <a:ext cx="137537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5'-nucleotidase, cytosolic II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2" name="Rectangle 259">
            <a:extLst>
              <a:ext uri="{FF2B5EF4-FFF2-40B4-BE49-F238E27FC236}">
                <a16:creationId xmlns:a16="http://schemas.microsoft.com/office/drawing/2014/main" id="{30CCC521-CF1A-40EF-B85E-754DEBC463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7788316"/>
            <a:ext cx="49372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Hs.97439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3" name="Rectangle 260">
            <a:extLst>
              <a:ext uri="{FF2B5EF4-FFF2-40B4-BE49-F238E27FC236}">
                <a16:creationId xmlns:a16="http://schemas.microsoft.com/office/drawing/2014/main" id="{EBF741FD-F8E4-41CD-8516-5853149053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7788316"/>
            <a:ext cx="5450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Mm.40965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5" name="Rectangle 262">
            <a:extLst>
              <a:ext uri="{FF2B5EF4-FFF2-40B4-BE49-F238E27FC236}">
                <a16:creationId xmlns:a16="http://schemas.microsoft.com/office/drawing/2014/main" id="{BDBF196F-51B5-4C08-A506-5419C55816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7915316"/>
            <a:ext cx="36548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NT5C3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6" name="Rectangle 263">
            <a:extLst>
              <a:ext uri="{FF2B5EF4-FFF2-40B4-BE49-F238E27FC236}">
                <a16:creationId xmlns:a16="http://schemas.microsoft.com/office/drawing/2014/main" id="{28EB8561-D73D-4555-B167-391DD082CD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624" y="7915316"/>
            <a:ext cx="140743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5'-nucleotidase, cytosolic III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7" name="Rectangle 264">
            <a:extLst>
              <a:ext uri="{FF2B5EF4-FFF2-40B4-BE49-F238E27FC236}">
                <a16:creationId xmlns:a16="http://schemas.microsoft.com/office/drawing/2014/main" id="{1AA51176-895F-4D7C-9E53-C72112248B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7915316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Hs.487933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8" name="Rectangle 265">
            <a:extLst>
              <a:ext uri="{FF2B5EF4-FFF2-40B4-BE49-F238E27FC236}">
                <a16:creationId xmlns:a16="http://schemas.microsoft.com/office/drawing/2014/main" id="{DD59E9B8-C14D-44DC-9AB5-7C18BB4A6C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7915316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Mm.158936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0" name="Rectangle 267">
            <a:extLst>
              <a:ext uri="{FF2B5EF4-FFF2-40B4-BE49-F238E27FC236}">
                <a16:creationId xmlns:a16="http://schemas.microsoft.com/office/drawing/2014/main" id="{97E9833A-589E-4B44-88A0-3FCADEEDBC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8043903"/>
            <a:ext cx="30136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NT5C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1" name="Rectangle 268">
            <a:extLst>
              <a:ext uri="{FF2B5EF4-FFF2-40B4-BE49-F238E27FC236}">
                <a16:creationId xmlns:a16="http://schemas.microsoft.com/office/drawing/2014/main" id="{7CB3464B-E94B-4926-9FB9-04FC5A96F2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624" y="8043903"/>
            <a:ext cx="1461939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5', 3'-nucleotidase, cytosolic 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2" name="Rectangle 269">
            <a:extLst>
              <a:ext uri="{FF2B5EF4-FFF2-40B4-BE49-F238E27FC236}">
                <a16:creationId xmlns:a16="http://schemas.microsoft.com/office/drawing/2014/main" id="{509ECC7F-158A-4001-B040-AA61985B86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8043903"/>
            <a:ext cx="49372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Hs.67201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3" name="Rectangle 270">
            <a:extLst>
              <a:ext uri="{FF2B5EF4-FFF2-40B4-BE49-F238E27FC236}">
                <a16:creationId xmlns:a16="http://schemas.microsoft.com/office/drawing/2014/main" id="{CF05D92E-F206-470F-8E70-0B872D878B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8043903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Mm.390379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5" name="Rectangle 272">
            <a:extLst>
              <a:ext uri="{FF2B5EF4-FFF2-40B4-BE49-F238E27FC236}">
                <a16:creationId xmlns:a16="http://schemas.microsoft.com/office/drawing/2014/main" id="{DE41E950-B358-4109-AD18-8A92E629E7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8170903"/>
            <a:ext cx="29495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NT5E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6" name="Rectangle 273">
            <a:extLst>
              <a:ext uri="{FF2B5EF4-FFF2-40B4-BE49-F238E27FC236}">
                <a16:creationId xmlns:a16="http://schemas.microsoft.com/office/drawing/2014/main" id="{220F9669-2964-485A-9598-56B47A7B1F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624" y="8170903"/>
            <a:ext cx="1022716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5'-nucleotidase ecto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7" name="Rectangle 274">
            <a:extLst>
              <a:ext uri="{FF2B5EF4-FFF2-40B4-BE49-F238E27FC236}">
                <a16:creationId xmlns:a16="http://schemas.microsoft.com/office/drawing/2014/main" id="{BB95C411-D025-442D-82A9-43885A87F3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8170903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Hs.153952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8" name="Rectangle 275">
            <a:extLst>
              <a:ext uri="{FF2B5EF4-FFF2-40B4-BE49-F238E27FC236}">
                <a16:creationId xmlns:a16="http://schemas.microsoft.com/office/drawing/2014/main" id="{D6D72DAE-09A6-470E-AD5C-A625E6E441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8170903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Mm.244235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0" name="Rectangle 277">
            <a:extLst>
              <a:ext uri="{FF2B5EF4-FFF2-40B4-BE49-F238E27FC236}">
                <a16:creationId xmlns:a16="http://schemas.microsoft.com/office/drawing/2014/main" id="{AE3BA3F1-B762-42BE-BECF-76A71BDDEE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8299491"/>
            <a:ext cx="314189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NT5M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1" name="Rectangle 278">
            <a:extLst>
              <a:ext uri="{FF2B5EF4-FFF2-40B4-BE49-F238E27FC236}">
                <a16:creationId xmlns:a16="http://schemas.microsoft.com/office/drawing/2014/main" id="{96DF02C0-F3FD-405C-8A6E-77DE6D37BB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624" y="8299491"/>
            <a:ext cx="167353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5',3'-nucleotidase, mitochondrial 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2" name="Rectangle 279">
            <a:extLst>
              <a:ext uri="{FF2B5EF4-FFF2-40B4-BE49-F238E27FC236}">
                <a16:creationId xmlns:a16="http://schemas.microsoft.com/office/drawing/2014/main" id="{58FDB2C3-718A-4EAD-9D88-AA2F97D745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8299491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Hs.513977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3" name="Rectangle 280">
            <a:extLst>
              <a:ext uri="{FF2B5EF4-FFF2-40B4-BE49-F238E27FC236}">
                <a16:creationId xmlns:a16="http://schemas.microsoft.com/office/drawing/2014/main" id="{789AA5A0-403B-495E-92A1-0FD1925B97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8299491"/>
            <a:ext cx="5450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Mm.41761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5" name="Rectangle 282">
            <a:extLst>
              <a:ext uri="{FF2B5EF4-FFF2-40B4-BE49-F238E27FC236}">
                <a16:creationId xmlns:a16="http://schemas.microsoft.com/office/drawing/2014/main" id="{31403CF2-6231-4D84-BF61-4C84424D7E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8426491"/>
            <a:ext cx="23724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ADA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6" name="Rectangle 283">
            <a:extLst>
              <a:ext uri="{FF2B5EF4-FFF2-40B4-BE49-F238E27FC236}">
                <a16:creationId xmlns:a16="http://schemas.microsoft.com/office/drawing/2014/main" id="{FF996DD5-0EF4-4A4A-BFA1-627E8606EE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624" y="8426491"/>
            <a:ext cx="114133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Adenosine deaminase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7" name="Rectangle 284">
            <a:extLst>
              <a:ext uri="{FF2B5EF4-FFF2-40B4-BE49-F238E27FC236}">
                <a16:creationId xmlns:a16="http://schemas.microsoft.com/office/drawing/2014/main" id="{E41F1BB7-E597-413E-BBA3-2384A5BD07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8426491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Hs.654536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8" name="Rectangle 285">
            <a:extLst>
              <a:ext uri="{FF2B5EF4-FFF2-40B4-BE49-F238E27FC236}">
                <a16:creationId xmlns:a16="http://schemas.microsoft.com/office/drawing/2014/main" id="{44A832A3-3CE2-4854-96C2-143F6AFBD0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8426491"/>
            <a:ext cx="41678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Mm.388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0" name="Rectangle 287">
            <a:extLst>
              <a:ext uri="{FF2B5EF4-FFF2-40B4-BE49-F238E27FC236}">
                <a16:creationId xmlns:a16="http://schemas.microsoft.com/office/drawing/2014/main" id="{50AF9FED-A24C-4796-BAA0-64904F0D41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8555078"/>
            <a:ext cx="23724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ADK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1" name="Rectangle 288">
            <a:extLst>
              <a:ext uri="{FF2B5EF4-FFF2-40B4-BE49-F238E27FC236}">
                <a16:creationId xmlns:a16="http://schemas.microsoft.com/office/drawing/2014/main" id="{62489CC3-B0E8-4A2D-ADF5-519657274C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624" y="8555078"/>
            <a:ext cx="910506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Adenosine kinase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2" name="Rectangle 289">
            <a:extLst>
              <a:ext uri="{FF2B5EF4-FFF2-40B4-BE49-F238E27FC236}">
                <a16:creationId xmlns:a16="http://schemas.microsoft.com/office/drawing/2014/main" id="{940D1139-A60E-49E3-A4F4-3761F9D5FB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8555078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Hs.656586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3" name="Rectangle 290">
            <a:extLst>
              <a:ext uri="{FF2B5EF4-FFF2-40B4-BE49-F238E27FC236}">
                <a16:creationId xmlns:a16="http://schemas.microsoft.com/office/drawing/2014/main" id="{C55B3605-E350-4A68-8119-509D313FD7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8555078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Mm.188734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84480AC8-B2B2-4914-9E59-E4B41058C868}"/>
              </a:ext>
            </a:extLst>
          </p:cNvPr>
          <p:cNvCxnSpPr/>
          <p:nvPr/>
        </p:nvCxnSpPr>
        <p:spPr>
          <a:xfrm>
            <a:off x="189996" y="8721835"/>
            <a:ext cx="64008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5" name="Rectangle 11">
            <a:extLst>
              <a:ext uri="{FF2B5EF4-FFF2-40B4-BE49-F238E27FC236}">
                <a16:creationId xmlns:a16="http://schemas.microsoft.com/office/drawing/2014/main" id="{5C1F96DC-E177-42EB-A5DB-CDC519E2ED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6192844"/>
            <a:ext cx="32701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PNMT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6" name="Rectangle 12">
            <a:extLst>
              <a:ext uri="{FF2B5EF4-FFF2-40B4-BE49-F238E27FC236}">
                <a16:creationId xmlns:a16="http://schemas.microsoft.com/office/drawing/2014/main" id="{AB6A6A6B-B708-46D0-B5FE-1EB6D4E9E9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9914" y="6192844"/>
            <a:ext cx="214802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kumimoji="0" lang="en-US" altLang="en-US" sz="9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Phenylethanolamine</a:t>
            </a: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N-methyltransferase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7" name="Rectangle 13">
            <a:extLst>
              <a:ext uri="{FF2B5EF4-FFF2-40B4-BE49-F238E27FC236}">
                <a16:creationId xmlns:a16="http://schemas.microsoft.com/office/drawing/2014/main" id="{BBC5A553-4E1C-4A0F-8E1E-8FDC38FB1B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6192844"/>
            <a:ext cx="42960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Hs.1892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8" name="Rectangle 14">
            <a:extLst>
              <a:ext uri="{FF2B5EF4-FFF2-40B4-BE49-F238E27FC236}">
                <a16:creationId xmlns:a16="http://schemas.microsoft.com/office/drawing/2014/main" id="{A9076231-9F1F-4157-8D66-672A83F04A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6192844"/>
            <a:ext cx="5450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Mm.57030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9" name="Rectangle 165">
            <a:extLst>
              <a:ext uri="{FF2B5EF4-FFF2-40B4-BE49-F238E27FC236}">
                <a16:creationId xmlns:a16="http://schemas.microsoft.com/office/drawing/2014/main" id="{4A6ED1C1-D993-433D-8C4B-086A5D0CA3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5171481"/>
            <a:ext cx="32060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ASMT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0" name="Rectangle 166">
            <a:extLst>
              <a:ext uri="{FF2B5EF4-FFF2-40B4-BE49-F238E27FC236}">
                <a16:creationId xmlns:a16="http://schemas.microsoft.com/office/drawing/2014/main" id="{78C7EBC2-1E9B-40EC-88F3-EB916765FE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9914" y="5171481"/>
            <a:ext cx="186589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Acetylserotonin O-methyltransferase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1" name="Rectangle 167">
            <a:extLst>
              <a:ext uri="{FF2B5EF4-FFF2-40B4-BE49-F238E27FC236}">
                <a16:creationId xmlns:a16="http://schemas.microsoft.com/office/drawing/2014/main" id="{FE12DDFE-1BA5-44BC-99B4-3265AD1F29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5171481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Hs.522572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2" name="Rectangle 168">
            <a:extLst>
              <a:ext uri="{FF2B5EF4-FFF2-40B4-BE49-F238E27FC236}">
                <a16:creationId xmlns:a16="http://schemas.microsoft.com/office/drawing/2014/main" id="{EDE138D3-D1FD-4EBD-A73D-EF11D6E46B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5171481"/>
            <a:ext cx="19236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N/A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4" name="Rectangle 170">
            <a:extLst>
              <a:ext uri="{FF2B5EF4-FFF2-40B4-BE49-F238E27FC236}">
                <a16:creationId xmlns:a16="http://schemas.microsoft.com/office/drawing/2014/main" id="{231D10B3-9E65-4EAE-815E-F740015064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5298481"/>
            <a:ext cx="33983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COMT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5" name="Rectangle 171">
            <a:extLst>
              <a:ext uri="{FF2B5EF4-FFF2-40B4-BE49-F238E27FC236}">
                <a16:creationId xmlns:a16="http://schemas.microsoft.com/office/drawing/2014/main" id="{490BEBFA-A379-44D4-935E-BE7C4408E6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9914" y="5298481"/>
            <a:ext cx="153888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Catechol-O-methyltransferase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6" name="Rectangle 172">
            <a:extLst>
              <a:ext uri="{FF2B5EF4-FFF2-40B4-BE49-F238E27FC236}">
                <a16:creationId xmlns:a16="http://schemas.microsoft.com/office/drawing/2014/main" id="{0357053C-D530-4BA6-9867-D82E583B78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5298481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Hs.713616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7" name="Rectangle 173">
            <a:extLst>
              <a:ext uri="{FF2B5EF4-FFF2-40B4-BE49-F238E27FC236}">
                <a16:creationId xmlns:a16="http://schemas.microsoft.com/office/drawing/2014/main" id="{8AA3DC2B-A29A-4C5E-9DA1-C60C5FCE26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5298481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Mm.100940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9" name="Rectangle 175">
            <a:extLst>
              <a:ext uri="{FF2B5EF4-FFF2-40B4-BE49-F238E27FC236}">
                <a16:creationId xmlns:a16="http://schemas.microsoft.com/office/drawing/2014/main" id="{142D3184-BDCB-40E5-AB51-40CF63715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5427069"/>
            <a:ext cx="32701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COQ5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0" name="Rectangle 176">
            <a:extLst>
              <a:ext uri="{FF2B5EF4-FFF2-40B4-BE49-F238E27FC236}">
                <a16:creationId xmlns:a16="http://schemas.microsoft.com/office/drawing/2014/main" id="{4465A5E8-9F6F-4EF0-8B54-8AE80056E1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9914" y="5427069"/>
            <a:ext cx="1750479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Coenzyme Q5, methyltransferase 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1" name="Rectangle 177">
            <a:extLst>
              <a:ext uri="{FF2B5EF4-FFF2-40B4-BE49-F238E27FC236}">
                <a16:creationId xmlns:a16="http://schemas.microsoft.com/office/drawing/2014/main" id="{097255DE-EF9F-4FED-A5A3-B842AB2AC2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5427069"/>
            <a:ext cx="49372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Hs.17250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2" name="Rectangle 178">
            <a:extLst>
              <a:ext uri="{FF2B5EF4-FFF2-40B4-BE49-F238E27FC236}">
                <a16:creationId xmlns:a16="http://schemas.microsoft.com/office/drawing/2014/main" id="{0328E895-AC75-4DEA-9EE3-5926DEEE38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5427069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Mm.290142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4" name="Rectangle 180">
            <a:extLst>
              <a:ext uri="{FF2B5EF4-FFF2-40B4-BE49-F238E27FC236}">
                <a16:creationId xmlns:a16="http://schemas.microsoft.com/office/drawing/2014/main" id="{AF11D2CD-3273-4728-B5A4-4E8E6571AB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5554069"/>
            <a:ext cx="30777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DPH5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5" name="Rectangle 181">
            <a:extLst>
              <a:ext uri="{FF2B5EF4-FFF2-40B4-BE49-F238E27FC236}">
                <a16:creationId xmlns:a16="http://schemas.microsoft.com/office/drawing/2014/main" id="{238B0663-C04D-424C-8087-DF33D404F7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9914" y="5554069"/>
            <a:ext cx="141064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Diphthamide biosynthesis 5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6" name="Rectangle 182">
            <a:extLst>
              <a:ext uri="{FF2B5EF4-FFF2-40B4-BE49-F238E27FC236}">
                <a16:creationId xmlns:a16="http://schemas.microsoft.com/office/drawing/2014/main" id="{79424F49-36A6-4048-8DB2-2CAAAC92E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5554069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Hs.440776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7" name="Rectangle 183">
            <a:extLst>
              <a:ext uri="{FF2B5EF4-FFF2-40B4-BE49-F238E27FC236}">
                <a16:creationId xmlns:a16="http://schemas.microsoft.com/office/drawing/2014/main" id="{3959BEA5-CF6A-44ED-9616-811D61A619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5554069"/>
            <a:ext cx="48090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Mm.5915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9" name="Rectangle 185">
            <a:extLst>
              <a:ext uri="{FF2B5EF4-FFF2-40B4-BE49-F238E27FC236}">
                <a16:creationId xmlns:a16="http://schemas.microsoft.com/office/drawing/2014/main" id="{59442AA4-3E86-4D4A-A626-AFFB9F2888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5682656"/>
            <a:ext cx="33342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HNMT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0" name="Rectangle 186">
            <a:extLst>
              <a:ext uri="{FF2B5EF4-FFF2-40B4-BE49-F238E27FC236}">
                <a16:creationId xmlns:a16="http://schemas.microsoft.com/office/drawing/2014/main" id="{DCF0F444-F9F2-41A4-A42E-91907B179B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9914" y="5682656"/>
            <a:ext cx="161582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Histamine N-methyltransferase 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1" name="Rectangle 187">
            <a:extLst>
              <a:ext uri="{FF2B5EF4-FFF2-40B4-BE49-F238E27FC236}">
                <a16:creationId xmlns:a16="http://schemas.microsoft.com/office/drawing/2014/main" id="{CB0135CA-5424-4874-B010-BC50AC102D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5682656"/>
            <a:ext cx="49372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Hs.42151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2" name="Rectangle 188">
            <a:extLst>
              <a:ext uri="{FF2B5EF4-FFF2-40B4-BE49-F238E27FC236}">
                <a16:creationId xmlns:a16="http://schemas.microsoft.com/office/drawing/2014/main" id="{A191B644-7C94-4D37-90F5-C3118CA888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5682656"/>
            <a:ext cx="5450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Mm.33120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4" name="Rectangle 190">
            <a:extLst>
              <a:ext uri="{FF2B5EF4-FFF2-40B4-BE49-F238E27FC236}">
                <a16:creationId xmlns:a16="http://schemas.microsoft.com/office/drawing/2014/main" id="{121C2785-F0D6-4C73-B28A-24FC754F2C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5809656"/>
            <a:ext cx="282129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INMT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5" name="Rectangle 191">
            <a:extLst>
              <a:ext uri="{FF2B5EF4-FFF2-40B4-BE49-F238E27FC236}">
                <a16:creationId xmlns:a16="http://schemas.microsoft.com/office/drawing/2014/main" id="{763CC5B4-2560-4B49-A1E4-950F2725A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9914" y="5809656"/>
            <a:ext cx="1878719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Indolethylamine N-methyltransferase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6" name="Rectangle 192">
            <a:extLst>
              <a:ext uri="{FF2B5EF4-FFF2-40B4-BE49-F238E27FC236}">
                <a16:creationId xmlns:a16="http://schemas.microsoft.com/office/drawing/2014/main" id="{AA4B1AAB-2AD6-489B-A6C9-081C04A1E5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5809656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Hs.632629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7" name="Rectangle 193">
            <a:extLst>
              <a:ext uri="{FF2B5EF4-FFF2-40B4-BE49-F238E27FC236}">
                <a16:creationId xmlns:a16="http://schemas.microsoft.com/office/drawing/2014/main" id="{77FFD4DD-C8CA-4E9B-8107-A2C915D646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5809656"/>
            <a:ext cx="41678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Mm.299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9" name="Rectangle 195">
            <a:extLst>
              <a:ext uri="{FF2B5EF4-FFF2-40B4-BE49-F238E27FC236}">
                <a16:creationId xmlns:a16="http://schemas.microsoft.com/office/drawing/2014/main" id="{C91E9B2C-8B3B-4504-8607-28A9B7AB7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5938244"/>
            <a:ext cx="33342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NNMT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0" name="Rectangle 196">
            <a:extLst>
              <a:ext uri="{FF2B5EF4-FFF2-40B4-BE49-F238E27FC236}">
                <a16:creationId xmlns:a16="http://schemas.microsoft.com/office/drawing/2014/main" id="{DFFFC825-42B7-4347-8202-200F35E439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9914" y="5938244"/>
            <a:ext cx="176971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Nicotinamide N-methyltransferase 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1" name="Rectangle 197">
            <a:extLst>
              <a:ext uri="{FF2B5EF4-FFF2-40B4-BE49-F238E27FC236}">
                <a16:creationId xmlns:a16="http://schemas.microsoft.com/office/drawing/2014/main" id="{C6A8449D-E47F-4729-8EDC-277F6068EF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5938244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Hs.503911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2" name="Rectangle 198">
            <a:extLst>
              <a:ext uri="{FF2B5EF4-FFF2-40B4-BE49-F238E27FC236}">
                <a16:creationId xmlns:a16="http://schemas.microsoft.com/office/drawing/2014/main" id="{6FC8BDFC-C3B8-4BB8-8DD1-E1F5FF34E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5938244"/>
            <a:ext cx="6091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Mm.458542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4" name="Rectangle 200">
            <a:extLst>
              <a:ext uri="{FF2B5EF4-FFF2-40B4-BE49-F238E27FC236}">
                <a16:creationId xmlns:a16="http://schemas.microsoft.com/office/drawing/2014/main" id="{EA7262FE-B4BA-4351-B968-8114060D1F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6065244"/>
            <a:ext cx="32060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PEMT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5" name="Rectangle 201">
            <a:extLst>
              <a:ext uri="{FF2B5EF4-FFF2-40B4-BE49-F238E27FC236}">
                <a16:creationId xmlns:a16="http://schemas.microsoft.com/office/drawing/2014/main" id="{5C94B66E-8F66-4D60-8921-8E481DBDB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9914" y="6065244"/>
            <a:ext cx="24237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Phosphatidylethanolamine N-methyltransferase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6" name="Rectangle 202">
            <a:extLst>
              <a:ext uri="{FF2B5EF4-FFF2-40B4-BE49-F238E27FC236}">
                <a16:creationId xmlns:a16="http://schemas.microsoft.com/office/drawing/2014/main" id="{0EA6D4F3-943D-41C5-9E4A-5506ED8A5F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6065244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Hs.714193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7" name="Rectangle 203">
            <a:extLst>
              <a:ext uri="{FF2B5EF4-FFF2-40B4-BE49-F238E27FC236}">
                <a16:creationId xmlns:a16="http://schemas.microsoft.com/office/drawing/2014/main" id="{BA5F98FA-47B7-4ADF-B4F9-D61A9B9E64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6065244"/>
            <a:ext cx="48090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Mm.2731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206">
            <a:extLst>
              <a:ext uri="{FF2B5EF4-FFF2-40B4-BE49-F238E27FC236}">
                <a16:creationId xmlns:a16="http://schemas.microsoft.com/office/drawing/2014/main" id="{988E60AA-D2C2-48F1-AB86-DD4F9CC952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2" y="6320831"/>
            <a:ext cx="314189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TPMT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207">
            <a:extLst>
              <a:ext uri="{FF2B5EF4-FFF2-40B4-BE49-F238E27FC236}">
                <a16:creationId xmlns:a16="http://schemas.microsoft.com/office/drawing/2014/main" id="{027C2FDE-D677-4756-A72F-8DF3B1E86F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624" y="6320831"/>
            <a:ext cx="164147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Thiopurine S-methyltransferase 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208">
            <a:extLst>
              <a:ext uri="{FF2B5EF4-FFF2-40B4-BE49-F238E27FC236}">
                <a16:creationId xmlns:a16="http://schemas.microsoft.com/office/drawing/2014/main" id="{9B8C6AFB-ED0B-413F-B784-7DA6B17A83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6320831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Hs.444319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209">
            <a:extLst>
              <a:ext uri="{FF2B5EF4-FFF2-40B4-BE49-F238E27FC236}">
                <a16:creationId xmlns:a16="http://schemas.microsoft.com/office/drawing/2014/main" id="{DBDA4FC9-BE8A-4446-A236-4D958225B2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6320831"/>
            <a:ext cx="5450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Mm.10169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4" name="Rectangle 274">
            <a:extLst>
              <a:ext uri="{FF2B5EF4-FFF2-40B4-BE49-F238E27FC236}">
                <a16:creationId xmlns:a16="http://schemas.microsoft.com/office/drawing/2014/main" id="{B875AACE-CC16-45FC-ADDE-C991D7328F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812" y="5033493"/>
            <a:ext cx="3847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AS3MT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5" name="Rectangle 275">
            <a:extLst>
              <a:ext uri="{FF2B5EF4-FFF2-40B4-BE49-F238E27FC236}">
                <a16:creationId xmlns:a16="http://schemas.microsoft.com/office/drawing/2014/main" id="{A0199702-17DA-4B0A-8CBA-5B45C4C927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9914" y="5033493"/>
            <a:ext cx="140423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Arsenite</a:t>
            </a: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methyltransferase 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6" name="Rectangle 276">
            <a:extLst>
              <a:ext uri="{FF2B5EF4-FFF2-40B4-BE49-F238E27FC236}">
                <a16:creationId xmlns:a16="http://schemas.microsoft.com/office/drawing/2014/main" id="{BC5F4C4B-18C8-4945-9D41-671A2CA335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272" y="5033493"/>
            <a:ext cx="5578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Hs.720370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7" name="Rectangle 277">
            <a:extLst>
              <a:ext uri="{FF2B5EF4-FFF2-40B4-BE49-F238E27FC236}">
                <a16:creationId xmlns:a16="http://schemas.microsoft.com/office/drawing/2014/main" id="{3ADDFB3C-6C87-40A1-810F-A4A977D125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035" y="5033493"/>
            <a:ext cx="54502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Mm.28566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2" name="Rectangle 7">
            <a:extLst>
              <a:ext uri="{FF2B5EF4-FFF2-40B4-BE49-F238E27FC236}">
                <a16:creationId xmlns:a16="http://schemas.microsoft.com/office/drawing/2014/main" id="{ADEC37D5-AD1A-ED4D-B959-68868AA69E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932" y="726423"/>
            <a:ext cx="198772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lang="en-US" sz="900" b="1" dirty="0">
                <a:cs typeface="Arial" panose="020B0604020202020204" pitchFamily="34" charset="0"/>
              </a:rPr>
              <a:t>Exten</a:t>
            </a:r>
            <a:r>
              <a:rPr lang="en-US" altLang="zh-CN" sz="900" b="1" dirty="0">
                <a:cs typeface="Arial" panose="020B0604020202020204" pitchFamily="34" charset="0"/>
              </a:rPr>
              <a:t>ded </a:t>
            </a:r>
            <a:r>
              <a:rPr lang="en-US" sz="900" b="1" dirty="0">
                <a:cs typeface="Arial" panose="020B0604020202020204" pitchFamily="34" charset="0"/>
              </a:rPr>
              <a:t>HM</a:t>
            </a:r>
            <a:r>
              <a:rPr lang="zh-CN" altLang="en-US" sz="900" b="1" dirty="0">
                <a:cs typeface="Arial" panose="020B0604020202020204" pitchFamily="34" charset="0"/>
              </a:rPr>
              <a:t> </a:t>
            </a:r>
            <a:r>
              <a:rPr lang="en-US" altLang="zh-CN" sz="900" b="1" dirty="0">
                <a:cs typeface="Arial" panose="020B0604020202020204" pitchFamily="34" charset="0"/>
              </a:rPr>
              <a:t>cycle metabolic</a:t>
            </a:r>
            <a:r>
              <a:rPr lang="en-US" sz="900" b="1" dirty="0">
                <a:cs typeface="Arial" panose="020B0604020202020204" pitchFamily="34" charset="0"/>
              </a:rPr>
              <a:t> </a:t>
            </a:r>
            <a:r>
              <a:rPr lang="en-US" altLang="zh-CN" sz="900" b="1" dirty="0">
                <a:cs typeface="Arial" panose="020B0604020202020204" pitchFamily="34" charset="0"/>
              </a:rPr>
              <a:t>gene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7" name="Rectangle 8">
            <a:extLst>
              <a:ext uri="{FF2B5EF4-FFF2-40B4-BE49-F238E27FC236}">
                <a16:creationId xmlns:a16="http://schemas.microsoft.com/office/drawing/2014/main" id="{980212A4-B2FB-7043-81EE-6E04181CD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6694" y="726423"/>
            <a:ext cx="93615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NCBI/</a:t>
            </a:r>
            <a:r>
              <a:rPr kumimoji="0" lang="en-US" altLang="en-US" sz="9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UniGene</a:t>
            </a:r>
            <a:r>
              <a:rPr kumimoji="0" lang="en-US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ID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2" name="Rectangle 9">
            <a:extLst>
              <a:ext uri="{FF2B5EF4-FFF2-40B4-BE49-F238E27FC236}">
                <a16:creationId xmlns:a16="http://schemas.microsoft.com/office/drawing/2014/main" id="{2D6C6E06-D243-E644-B134-02E80B97F0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940" y="881046"/>
            <a:ext cx="213520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(#   Abbreviation                    Full Name)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8" name="Rectangle 10">
            <a:extLst>
              <a:ext uri="{FF2B5EF4-FFF2-40B4-BE49-F238E27FC236}">
                <a16:creationId xmlns:a16="http://schemas.microsoft.com/office/drawing/2014/main" id="{48018A2F-3777-474C-9C10-F949AA9010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8610" y="881046"/>
            <a:ext cx="1250342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(Human</a:t>
            </a:r>
            <a:r>
              <a:rPr kumimoji="0" lang="zh-CN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 </a:t>
            </a:r>
            <a:r>
              <a:rPr kumimoji="0" lang="en-US" altLang="en-US" sz="900" b="1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        </a:t>
            </a:r>
            <a:r>
              <a:rPr kumimoji="0" lang="zh-CN" altLang="en-US" sz="900" b="1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 </a:t>
            </a:r>
            <a:r>
              <a:rPr kumimoji="0" lang="en-US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Mouse)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63" name="直接连接符 319">
            <a:extLst>
              <a:ext uri="{FF2B5EF4-FFF2-40B4-BE49-F238E27FC236}">
                <a16:creationId xmlns:a16="http://schemas.microsoft.com/office/drawing/2014/main" id="{48A666CB-02BE-9942-9EC1-BC71CB144CD2}"/>
              </a:ext>
            </a:extLst>
          </p:cNvPr>
          <p:cNvCxnSpPr/>
          <p:nvPr/>
        </p:nvCxnSpPr>
        <p:spPr>
          <a:xfrm>
            <a:off x="189996" y="718803"/>
            <a:ext cx="6400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直接连接符 320">
            <a:extLst>
              <a:ext uri="{FF2B5EF4-FFF2-40B4-BE49-F238E27FC236}">
                <a16:creationId xmlns:a16="http://schemas.microsoft.com/office/drawing/2014/main" id="{C65CC585-C105-CB4D-ABCD-E790DD51415A}"/>
              </a:ext>
            </a:extLst>
          </p:cNvPr>
          <p:cNvCxnSpPr/>
          <p:nvPr/>
        </p:nvCxnSpPr>
        <p:spPr>
          <a:xfrm>
            <a:off x="189996" y="1034785"/>
            <a:ext cx="64008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3" name="Rectangle 13">
            <a:extLst>
              <a:ext uri="{FF2B5EF4-FFF2-40B4-BE49-F238E27FC236}">
                <a16:creationId xmlns:a16="http://schemas.microsoft.com/office/drawing/2014/main" id="{9FC2B5AD-8CCD-D141-8B9B-C09E9707CA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37" y="6192844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98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8" name="Rectangle 13">
            <a:extLst>
              <a:ext uri="{FF2B5EF4-FFF2-40B4-BE49-F238E27FC236}">
                <a16:creationId xmlns:a16="http://schemas.microsoft.com/office/drawing/2014/main" id="{BA9F0359-294F-884F-9F01-FC51B1B58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37" y="6320831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99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3" name="Rectangle 13">
            <a:extLst>
              <a:ext uri="{FF2B5EF4-FFF2-40B4-BE49-F238E27FC236}">
                <a16:creationId xmlns:a16="http://schemas.microsoft.com/office/drawing/2014/main" id="{99208F49-EC53-7343-9EFA-6D3758C631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37" y="1194794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61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8" name="Rectangle 13">
            <a:extLst>
              <a:ext uri="{FF2B5EF4-FFF2-40B4-BE49-F238E27FC236}">
                <a16:creationId xmlns:a16="http://schemas.microsoft.com/office/drawing/2014/main" id="{05EDC2A6-4902-2B4A-B825-B38FC88CC4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37" y="1321794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62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3" name="Rectangle 13">
            <a:extLst>
              <a:ext uri="{FF2B5EF4-FFF2-40B4-BE49-F238E27FC236}">
                <a16:creationId xmlns:a16="http://schemas.microsoft.com/office/drawing/2014/main" id="{133142C9-3CAA-594D-8BE7-BCE5C7F01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37" y="1450381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</a:t>
            </a:r>
            <a:r>
              <a:rPr lang="en-US" altLang="zh-CN" sz="900" dirty="0">
                <a:solidFill>
                  <a:srgbClr val="000000"/>
                </a:solidFill>
              </a:rPr>
              <a:t>3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8" name="Rectangle 13">
            <a:extLst>
              <a:ext uri="{FF2B5EF4-FFF2-40B4-BE49-F238E27FC236}">
                <a16:creationId xmlns:a16="http://schemas.microsoft.com/office/drawing/2014/main" id="{3DC0FFEC-65A5-EB4A-BD42-F2FAA3303A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37" y="1577381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</a:t>
            </a:r>
            <a:r>
              <a:rPr lang="en-US" altLang="zh-CN" sz="900" dirty="0">
                <a:solidFill>
                  <a:srgbClr val="000000"/>
                </a:solidFill>
              </a:rPr>
              <a:t>4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9" name="Rectangle 13">
            <a:extLst>
              <a:ext uri="{FF2B5EF4-FFF2-40B4-BE49-F238E27FC236}">
                <a16:creationId xmlns:a16="http://schemas.microsoft.com/office/drawing/2014/main" id="{D53E9A3A-9D5A-314B-A969-918161E109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37" y="1705969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65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1" name="Rectangle 13">
            <a:extLst>
              <a:ext uri="{FF2B5EF4-FFF2-40B4-BE49-F238E27FC236}">
                <a16:creationId xmlns:a16="http://schemas.microsoft.com/office/drawing/2014/main" id="{5081E5AA-EF4F-9942-B407-1736F6533C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37" y="1832969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</a:t>
            </a:r>
            <a:r>
              <a:rPr lang="en-US" altLang="zh-CN" sz="900" dirty="0">
                <a:solidFill>
                  <a:srgbClr val="000000"/>
                </a:solidFill>
              </a:rPr>
              <a:t>6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2" name="Rectangle 13">
            <a:extLst>
              <a:ext uri="{FF2B5EF4-FFF2-40B4-BE49-F238E27FC236}">
                <a16:creationId xmlns:a16="http://schemas.microsoft.com/office/drawing/2014/main" id="{1BB1882A-801B-5D48-8A71-7BAE037769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37" y="1961556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</a:t>
            </a:r>
            <a:r>
              <a:rPr lang="en-US" altLang="zh-CN" sz="900" dirty="0">
                <a:solidFill>
                  <a:srgbClr val="000000"/>
                </a:solidFill>
              </a:rPr>
              <a:t>7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3" name="Rectangle 13">
            <a:extLst>
              <a:ext uri="{FF2B5EF4-FFF2-40B4-BE49-F238E27FC236}">
                <a16:creationId xmlns:a16="http://schemas.microsoft.com/office/drawing/2014/main" id="{467674F6-8436-164C-890F-594C881B38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37" y="2088556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</a:t>
            </a:r>
            <a:r>
              <a:rPr lang="en-US" altLang="zh-CN" sz="900" dirty="0">
                <a:solidFill>
                  <a:srgbClr val="000000"/>
                </a:solidFill>
              </a:rPr>
              <a:t>8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8" name="Rectangle 13">
            <a:extLst>
              <a:ext uri="{FF2B5EF4-FFF2-40B4-BE49-F238E27FC236}">
                <a16:creationId xmlns:a16="http://schemas.microsoft.com/office/drawing/2014/main" id="{5A48DEB7-D815-9B4A-BC62-128E848161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37" y="2217144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</a:t>
            </a:r>
            <a:r>
              <a:rPr lang="en-US" altLang="zh-CN" sz="900" dirty="0">
                <a:solidFill>
                  <a:srgbClr val="000000"/>
                </a:solidFill>
              </a:rPr>
              <a:t>9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9" name="Rectangle 13">
            <a:extLst>
              <a:ext uri="{FF2B5EF4-FFF2-40B4-BE49-F238E27FC236}">
                <a16:creationId xmlns:a16="http://schemas.microsoft.com/office/drawing/2014/main" id="{F96C33C4-3C07-7147-9BF3-99D49EC1E3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37" y="2344144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70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0" name="Rectangle 13">
            <a:extLst>
              <a:ext uri="{FF2B5EF4-FFF2-40B4-BE49-F238E27FC236}">
                <a16:creationId xmlns:a16="http://schemas.microsoft.com/office/drawing/2014/main" id="{C1E9D080-6092-C34A-8085-2BAB6C5B53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37" y="2472731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71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1" name="Rectangle 13">
            <a:extLst>
              <a:ext uri="{FF2B5EF4-FFF2-40B4-BE49-F238E27FC236}">
                <a16:creationId xmlns:a16="http://schemas.microsoft.com/office/drawing/2014/main" id="{89E14DE6-E6BC-1741-ACB9-1B980DCCBE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37" y="2599731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72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2" name="Rectangle 13">
            <a:extLst>
              <a:ext uri="{FF2B5EF4-FFF2-40B4-BE49-F238E27FC236}">
                <a16:creationId xmlns:a16="http://schemas.microsoft.com/office/drawing/2014/main" id="{34DEE853-2AF0-6247-91BB-EDE1982728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37" y="2728319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73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3" name="Rectangle 13">
            <a:extLst>
              <a:ext uri="{FF2B5EF4-FFF2-40B4-BE49-F238E27FC236}">
                <a16:creationId xmlns:a16="http://schemas.microsoft.com/office/drawing/2014/main" id="{217E773F-D3BC-C24F-B8CC-7BD0066792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37" y="2856906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74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4" name="Rectangle 13">
            <a:extLst>
              <a:ext uri="{FF2B5EF4-FFF2-40B4-BE49-F238E27FC236}">
                <a16:creationId xmlns:a16="http://schemas.microsoft.com/office/drawing/2014/main" id="{E397C992-7855-7B40-8C23-A4F262AD1C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37" y="2983906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75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5" name="Rectangle 13">
            <a:extLst>
              <a:ext uri="{FF2B5EF4-FFF2-40B4-BE49-F238E27FC236}">
                <a16:creationId xmlns:a16="http://schemas.microsoft.com/office/drawing/2014/main" id="{381A07DE-901B-C348-B38B-20F09E740E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37" y="3112494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76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6" name="Rectangle 13">
            <a:extLst>
              <a:ext uri="{FF2B5EF4-FFF2-40B4-BE49-F238E27FC236}">
                <a16:creationId xmlns:a16="http://schemas.microsoft.com/office/drawing/2014/main" id="{679C937F-FBE8-CF49-8014-1F25F3EA05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37" y="3239494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77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7" name="Rectangle 13">
            <a:extLst>
              <a:ext uri="{FF2B5EF4-FFF2-40B4-BE49-F238E27FC236}">
                <a16:creationId xmlns:a16="http://schemas.microsoft.com/office/drawing/2014/main" id="{44C72BC9-4024-434D-83BF-FF29B3602D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37" y="3368081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78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8" name="Rectangle 13">
            <a:extLst>
              <a:ext uri="{FF2B5EF4-FFF2-40B4-BE49-F238E27FC236}">
                <a16:creationId xmlns:a16="http://schemas.microsoft.com/office/drawing/2014/main" id="{5A2362E8-1E53-3C4E-AAF8-EFAE91BCEA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37" y="3495081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79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9" name="Rectangle 13">
            <a:extLst>
              <a:ext uri="{FF2B5EF4-FFF2-40B4-BE49-F238E27FC236}">
                <a16:creationId xmlns:a16="http://schemas.microsoft.com/office/drawing/2014/main" id="{6156B105-E141-4947-8BB4-E33093AC5A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37" y="3623669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/>
              <a:t>80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0" name="Rectangle 13">
            <a:extLst>
              <a:ext uri="{FF2B5EF4-FFF2-40B4-BE49-F238E27FC236}">
                <a16:creationId xmlns:a16="http://schemas.microsoft.com/office/drawing/2014/main" id="{BAEE5D47-0904-4043-BCD3-35EF0CA6F0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37" y="3746595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/>
              <a:t>81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1" name="Rectangle 13">
            <a:extLst>
              <a:ext uri="{FF2B5EF4-FFF2-40B4-BE49-F238E27FC236}">
                <a16:creationId xmlns:a16="http://schemas.microsoft.com/office/drawing/2014/main" id="{124D2186-DBF5-AE4D-996F-4EF70603B7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37" y="3880526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/>
              <a:t>82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2" name="Rectangle 13">
            <a:extLst>
              <a:ext uri="{FF2B5EF4-FFF2-40B4-BE49-F238E27FC236}">
                <a16:creationId xmlns:a16="http://schemas.microsoft.com/office/drawing/2014/main" id="{D4F81533-BBC9-6D42-98CE-8CE51A25CC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37" y="4007526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/>
              <a:t>83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3" name="Rectangle 13">
            <a:extLst>
              <a:ext uri="{FF2B5EF4-FFF2-40B4-BE49-F238E27FC236}">
                <a16:creationId xmlns:a16="http://schemas.microsoft.com/office/drawing/2014/main" id="{267F4955-D979-B848-AB85-2B4E7E14E9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37" y="4136114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/>
              <a:t>84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4" name="Rectangle 13">
            <a:extLst>
              <a:ext uri="{FF2B5EF4-FFF2-40B4-BE49-F238E27FC236}">
                <a16:creationId xmlns:a16="http://schemas.microsoft.com/office/drawing/2014/main" id="{12090C83-C073-B24C-AF97-EC1665372B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37" y="4398077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/>
              <a:t>85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5" name="Rectangle 13">
            <a:extLst>
              <a:ext uri="{FF2B5EF4-FFF2-40B4-BE49-F238E27FC236}">
                <a16:creationId xmlns:a16="http://schemas.microsoft.com/office/drawing/2014/main" id="{216D6E8F-140D-0F4C-B4F1-F2AC42DB2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37" y="4525077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/>
              <a:t>86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6" name="Rectangle 13">
            <a:extLst>
              <a:ext uri="{FF2B5EF4-FFF2-40B4-BE49-F238E27FC236}">
                <a16:creationId xmlns:a16="http://schemas.microsoft.com/office/drawing/2014/main" id="{8DBA3380-F07F-8642-8527-D454B68C47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37" y="4653665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/>
              <a:t>87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7" name="Rectangle 13">
            <a:extLst>
              <a:ext uri="{FF2B5EF4-FFF2-40B4-BE49-F238E27FC236}">
                <a16:creationId xmlns:a16="http://schemas.microsoft.com/office/drawing/2014/main" id="{749DA592-8CA0-CB4E-86A4-99B73B77B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37" y="4780665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/>
              <a:t>88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8" name="Rectangle 13">
            <a:extLst>
              <a:ext uri="{FF2B5EF4-FFF2-40B4-BE49-F238E27FC236}">
                <a16:creationId xmlns:a16="http://schemas.microsoft.com/office/drawing/2014/main" id="{D509767D-97AB-EA41-8580-B5584C1FE1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37" y="5033493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/>
              <a:t>89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9" name="Rectangle 13">
            <a:extLst>
              <a:ext uri="{FF2B5EF4-FFF2-40B4-BE49-F238E27FC236}">
                <a16:creationId xmlns:a16="http://schemas.microsoft.com/office/drawing/2014/main" id="{2962B147-8619-5C49-90C2-4931BE1A5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37" y="5171481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/>
              <a:t>90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0" name="Rectangle 13">
            <a:extLst>
              <a:ext uri="{FF2B5EF4-FFF2-40B4-BE49-F238E27FC236}">
                <a16:creationId xmlns:a16="http://schemas.microsoft.com/office/drawing/2014/main" id="{C12CFAAD-222A-F845-A0B1-985EDA2344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37" y="5298481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/>
              <a:t>91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1" name="Rectangle 13">
            <a:extLst>
              <a:ext uri="{FF2B5EF4-FFF2-40B4-BE49-F238E27FC236}">
                <a16:creationId xmlns:a16="http://schemas.microsoft.com/office/drawing/2014/main" id="{90421D2F-B0ED-7E47-A33C-939D2ADD61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37" y="5427069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/>
              <a:t>92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2" name="Rectangle 13">
            <a:extLst>
              <a:ext uri="{FF2B5EF4-FFF2-40B4-BE49-F238E27FC236}">
                <a16:creationId xmlns:a16="http://schemas.microsoft.com/office/drawing/2014/main" id="{330D1F5B-6840-104C-A3D8-FF090D18DC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37" y="5554069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/>
              <a:t>93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3" name="Rectangle 13">
            <a:extLst>
              <a:ext uri="{FF2B5EF4-FFF2-40B4-BE49-F238E27FC236}">
                <a16:creationId xmlns:a16="http://schemas.microsoft.com/office/drawing/2014/main" id="{5E30874B-A229-0448-82EA-33FED28F78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37" y="5682656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/>
              <a:t>94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4" name="Rectangle 13">
            <a:extLst>
              <a:ext uri="{FF2B5EF4-FFF2-40B4-BE49-F238E27FC236}">
                <a16:creationId xmlns:a16="http://schemas.microsoft.com/office/drawing/2014/main" id="{62E3DF9B-0A35-3F44-AE02-3A9EA6610C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37" y="5809656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/>
              <a:t>95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5" name="Rectangle 13">
            <a:extLst>
              <a:ext uri="{FF2B5EF4-FFF2-40B4-BE49-F238E27FC236}">
                <a16:creationId xmlns:a16="http://schemas.microsoft.com/office/drawing/2014/main" id="{125BBD7F-9977-1749-B5B1-59DE13B5F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37" y="5938244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/>
              <a:t>96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6" name="Rectangle 13">
            <a:extLst>
              <a:ext uri="{FF2B5EF4-FFF2-40B4-BE49-F238E27FC236}">
                <a16:creationId xmlns:a16="http://schemas.microsoft.com/office/drawing/2014/main" id="{8D344DCE-0B52-EB4D-B079-2C6E3DC8EF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37" y="6065244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/>
              <a:t>97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7" name="Rectangle 13">
            <a:extLst>
              <a:ext uri="{FF2B5EF4-FFF2-40B4-BE49-F238E27FC236}">
                <a16:creationId xmlns:a16="http://schemas.microsoft.com/office/drawing/2014/main" id="{055ABA83-DA2B-7045-ACA9-F9BC2132CB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851" y="6637378"/>
            <a:ext cx="19461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100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8" name="Rectangle 13">
            <a:extLst>
              <a:ext uri="{FF2B5EF4-FFF2-40B4-BE49-F238E27FC236}">
                <a16:creationId xmlns:a16="http://schemas.microsoft.com/office/drawing/2014/main" id="{D92BD10A-7A90-9946-8D60-9A3EB1A1DF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851" y="6764378"/>
            <a:ext cx="19461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101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8" name="Rectangle 13">
            <a:extLst>
              <a:ext uri="{FF2B5EF4-FFF2-40B4-BE49-F238E27FC236}">
                <a16:creationId xmlns:a16="http://schemas.microsoft.com/office/drawing/2014/main" id="{5193CAB5-0C17-154D-928E-D37A291E8A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851" y="6892966"/>
            <a:ext cx="19461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102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9" name="Rectangle 13">
            <a:extLst>
              <a:ext uri="{FF2B5EF4-FFF2-40B4-BE49-F238E27FC236}">
                <a16:creationId xmlns:a16="http://schemas.microsoft.com/office/drawing/2014/main" id="{A2C95854-9D72-8546-9063-FC5C358953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851" y="7021553"/>
            <a:ext cx="19461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103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0" name="Rectangle 13">
            <a:extLst>
              <a:ext uri="{FF2B5EF4-FFF2-40B4-BE49-F238E27FC236}">
                <a16:creationId xmlns:a16="http://schemas.microsoft.com/office/drawing/2014/main" id="{249950A4-7919-B046-A0C5-8985B67DF7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851" y="7148553"/>
            <a:ext cx="19461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104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1" name="Rectangle 13">
            <a:extLst>
              <a:ext uri="{FF2B5EF4-FFF2-40B4-BE49-F238E27FC236}">
                <a16:creationId xmlns:a16="http://schemas.microsoft.com/office/drawing/2014/main" id="{02BC2743-8339-474A-BFC0-9D6BC3298D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258" y="7277141"/>
            <a:ext cx="19461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105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2" name="Rectangle 13">
            <a:extLst>
              <a:ext uri="{FF2B5EF4-FFF2-40B4-BE49-F238E27FC236}">
                <a16:creationId xmlns:a16="http://schemas.microsoft.com/office/drawing/2014/main" id="{F6B41D6C-1766-574E-BC62-C6FF4034E4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851" y="7404141"/>
            <a:ext cx="19461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106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3" name="Rectangle 13">
            <a:extLst>
              <a:ext uri="{FF2B5EF4-FFF2-40B4-BE49-F238E27FC236}">
                <a16:creationId xmlns:a16="http://schemas.microsoft.com/office/drawing/2014/main" id="{3D8F8B03-EF82-6844-8CA8-E337159131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851" y="7532728"/>
            <a:ext cx="19461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107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4" name="Rectangle 13">
            <a:extLst>
              <a:ext uri="{FF2B5EF4-FFF2-40B4-BE49-F238E27FC236}">
                <a16:creationId xmlns:a16="http://schemas.microsoft.com/office/drawing/2014/main" id="{89162173-DDAB-8440-941E-F987812FD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851" y="7659728"/>
            <a:ext cx="19461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108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5" name="Rectangle 13">
            <a:extLst>
              <a:ext uri="{FF2B5EF4-FFF2-40B4-BE49-F238E27FC236}">
                <a16:creationId xmlns:a16="http://schemas.microsoft.com/office/drawing/2014/main" id="{E7729ADE-D12A-074B-B84D-B3A5F52F46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851" y="7788316"/>
            <a:ext cx="19461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109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6" name="Rectangle 13">
            <a:extLst>
              <a:ext uri="{FF2B5EF4-FFF2-40B4-BE49-F238E27FC236}">
                <a16:creationId xmlns:a16="http://schemas.microsoft.com/office/drawing/2014/main" id="{AE1C2600-6018-7649-B63E-C35210CD6D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851" y="7915316"/>
            <a:ext cx="19461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110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7" name="Rectangle 13">
            <a:extLst>
              <a:ext uri="{FF2B5EF4-FFF2-40B4-BE49-F238E27FC236}">
                <a16:creationId xmlns:a16="http://schemas.microsoft.com/office/drawing/2014/main" id="{B08E45C9-9315-DC4D-85E0-C1D523B24C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851" y="8043903"/>
            <a:ext cx="19461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111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8" name="Rectangle 13">
            <a:extLst>
              <a:ext uri="{FF2B5EF4-FFF2-40B4-BE49-F238E27FC236}">
                <a16:creationId xmlns:a16="http://schemas.microsoft.com/office/drawing/2014/main" id="{5809AF0D-F015-2644-90C2-B2824B6744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851" y="8170903"/>
            <a:ext cx="19461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112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9" name="Rectangle 13">
            <a:extLst>
              <a:ext uri="{FF2B5EF4-FFF2-40B4-BE49-F238E27FC236}">
                <a16:creationId xmlns:a16="http://schemas.microsoft.com/office/drawing/2014/main" id="{84DA5122-E76C-F349-A344-A2B3FE570C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851" y="8299491"/>
            <a:ext cx="19461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113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0" name="Rectangle 13">
            <a:extLst>
              <a:ext uri="{FF2B5EF4-FFF2-40B4-BE49-F238E27FC236}">
                <a16:creationId xmlns:a16="http://schemas.microsoft.com/office/drawing/2014/main" id="{C2A35063-5E41-1E41-A588-8A763824C5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851" y="8426491"/>
            <a:ext cx="19461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114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1" name="Rectangle 13">
            <a:extLst>
              <a:ext uri="{FF2B5EF4-FFF2-40B4-BE49-F238E27FC236}">
                <a16:creationId xmlns:a16="http://schemas.microsoft.com/office/drawing/2014/main" id="{17234D14-A0F8-DD48-8F34-7626D0CB6A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851" y="8555078"/>
            <a:ext cx="19461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900" dirty="0">
                <a:solidFill>
                  <a:srgbClr val="000000"/>
                </a:solidFill>
              </a:rPr>
              <a:t>115</a:t>
            </a:r>
            <a:endParaRPr kumimoji="0" lang="en-US" altLang="en-US" sz="9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36687" y="129466"/>
            <a:ext cx="22234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pl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. Table 1. 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Shen &amp; Gao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04345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4CCD2609-40BB-4FEA-B837-00590D15C0A0}"/>
              </a:ext>
            </a:extLst>
          </p:cNvPr>
          <p:cNvGraphicFramePr>
            <a:graphicFrameLocks noGrp="1"/>
          </p:cNvGraphicFramePr>
          <p:nvPr/>
        </p:nvGraphicFramePr>
        <p:xfrm>
          <a:off x="152019" y="649769"/>
          <a:ext cx="6646934" cy="5840517"/>
        </p:xfrm>
        <a:graphic>
          <a:graphicData uri="http://schemas.openxmlformats.org/drawingml/2006/table">
            <a:tbl>
              <a:tblPr/>
              <a:tblGrid>
                <a:gridCol w="609069">
                  <a:extLst>
                    <a:ext uri="{9D8B030D-6E8A-4147-A177-3AD203B41FA5}">
                      <a16:colId xmlns:a16="http://schemas.microsoft.com/office/drawing/2014/main" val="1656303548"/>
                    </a:ext>
                  </a:extLst>
                </a:gridCol>
                <a:gridCol w="1308412">
                  <a:extLst>
                    <a:ext uri="{9D8B030D-6E8A-4147-A177-3AD203B41FA5}">
                      <a16:colId xmlns:a16="http://schemas.microsoft.com/office/drawing/2014/main" val="278679008"/>
                    </a:ext>
                  </a:extLst>
                </a:gridCol>
                <a:gridCol w="575594">
                  <a:extLst>
                    <a:ext uri="{9D8B030D-6E8A-4147-A177-3AD203B41FA5}">
                      <a16:colId xmlns:a16="http://schemas.microsoft.com/office/drawing/2014/main" val="3720090391"/>
                    </a:ext>
                  </a:extLst>
                </a:gridCol>
                <a:gridCol w="297469">
                  <a:extLst>
                    <a:ext uri="{9D8B030D-6E8A-4147-A177-3AD203B41FA5}">
                      <a16:colId xmlns:a16="http://schemas.microsoft.com/office/drawing/2014/main" val="728516101"/>
                    </a:ext>
                  </a:extLst>
                </a:gridCol>
                <a:gridCol w="297469">
                  <a:extLst>
                    <a:ext uri="{9D8B030D-6E8A-4147-A177-3AD203B41FA5}">
                      <a16:colId xmlns:a16="http://schemas.microsoft.com/office/drawing/2014/main" val="3331746457"/>
                    </a:ext>
                  </a:extLst>
                </a:gridCol>
                <a:gridCol w="585494">
                  <a:extLst>
                    <a:ext uri="{9D8B030D-6E8A-4147-A177-3AD203B41FA5}">
                      <a16:colId xmlns:a16="http://schemas.microsoft.com/office/drawing/2014/main" val="335045523"/>
                    </a:ext>
                  </a:extLst>
                </a:gridCol>
                <a:gridCol w="519390">
                  <a:extLst>
                    <a:ext uri="{9D8B030D-6E8A-4147-A177-3AD203B41FA5}">
                      <a16:colId xmlns:a16="http://schemas.microsoft.com/office/drawing/2014/main" val="2167495819"/>
                    </a:ext>
                  </a:extLst>
                </a:gridCol>
                <a:gridCol w="441007">
                  <a:extLst>
                    <a:ext uri="{9D8B030D-6E8A-4147-A177-3AD203B41FA5}">
                      <a16:colId xmlns:a16="http://schemas.microsoft.com/office/drawing/2014/main" val="3508833522"/>
                    </a:ext>
                  </a:extLst>
                </a:gridCol>
                <a:gridCol w="500503">
                  <a:extLst>
                    <a:ext uri="{9D8B030D-6E8A-4147-A177-3AD203B41FA5}">
                      <a16:colId xmlns:a16="http://schemas.microsoft.com/office/drawing/2014/main" val="3846391799"/>
                    </a:ext>
                  </a:extLst>
                </a:gridCol>
                <a:gridCol w="500503">
                  <a:extLst>
                    <a:ext uri="{9D8B030D-6E8A-4147-A177-3AD203B41FA5}">
                      <a16:colId xmlns:a16="http://schemas.microsoft.com/office/drawing/2014/main" val="1088757701"/>
                    </a:ext>
                  </a:extLst>
                </a:gridCol>
                <a:gridCol w="500503">
                  <a:extLst>
                    <a:ext uri="{9D8B030D-6E8A-4147-A177-3AD203B41FA5}">
                      <a16:colId xmlns:a16="http://schemas.microsoft.com/office/drawing/2014/main" val="3153542024"/>
                    </a:ext>
                  </a:extLst>
                </a:gridCol>
                <a:gridCol w="511521">
                  <a:extLst>
                    <a:ext uri="{9D8B030D-6E8A-4147-A177-3AD203B41FA5}">
                      <a16:colId xmlns:a16="http://schemas.microsoft.com/office/drawing/2014/main" val="4292783033"/>
                    </a:ext>
                  </a:extLst>
                </a:gridCol>
              </a:tblGrid>
              <a:tr h="17440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Gene</a:t>
                      </a:r>
                      <a:r>
                        <a:rPr lang="en-US" altLang="zh-CN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name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Modification site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altLang="zh-CN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Function</a:t>
                      </a:r>
                      <a:r>
                        <a:rPr lang="zh-CN" alt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PMID</a:t>
                      </a:r>
                      <a:r>
                        <a:rPr lang="zh-CN" alt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#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altLang="zh-CN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Expression</a:t>
                      </a:r>
                      <a:r>
                        <a:rPr lang="zh-CN" alt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changes</a:t>
                      </a:r>
                      <a:r>
                        <a:rPr lang="zh-CN" alt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</a:t>
                      </a:r>
                      <a:r>
                        <a:rPr lang="zh-CN" alt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human</a:t>
                      </a:r>
                      <a:r>
                        <a:rPr lang="zh-CN" alt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disease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PMID</a:t>
                      </a:r>
                      <a:r>
                        <a:rPr lang="zh-CN" alt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#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9312312"/>
                  </a:ext>
                </a:extLst>
              </a:tr>
              <a:tr h="128016"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i="0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Class I: Histone-lysine MT (30</a:t>
                      </a:r>
                      <a:r>
                        <a:rPr lang="en-US" sz="800" b="1" i="0" u="sng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MTs)</a:t>
                      </a:r>
                      <a:endParaRPr lang="en-US" sz="800" b="1" i="0" u="sng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63295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SETD7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H3K4me1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12" gridSpan="4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Transcriptional activation</a:t>
                      </a:r>
                    </a:p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Transcriptional elongation 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12"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1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22473383 15479858 2712977419892027 27717710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2" gridSpan="4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Reduced in  </a:t>
                      </a:r>
                    </a:p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prostate/lung/kidney/breast/pancreatic </a:t>
                      </a:r>
                    </a:p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cancer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1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1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22473383 27717710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39521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ASH1L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H3K4me1/3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6798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KMT2A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H3K4me1/2/3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3866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KMT2B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H3K4me1/2/3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8230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KMT2C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H3K4me1/2/3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2060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KMT2D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H3K4me1/2/3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6192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KMT2E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H3K4me3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5034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SETD1A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H3K4me1/2/3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24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SETD1B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H3K4me1/2/3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53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SMYD3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H3K4me2/3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6854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PRDM7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H3K4me3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851672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PRDM9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H3K4me3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855016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PRDM2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H3K9me</a:t>
                      </a:r>
                      <a:r>
                        <a:rPr 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/2/3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8" gridSpan="4"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oactivator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of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AR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ER,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mediated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transactivation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ctr"/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ranscriptional repression </a:t>
                      </a:r>
                    </a:p>
                    <a:p>
                      <a:pPr algn="l" fontAlgn="ctr"/>
                      <a:endParaRPr lang="en-US" altLang="zh-CN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ctr"/>
                      <a:endParaRPr lang="en-US" altLang="zh-CN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ctr"/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Gene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silencing</a:t>
                      </a:r>
                    </a:p>
                  </a:txBody>
                  <a:tcPr marL="3674" marR="3674" marT="3674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1758756612039952</a:t>
                      </a:r>
                    </a:p>
                    <a:p>
                      <a:pPr algn="ctr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22473383</a:t>
                      </a:r>
                    </a:p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15479858 </a:t>
                      </a:r>
                    </a:p>
                    <a:p>
                      <a:pPr algn="ctr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27129774 19892027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 gridSpan="4">
                  <a:txBody>
                    <a:bodyPr/>
                    <a:lstStyle/>
                    <a:p>
                      <a:pPr algn="l" fontAlgn="ctr"/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Induced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 gastric adenocarcinoma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22473383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2956709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70887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EHMT1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H3K9me</a:t>
                      </a:r>
                      <a:r>
                        <a:rPr 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/2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866771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EHMT2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H3K9me</a:t>
                      </a:r>
                      <a:r>
                        <a:rPr 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/2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798678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SETDB1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H3K9me2/3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759857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SUV39H1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H3K9me2/3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561656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SUV39H2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H3K9me2/3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715639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SETDB2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H3K9me3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410285"/>
                  </a:ext>
                </a:extLst>
              </a:tr>
              <a:tr h="12555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EZH1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H3K27me2/3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 gridSpan="4">
                  <a:txBody>
                    <a:bodyPr/>
                    <a:lstStyle/>
                    <a:p>
                      <a:pPr algn="l" fontAlgn="ctr"/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ilencing </a:t>
                      </a:r>
                      <a:r>
                        <a:rPr lang="en-US" sz="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  <a:r>
                        <a:rPr lang="en-US" altLang="zh-CN" sz="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oxA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 a leukemia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gene 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19892027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4">
                  <a:txBody>
                    <a:bodyPr/>
                    <a:lstStyle/>
                    <a:p>
                      <a:pPr algn="l" fontAlgn="ctr"/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Reduced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 breast/pancreatic/ovarian  </a:t>
                      </a:r>
                    </a:p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cancer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22473383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4403489"/>
                  </a:ext>
                </a:extLst>
              </a:tr>
              <a:tr h="12555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EZH2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H3K27me2/3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122111"/>
                  </a:ext>
                </a:extLst>
              </a:tr>
              <a:tr h="11640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SETD3</a:t>
                      </a:r>
                    </a:p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SETMAR </a:t>
                      </a:r>
                    </a:p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NSD1</a:t>
                      </a:r>
                    </a:p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SMYD2</a:t>
                      </a:r>
                    </a:p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SETD2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H3K36me1/me2, H3K4*</a:t>
                      </a:r>
                    </a:p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H3K36me1/me2, H3K9*</a:t>
                      </a:r>
                    </a:p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H3K36me2/3</a:t>
                      </a:r>
                    </a:p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H3K36me2</a:t>
                      </a:r>
                    </a:p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H3K36me3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Transcription, DNA repair, cell cycle, </a:t>
                      </a:r>
                    </a:p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pre-mRNA splicing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&amp;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inappropriate initiation suppression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 coding region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22473383 15479858 27129774 19892027 27717710 30045670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Dysregulated in breast cancer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27717710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4786752"/>
                  </a:ext>
                </a:extLst>
              </a:tr>
              <a:tr h="1994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DOT1L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H3K79me1/2/3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Tr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anscription, development, cell cycle,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DNA repair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27717710 26609488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Induced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in breast cancer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27717710 20798234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8688140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KMT5A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H4K20me1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 gridSpan="4"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DNA repair, DNA replication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&amp;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chromatin compaction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23345616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4">
                  <a:txBody>
                    <a:bodyPr/>
                    <a:lstStyle/>
                    <a:p>
                      <a:pPr algn="l" fontAlgn="ctr"/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Reduced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 breast cancer, lymphomas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&amp;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</a:t>
                      </a:r>
                    </a:p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colon adenocarcinomas.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27717710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148666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PRDM6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H4K20me3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351496"/>
                  </a:ext>
                </a:extLst>
              </a:tr>
              <a:tr h="26957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CAMKMT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Unknown substrate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Body growth and somatosensory development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26247364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D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eficien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cy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cystinuria, intellectual </a:t>
                      </a:r>
                    </a:p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disabilities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&amp;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mitochondrial disease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26247364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8245776"/>
                  </a:ext>
                </a:extLst>
              </a:tr>
              <a:tr h="12555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1" i="0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Class II: Histone-arginine MT (6 MTs)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9542216"/>
                  </a:ext>
                </a:extLst>
              </a:tr>
              <a:tr h="12555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PRMT4</a:t>
                      </a:r>
                    </a:p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(CARM1)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H3R26me1/2,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endParaRPr lang="en-US" altLang="zh-CN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H3R17me1/2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3674" marR="3674" marT="3674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6" gridSpan="4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mRNA splicing, transcription regulation, signal transduction and protein-protein interaction 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27717710 21229402 19721445 19892027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Increased in breast cancer, informative </a:t>
                      </a:r>
                    </a:p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prognostic marker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23915145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7421422"/>
                  </a:ext>
                </a:extLst>
              </a:tr>
              <a:tr h="12555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PRMT1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H4R3me1/2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3674" marR="3674" marT="3674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Promot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es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breast cancer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cell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migration/ </a:t>
                      </a:r>
                    </a:p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invasion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26813495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0564572"/>
                  </a:ext>
                </a:extLst>
              </a:tr>
              <a:tr h="12555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PRMT2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H3R8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3674" marR="3674" marT="3674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I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nhibits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breast cancer cell proliferation 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29620287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632399"/>
                  </a:ext>
                </a:extLst>
              </a:tr>
              <a:tr h="12555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PRMT5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H3R2me1/2,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H3R8me1/2, H4R3me1/2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3674" marR="3674" marT="3674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Increased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 breast cancer stem cell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29876520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2913250"/>
                  </a:ext>
                </a:extLst>
              </a:tr>
              <a:tr h="12555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PRMT6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H3R2me1/2, H4R3me1/2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3674" marR="3674" marT="3674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Involved in breast  cancer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22673335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4383594"/>
                  </a:ext>
                </a:extLst>
              </a:tr>
              <a:tr h="12555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PRMT7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H3R2me1/2, H4R3me1/2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3674" marR="3674" marT="3674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Promotes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breast cancer metastasis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28188177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1092826"/>
                  </a:ext>
                </a:extLst>
              </a:tr>
            </a:tbl>
          </a:graphicData>
        </a:graphic>
      </p:graphicFrame>
      <p:sp>
        <p:nvSpPr>
          <p:cNvPr id="4" name="文本框 9">
            <a:extLst>
              <a:ext uri="{FF2B5EF4-FFF2-40B4-BE49-F238E27FC236}">
                <a16:creationId xmlns:a16="http://schemas.microsoft.com/office/drawing/2014/main" id="{96591C80-C108-420E-8159-43255C28E764}"/>
              </a:ext>
            </a:extLst>
          </p:cNvPr>
          <p:cNvSpPr txBox="1"/>
          <p:nvPr/>
        </p:nvSpPr>
        <p:spPr>
          <a:xfrm>
            <a:off x="47321" y="462718"/>
            <a:ext cx="698336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Suppl. Table 2A. 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Targets</a:t>
            </a:r>
            <a:r>
              <a: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functional</a:t>
            </a:r>
            <a:r>
              <a: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implication</a:t>
            </a:r>
            <a:r>
              <a: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of 36 SAM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/SAH-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dependent HMT in pathophysiological conditions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DACD07E7-EA11-2649-9653-F1984FB028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524050"/>
              </p:ext>
            </p:extLst>
          </p:nvPr>
        </p:nvGraphicFramePr>
        <p:xfrm>
          <a:off x="116145" y="6795131"/>
          <a:ext cx="6682808" cy="1888848"/>
        </p:xfrm>
        <a:graphic>
          <a:graphicData uri="http://schemas.openxmlformats.org/drawingml/2006/table">
            <a:tbl>
              <a:tblPr/>
              <a:tblGrid>
                <a:gridCol w="659344">
                  <a:extLst>
                    <a:ext uri="{9D8B030D-6E8A-4147-A177-3AD203B41FA5}">
                      <a16:colId xmlns:a16="http://schemas.microsoft.com/office/drawing/2014/main" val="2734930471"/>
                    </a:ext>
                  </a:extLst>
                </a:gridCol>
                <a:gridCol w="2729857">
                  <a:extLst>
                    <a:ext uri="{9D8B030D-6E8A-4147-A177-3AD203B41FA5}">
                      <a16:colId xmlns:a16="http://schemas.microsoft.com/office/drawing/2014/main" val="4216772051"/>
                    </a:ext>
                  </a:extLst>
                </a:gridCol>
                <a:gridCol w="479003">
                  <a:extLst>
                    <a:ext uri="{9D8B030D-6E8A-4147-A177-3AD203B41FA5}">
                      <a16:colId xmlns:a16="http://schemas.microsoft.com/office/drawing/2014/main" val="2386738725"/>
                    </a:ext>
                  </a:extLst>
                </a:gridCol>
                <a:gridCol w="37960">
                  <a:extLst>
                    <a:ext uri="{9D8B030D-6E8A-4147-A177-3AD203B41FA5}">
                      <a16:colId xmlns:a16="http://schemas.microsoft.com/office/drawing/2014/main" val="4206634104"/>
                    </a:ext>
                  </a:extLst>
                </a:gridCol>
                <a:gridCol w="2306161">
                  <a:extLst>
                    <a:ext uri="{9D8B030D-6E8A-4147-A177-3AD203B41FA5}">
                      <a16:colId xmlns:a16="http://schemas.microsoft.com/office/drawing/2014/main" val="3283360725"/>
                    </a:ext>
                  </a:extLst>
                </a:gridCol>
                <a:gridCol w="470483">
                  <a:extLst>
                    <a:ext uri="{9D8B030D-6E8A-4147-A177-3AD203B41FA5}">
                      <a16:colId xmlns:a16="http://schemas.microsoft.com/office/drawing/2014/main" val="4137124699"/>
                    </a:ext>
                  </a:extLst>
                </a:gridCol>
              </a:tblGrid>
              <a:tr h="135540">
                <a:tc gridSpan="2"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en-US" altLang="zh-CN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Gene</a:t>
                      </a:r>
                      <a:r>
                        <a:rPr lang="en-US" altLang="zh-CN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name</a:t>
                      </a:r>
                      <a:r>
                        <a:rPr lang="zh-CN" altLang="en-US" sz="800" b="1" i="0" u="none" strike="noStrik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zh-CN" altLang="en-US" sz="800" b="1" i="0" u="none" strike="noStrike" kern="1200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             </a:t>
                      </a:r>
                      <a:r>
                        <a:rPr lang="en-US" sz="8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Function </a:t>
                      </a:r>
                      <a:endParaRPr lang="en-US" sz="8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en-US" altLang="zh-CN" sz="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PMID</a:t>
                      </a:r>
                      <a:r>
                        <a:rPr lang="zh-CN" altLang="en-US" sz="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#</a:t>
                      </a:r>
                      <a:endParaRPr lang="en-US" sz="8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Expression</a:t>
                      </a:r>
                      <a:r>
                        <a:rPr lang="zh-CN" alt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changes</a:t>
                      </a:r>
                      <a:r>
                        <a:rPr lang="zh-CN" alt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</a:t>
                      </a:r>
                      <a:r>
                        <a:rPr lang="zh-CN" alt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human</a:t>
                      </a:r>
                      <a:r>
                        <a:rPr lang="zh-CN" alt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disease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PMID</a:t>
                      </a:r>
                      <a:r>
                        <a:rPr lang="zh-CN" alt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#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710174"/>
                  </a:ext>
                </a:extLst>
              </a:tr>
              <a:tr h="6090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1" i="0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Class III: Non-H</a:t>
                      </a:r>
                      <a:r>
                        <a:rPr lang="en-US" altLang="zh-CN" sz="800" b="1" i="0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istone</a:t>
                      </a:r>
                      <a:r>
                        <a:rPr lang="en-US" sz="800" b="1" i="0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protein MT (</a:t>
                      </a:r>
                      <a:r>
                        <a:rPr lang="en-US" altLang="zh-CN" sz="800" b="1" i="0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  <a:r>
                        <a:rPr lang="en-US" sz="800" b="1" i="0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MTs)</a:t>
                      </a:r>
                      <a:r>
                        <a:rPr lang="en-US" sz="800" b="0" i="0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800" b="0" i="0" u="none" strike="noStrike" dirty="0">
                        <a:solidFill>
                          <a:srgbClr val="575757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b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6457831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METTL11B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XPK consensus sequence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recognition/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methylat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ion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24090352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Unknown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3279341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GAMT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</a:t>
                      </a: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reatine</a:t>
                      </a:r>
                      <a:r>
                        <a:rPr lang="zh-CN" alt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synthesis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24415674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Deficien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cy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causes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global DD/ID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24268530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6460883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GNMT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N-</a:t>
                      </a:r>
                      <a:r>
                        <a:rPr lang="en-US" sz="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methylglycine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synthesis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tumor suppress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ion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15340920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Deficiency in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liver cancer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18318442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4288804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HEMK1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GGQ triplet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ethylation of MTRF1L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18541145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Unknown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74292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LRTOMT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</a:t>
                      </a: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uditory function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18794526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Mutation</a:t>
                      </a:r>
                      <a:r>
                        <a:rPr lang="en-US" altLang="zh-CN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in p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rogressive hearing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oss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25788562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0871668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ICMT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RAB4A-mediated integrin β3 recycling,</a:t>
                      </a:r>
                      <a:r>
                        <a:rPr lang="en-US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cell</a:t>
                      </a:r>
                      <a:r>
                        <a:rPr lang="en-US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migration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metastasis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28604748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Induction</a:t>
                      </a:r>
                      <a:r>
                        <a:rPr lang="en-US" altLang="zh-CN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in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malignant transformation and tumor  </a:t>
                      </a:r>
                    </a:p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maintenance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by all RAS isoforms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28192404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8443774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LCMT1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Methylates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C-terminal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eu residue of PP2A catalytic subunits to form </a:t>
                      </a:r>
                      <a:r>
                        <a:rPr lang="el-G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α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-leucine ester residue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10600115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Reduction</a:t>
                      </a:r>
                      <a:r>
                        <a:rPr lang="en-US" altLang="zh-CN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in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Alzheimer disease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23943618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6872316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NTMT1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Methylates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N-terminal motif [A/G/P/S]-P-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when initiator M cleaved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20668449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Induced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 cancers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;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deficient in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cell mitotic defect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25712161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5984755"/>
                  </a:ext>
                </a:extLst>
              </a:tr>
              <a:tr h="21958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PCMT1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Repair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abnormal L-</a:t>
                      </a:r>
                      <a:r>
                        <a:rPr lang="en-US" sz="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isoaspartyl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linkage in age-damaged proteins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29856810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Induced in bladder cancer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29517839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3743386"/>
                  </a:ext>
                </a:extLst>
              </a:tr>
            </a:tbl>
          </a:graphicData>
        </a:graphic>
      </p:graphicFrame>
      <p:sp>
        <p:nvSpPr>
          <p:cNvPr id="13" name="文本框 9">
            <a:extLst>
              <a:ext uri="{FF2B5EF4-FFF2-40B4-BE49-F238E27FC236}">
                <a16:creationId xmlns:a16="http://schemas.microsoft.com/office/drawing/2014/main" id="{3852B3CA-5361-DC4D-BCFA-F5CCE3BC3E62}"/>
              </a:ext>
            </a:extLst>
          </p:cNvPr>
          <p:cNvSpPr txBox="1"/>
          <p:nvPr/>
        </p:nvSpPr>
        <p:spPr>
          <a:xfrm>
            <a:off x="48711" y="6578323"/>
            <a:ext cx="67818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Suppl. Table 2B. F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unction</a:t>
            </a:r>
            <a:r>
              <a: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implication</a:t>
            </a:r>
            <a:r>
              <a: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of 48 SAM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/SAN-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dependent Non-HMT in pathophysiological conditions</a:t>
            </a:r>
          </a:p>
        </p:txBody>
      </p:sp>
      <p:sp>
        <p:nvSpPr>
          <p:cNvPr id="3" name="Right Brace 2"/>
          <p:cNvSpPr/>
          <p:nvPr/>
        </p:nvSpPr>
        <p:spPr>
          <a:xfrm>
            <a:off x="1396794" y="3032926"/>
            <a:ext cx="45719" cy="42530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Brace 8"/>
          <p:cNvSpPr/>
          <p:nvPr/>
        </p:nvSpPr>
        <p:spPr>
          <a:xfrm>
            <a:off x="1396794" y="2765292"/>
            <a:ext cx="45719" cy="18288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14175E-8560-D647-877E-F739AFA77606}"/>
              </a:ext>
            </a:extLst>
          </p:cNvPr>
          <p:cNvSpPr/>
          <p:nvPr/>
        </p:nvSpPr>
        <p:spPr>
          <a:xfrm>
            <a:off x="4636687" y="129466"/>
            <a:ext cx="22234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pl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. Table 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Shen &amp; Gao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381198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F62DF4EB-2EC9-4A29-A268-EF588B28D775}"/>
              </a:ext>
            </a:extLst>
          </p:cNvPr>
          <p:cNvGraphicFramePr>
            <a:graphicFrameLocks noGrp="1"/>
          </p:cNvGraphicFramePr>
          <p:nvPr/>
        </p:nvGraphicFramePr>
        <p:xfrm>
          <a:off x="76198" y="574921"/>
          <a:ext cx="6688019" cy="6690051"/>
        </p:xfrm>
        <a:graphic>
          <a:graphicData uri="http://schemas.openxmlformats.org/drawingml/2006/table">
            <a:tbl>
              <a:tblPr/>
              <a:tblGrid>
                <a:gridCol w="659344">
                  <a:extLst>
                    <a:ext uri="{9D8B030D-6E8A-4147-A177-3AD203B41FA5}">
                      <a16:colId xmlns:a16="http://schemas.microsoft.com/office/drawing/2014/main" val="3105765582"/>
                    </a:ext>
                  </a:extLst>
                </a:gridCol>
                <a:gridCol w="1060543">
                  <a:extLst>
                    <a:ext uri="{9D8B030D-6E8A-4147-A177-3AD203B41FA5}">
                      <a16:colId xmlns:a16="http://schemas.microsoft.com/office/drawing/2014/main" val="1385135643"/>
                    </a:ext>
                  </a:extLst>
                </a:gridCol>
                <a:gridCol w="340520">
                  <a:extLst>
                    <a:ext uri="{9D8B030D-6E8A-4147-A177-3AD203B41FA5}">
                      <a16:colId xmlns:a16="http://schemas.microsoft.com/office/drawing/2014/main" val="3370213338"/>
                    </a:ext>
                  </a:extLst>
                </a:gridCol>
                <a:gridCol w="340520">
                  <a:extLst>
                    <a:ext uri="{9D8B030D-6E8A-4147-A177-3AD203B41FA5}">
                      <a16:colId xmlns:a16="http://schemas.microsoft.com/office/drawing/2014/main" val="2341603335"/>
                    </a:ext>
                  </a:extLst>
                </a:gridCol>
                <a:gridCol w="340520">
                  <a:extLst>
                    <a:ext uri="{9D8B030D-6E8A-4147-A177-3AD203B41FA5}">
                      <a16:colId xmlns:a16="http://schemas.microsoft.com/office/drawing/2014/main" val="592189234"/>
                    </a:ext>
                  </a:extLst>
                </a:gridCol>
                <a:gridCol w="558601">
                  <a:extLst>
                    <a:ext uri="{9D8B030D-6E8A-4147-A177-3AD203B41FA5}">
                      <a16:colId xmlns:a16="http://schemas.microsoft.com/office/drawing/2014/main" val="1568643110"/>
                    </a:ext>
                  </a:extLst>
                </a:gridCol>
                <a:gridCol w="515816">
                  <a:extLst>
                    <a:ext uri="{9D8B030D-6E8A-4147-A177-3AD203B41FA5}">
                      <a16:colId xmlns:a16="http://schemas.microsoft.com/office/drawing/2014/main" val="2237834727"/>
                    </a:ext>
                  </a:extLst>
                </a:gridCol>
                <a:gridCol w="90300">
                  <a:extLst>
                    <a:ext uri="{9D8B030D-6E8A-4147-A177-3AD203B41FA5}">
                      <a16:colId xmlns:a16="http://schemas.microsoft.com/office/drawing/2014/main" val="120059409"/>
                    </a:ext>
                  </a:extLst>
                </a:gridCol>
                <a:gridCol w="569005">
                  <a:extLst>
                    <a:ext uri="{9D8B030D-6E8A-4147-A177-3AD203B41FA5}">
                      <a16:colId xmlns:a16="http://schemas.microsoft.com/office/drawing/2014/main" val="1201434794"/>
                    </a:ext>
                  </a:extLst>
                </a:gridCol>
                <a:gridCol w="579053">
                  <a:extLst>
                    <a:ext uri="{9D8B030D-6E8A-4147-A177-3AD203B41FA5}">
                      <a16:colId xmlns:a16="http://schemas.microsoft.com/office/drawing/2014/main" val="51173430"/>
                    </a:ext>
                  </a:extLst>
                </a:gridCol>
                <a:gridCol w="579053">
                  <a:extLst>
                    <a:ext uri="{9D8B030D-6E8A-4147-A177-3AD203B41FA5}">
                      <a16:colId xmlns:a16="http://schemas.microsoft.com/office/drawing/2014/main" val="2980966941"/>
                    </a:ext>
                  </a:extLst>
                </a:gridCol>
                <a:gridCol w="562375">
                  <a:extLst>
                    <a:ext uri="{9D8B030D-6E8A-4147-A177-3AD203B41FA5}">
                      <a16:colId xmlns:a16="http://schemas.microsoft.com/office/drawing/2014/main" val="3643477997"/>
                    </a:ext>
                  </a:extLst>
                </a:gridCol>
                <a:gridCol w="492369">
                  <a:extLst>
                    <a:ext uri="{9D8B030D-6E8A-4147-A177-3AD203B41FA5}">
                      <a16:colId xmlns:a16="http://schemas.microsoft.com/office/drawing/2014/main" val="3082469211"/>
                    </a:ext>
                  </a:extLst>
                </a:gridCol>
              </a:tblGrid>
              <a:tr h="135540">
                <a:tc gridSpan="6"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en-US" altLang="zh-CN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Gene</a:t>
                      </a:r>
                      <a:r>
                        <a:rPr lang="en-US" altLang="zh-CN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name</a:t>
                      </a:r>
                      <a:r>
                        <a:rPr lang="zh-CN" altLang="en-US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zh-CN" altLang="en-US" sz="800" b="1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Function 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en-US" altLang="zh-CN" sz="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PMID</a:t>
                      </a:r>
                      <a:r>
                        <a:rPr lang="zh-CN" altLang="en-US" sz="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#</a:t>
                      </a:r>
                      <a:endParaRPr lang="en-US" sz="8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altLang="zh-CN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Expression</a:t>
                      </a:r>
                      <a:r>
                        <a:rPr lang="zh-CN" alt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changes</a:t>
                      </a:r>
                      <a:r>
                        <a:rPr lang="zh-CN" alt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</a:t>
                      </a:r>
                      <a:r>
                        <a:rPr lang="zh-CN" alt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human</a:t>
                      </a:r>
                      <a:r>
                        <a:rPr lang="zh-CN" alt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disease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PMID</a:t>
                      </a:r>
                      <a:r>
                        <a:rPr lang="zh-CN" alt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#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1774528"/>
                  </a:ext>
                </a:extLst>
              </a:tr>
              <a:tr h="128016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800" b="1" i="0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Class IV: RNA MT (</a:t>
                      </a:r>
                      <a:r>
                        <a:rPr lang="en-US" altLang="zh-CN" sz="800" b="1" i="0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24</a:t>
                      </a:r>
                      <a:r>
                        <a:rPr lang="en-US" sz="800" b="1" i="0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MT)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R>
                      <a:noFill/>
                    </a:lnR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9240180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ALKBH8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5-carboxymethyl uridine methylation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20123966 20308323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zh-CN" altLang="en-US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nduced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bladder cancer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27329810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0863146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CMTR1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mRNA cap1 2'-O-ribose methylation to the 5'-cap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marL="3674" marR="3674" marT="3674" marB="0" anchor="b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21310715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associated with asthma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exacerbation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26734457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2797121"/>
                  </a:ext>
                </a:extLst>
              </a:tr>
              <a:tr h="2138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COQ3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2'-O-methylation in the ubiquinone biosynthesis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10777520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Unknown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6700460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DIMT1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Dimethylates </a:t>
                      </a:r>
                      <a:r>
                        <a:rPr lang="en-US" altLang="zh-CN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two</a:t>
                      </a: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adjacent Ade in the conserved hairpin near the 3'-end of 18S rRNA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25851604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Overexpression: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gastric carcinoma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progression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28601661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0770310"/>
                  </a:ext>
                </a:extLst>
              </a:tr>
              <a:tr h="13634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EMG1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Methylates pseudouridine at Psi1248 in 18S rRNA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marL="3674" marR="3674" marT="3674" marB="0" anchor="b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20047967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fr-F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Mutation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: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fr-F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Bowen–Conradi Syndrome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20047967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4394258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FTSJ1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r>
                        <a:rPr lang="en-US" altLang="zh-CN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ormal function of tRNA (Phe)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22912484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Mutation: </a:t>
                      </a:r>
                      <a:r>
                        <a:rPr lang="en-US" sz="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nonsyndromic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X-linked mental retardation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15162322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896880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FTSJ3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34S pre-rRNA to 18S rRNA and in 40S</a:t>
                      </a:r>
                      <a:r>
                        <a:rPr lang="en-US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ribosomal formation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22195017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Unknown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5885561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HENMT1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r>
                        <a:rPr lang="en-US" altLang="zh-CN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Modulate</a:t>
                      </a:r>
                      <a:r>
                        <a:rPr lang="zh-CN" alt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spermatocytes and spermatids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28676534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Unknown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5466404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MRM2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2‘-O-methyluridine formation</a:t>
                      </a:r>
                      <a:r>
                        <a:rPr lang="zh-CN" alt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 16S mtLSU rRNA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25009282 25074936 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pt-BR" sz="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Deficiency</a:t>
                      </a: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: MELAS-like syndrome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28973171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6455251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NSUN2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tRNAs</a:t>
                      </a:r>
                      <a:r>
                        <a:rPr lang="zh-CN" alt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 RNA polymerase III transcripts</a:t>
                      </a:r>
                      <a:r>
                        <a:rPr lang="zh-CN" alt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ethylat</a:t>
                      </a:r>
                      <a:r>
                        <a:rPr lang="en-US" altLang="zh-CN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ion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19596847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Overexpression: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breast cancer metastasis 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27447970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633974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RNMT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Methylates N7</a:t>
                      </a:r>
                      <a:r>
                        <a:rPr lang="zh-CN" alt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of</a:t>
                      </a:r>
                      <a:r>
                        <a:rPr lang="zh-CN" alt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the</a:t>
                      </a:r>
                      <a:r>
                        <a:rPr lang="zh-CN" alt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added</a:t>
                      </a:r>
                      <a:r>
                        <a:rPr lang="zh-CN" alt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guanosine to mRNA</a:t>
                      </a:r>
                      <a:r>
                        <a:rPr lang="zh-CN" alt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5'-cap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9790902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RNMT is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oncogenicity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19915615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7925273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TGS1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conver</a:t>
                      </a:r>
                      <a:r>
                        <a:rPr lang="en-US" altLang="zh-CN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ts</a:t>
                      </a: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m7G caps of snRNAs and snoRNAs to m(2,2,7)G</a:t>
                      </a:r>
                      <a:r>
                        <a:rPr lang="zh-CN" alt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cap structure</a:t>
                      </a:r>
                      <a:r>
                        <a:rPr lang="en-US" altLang="zh-CN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11517327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Unknown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5121977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TRDMT1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r>
                        <a:rPr lang="en-US" altLang="zh-CN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</a:t>
                      </a: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ytosine 38 methylation</a:t>
                      </a:r>
                      <a:r>
                        <a:rPr lang="zh-CN" alt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 tRNA</a:t>
                      </a:r>
                      <a:r>
                        <a:rPr lang="zh-CN" alt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(Asp) anticodon loop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16424344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eficiency accompanied by</a:t>
                      </a:r>
                      <a:r>
                        <a:rPr lang="en-US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HSC/PC reduction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26271101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4522453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TRMT1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r>
                        <a:rPr lang="en-US" altLang="zh-CN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edox homeostasis 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28784718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utation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: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autosomal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recessive ID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28784718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1547515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TRMT13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Unknown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Unknown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1576490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TRMT2B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Unknown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Unknown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5973020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TRMT44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Unknown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Unknown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0053807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TRMT5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r>
                        <a:rPr lang="en-US" altLang="zh-CN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ito</a:t>
                      </a:r>
                      <a:r>
                        <a:rPr lang="en-US" altLang="zh-CN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tRNA methylation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26189817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utation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: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to-</a:t>
                      </a:r>
                      <a:r>
                        <a:rPr lang="en-US" sz="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tRNA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respiratory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chain defect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26189817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9187924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TRMT61A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N1-methyladenine at m1A58 in initiator methionyl-tRNA 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16043508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Unknown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2179634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TRMT61B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N1-methyladenine</a:t>
                      </a:r>
                      <a:r>
                        <a:rPr lang="zh-CN" alt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at m1A58 in </a:t>
                      </a:r>
                      <a:r>
                        <a:rPr lang="en-US" altLang="zh-CN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it</a:t>
                      </a:r>
                      <a:r>
                        <a:rPr lang="en-US" altLang="zh-CN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</a:t>
                      </a: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-tRNA 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23097428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Unknown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2992013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METTL1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tRNA</a:t>
                      </a:r>
                      <a:r>
                        <a:rPr lang="zh-CN" alt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m7G46 formation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b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12403464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Unknown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3253372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METTL2B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3-methylcytidine modification of tRNAs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21518805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Downregulated in blood eosinophils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26217105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1160504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METTL3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pri</a:t>
                      </a:r>
                      <a:r>
                        <a:rPr lang="en-US" altLang="zh-CN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miRNAs</a:t>
                      </a:r>
                      <a:r>
                        <a:rPr lang="zh-CN" alt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methylation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25799998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zh-CN" altLang="en-US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Essential</a:t>
                      </a:r>
                      <a:r>
                        <a:rPr lang="zh-CN" altLang="en-US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for</a:t>
                      </a:r>
                      <a:r>
                        <a:rPr lang="zh-CN" altLang="en-US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growth</a:t>
                      </a:r>
                      <a:r>
                        <a:rPr lang="zh-CN" altLang="en-US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of</a:t>
                      </a:r>
                      <a:r>
                        <a:rPr lang="zh-CN" altLang="en-US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acute myeloid leukemia cells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29186125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70311557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METTL6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Interact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ion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with </a:t>
                      </a:r>
                      <a:r>
                        <a:rPr lang="en-US" sz="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seryl-tRNA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synthetase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28655767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Unknown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45426946"/>
                  </a:ext>
                </a:extLst>
              </a:tr>
              <a:tr h="128016">
                <a:tc gridSpan="5"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i="0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Class V: DNA MT</a:t>
                      </a:r>
                      <a:r>
                        <a:rPr lang="zh-CN" altLang="en-US" sz="800" b="1" i="0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1" i="0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(</a:t>
                      </a:r>
                      <a:r>
                        <a:rPr lang="en-US" altLang="zh-CN" sz="800" b="1" i="0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r>
                        <a:rPr lang="en-US" sz="800" b="1" i="0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MTs)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21805807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DNMT1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altLang="zh-CN" sz="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  <a:r>
                        <a:rPr lang="en-US" sz="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emimethylated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DNA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ethylat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ion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24623306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Defective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tant in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neurological disorder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25678562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77730600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DNMT3A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5">
                  <a:txBody>
                    <a:bodyPr/>
                    <a:lstStyle/>
                    <a:p>
                      <a:pPr algn="l" fontAlgn="ctr"/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G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enome-wide de novo methylation and DNA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methylation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16357870 27153398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gridSpan="5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Defective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tant in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acute myeloid leukemia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24699305 25204569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887398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DNMT3B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>
                      <a:noFill/>
                    </a:lnT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21440403"/>
                  </a:ext>
                </a:extLst>
              </a:tr>
              <a:tr h="13862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DNMT3L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DNMT3A and DNMT3B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activation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17687327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altLang="zh-CN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Induced in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Down syndrome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26911678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94661861"/>
                  </a:ext>
                </a:extLst>
              </a:tr>
              <a:tr h="128016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800" b="1" i="0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Class VI: Ungrouped small molecular MT</a:t>
                      </a:r>
                      <a:r>
                        <a:rPr lang="zh-CN" altLang="en-US" sz="800" b="1" i="0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1" i="0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(</a:t>
                      </a:r>
                      <a:r>
                        <a:rPr lang="en-US" altLang="zh-CN" sz="800" b="1" i="0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  <a:r>
                        <a:rPr lang="en-US" sz="800" b="1" i="0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MTs)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30545313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AS3MT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rimary enzyme in arsenic metabolism 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28640505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Induced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schizophrenia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27158905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76432075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ASMT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N-</a:t>
                      </a:r>
                      <a:r>
                        <a:rPr lang="en-US" sz="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acetylserotonin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methylation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 melatonin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producing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22775292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Reduced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autism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20377855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91426714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COMT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O-methylation/inactivation of catecholamine neurotransmitters/catechol hormones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21846718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Low activity increases Parkinson’s disease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21781348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51642028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COQ5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C-methylation step in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Coq10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synthesis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29044765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Unk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own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b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b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7612134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DPH5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Methylate</a:t>
                      </a:r>
                      <a:r>
                        <a:rPr lang="en-US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histidine in EF-2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to </a:t>
                      </a:r>
                      <a:r>
                        <a:rPr lang="en-US" sz="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diphthine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methyl ester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23486472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Unk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own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b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b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73115659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HNMT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egrades histamine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reduce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airway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histamine response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26206890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Reduced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Parkinson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’s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Alzheimer 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disease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29162912 11378842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82067706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INMT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N-methylation of tryptamine </a:t>
                      </a:r>
                    </a:p>
                  </a:txBody>
                  <a:tcPr marL="3674" marR="3674" marT="3674" marB="0" anchor="b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10552930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Unk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own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b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b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90180444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NNMT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onverts nicotinamide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to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1-methylnicotinamide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human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2963591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Induced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fatty liver and Parkinson’s disease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29872122 15728403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04180734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PEMT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 novo choline synthesis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21059658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Reduced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fatty liver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26883167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78109898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PNMT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Converts noradrenaline to adrenaline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27007161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Reduced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malignant pheochromocytoma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</a:t>
                      </a:r>
                      <a:endParaRPr lang="en-US" altLang="zh-CN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ctr"/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paraganglioma</a:t>
                      </a:r>
                    </a:p>
                  </a:txBody>
                  <a:tcPr marL="3674" marR="3674" marT="3674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27007161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44256359"/>
                  </a:ext>
                </a:extLst>
              </a:tr>
              <a:tr h="128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TPMT</a:t>
                      </a:r>
                    </a:p>
                  </a:txBody>
                  <a:tcPr marL="3674" marR="3674" marT="3674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Catalyzes the S-methylation of thiopurine drugs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657528</a:t>
                      </a:r>
                    </a:p>
                  </a:txBody>
                  <a:tcPr marL="3674" marR="3674" marT="3674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Reduced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altLang="zh-CN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</a:t>
                      </a:r>
                      <a:r>
                        <a:rPr lang="zh-CN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myelosuppression</a:t>
                      </a:r>
                    </a:p>
                  </a:txBody>
                  <a:tcPr marL="3674" marR="3674" marT="3674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4" marR="3674" marT="3674" marB="0" anchor="b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12117866</a:t>
                      </a:r>
                    </a:p>
                  </a:txBody>
                  <a:tcPr marL="3674" marR="3674" marT="3674" marB="0" anchor="b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3404783"/>
                  </a:ext>
                </a:extLst>
              </a:tr>
            </a:tbl>
          </a:graphicData>
        </a:graphic>
      </p:graphicFrame>
      <p:sp>
        <p:nvSpPr>
          <p:cNvPr id="4" name="文本框 9">
            <a:extLst>
              <a:ext uri="{FF2B5EF4-FFF2-40B4-BE49-F238E27FC236}">
                <a16:creationId xmlns:a16="http://schemas.microsoft.com/office/drawing/2014/main" id="{179418F9-29AF-DB45-B936-306CC3890306}"/>
              </a:ext>
            </a:extLst>
          </p:cNvPr>
          <p:cNvSpPr txBox="1"/>
          <p:nvPr/>
        </p:nvSpPr>
        <p:spPr>
          <a:xfrm>
            <a:off x="0" y="348365"/>
            <a:ext cx="67818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Suppl. Table 2B. F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unctional</a:t>
            </a:r>
            <a:r>
              <a: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implication</a:t>
            </a:r>
            <a:r>
              <a: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of 48 SAM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/SAH</a:t>
            </a:r>
            <a:r>
              <a: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dependent non-HMT in pathophysiological conditions 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(c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ontinued)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6BCD172-2BE3-6845-995F-677D278A3E3F}"/>
              </a:ext>
            </a:extLst>
          </p:cNvPr>
          <p:cNvSpPr/>
          <p:nvPr/>
        </p:nvSpPr>
        <p:spPr>
          <a:xfrm>
            <a:off x="0" y="7327003"/>
            <a:ext cx="676307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Supplementary</a:t>
            </a:r>
            <a:r>
              <a: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able 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Classification</a:t>
            </a:r>
            <a:r>
              <a: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of targets</a:t>
            </a:r>
            <a:r>
              <a: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functional</a:t>
            </a:r>
            <a:r>
              <a: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implication</a:t>
            </a:r>
            <a:r>
              <a: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of 84 SAM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/SAN-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dependent MT in pathophysiological conditions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84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SAM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/SAH-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dependent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classified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into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six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classes: 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</a:rPr>
              <a:t>Histone-lysine MT, </a:t>
            </a:r>
            <a:r>
              <a:rPr lang="en-US" sz="900" dirty="0">
                <a:latin typeface="Arial" panose="020B0604020202020204" pitchFamily="34" charset="0"/>
              </a:rPr>
              <a:t>Histone-arginine MT</a:t>
            </a:r>
            <a:r>
              <a:rPr lang="en-US" altLang="zh-CN" sz="900" dirty="0">
                <a:latin typeface="Arial" panose="020B0604020202020204" pitchFamily="34" charset="0"/>
              </a:rPr>
              <a:t>,</a:t>
            </a:r>
            <a:r>
              <a:rPr lang="zh-CN" altLang="en-US" sz="900" dirty="0">
                <a:latin typeface="Arial" panose="020B0604020202020204" pitchFamily="34" charset="0"/>
              </a:rPr>
              <a:t> 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</a:rPr>
              <a:t>Non-histone protein</a:t>
            </a:r>
            <a:r>
              <a:rPr lang="zh-CN" altLang="en-US" sz="9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</a:rPr>
              <a:t>MT</a:t>
            </a:r>
            <a:r>
              <a:rPr lang="en-US" altLang="zh-CN" sz="900" dirty="0">
                <a:solidFill>
                  <a:srgbClr val="000000"/>
                </a:solidFill>
                <a:latin typeface="Arial" panose="020B0604020202020204" pitchFamily="34" charset="0"/>
              </a:rPr>
              <a:t>,</a:t>
            </a:r>
            <a:r>
              <a:rPr lang="zh-CN" altLang="en-US" sz="9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</a:rPr>
              <a:t>RNA MT</a:t>
            </a:r>
            <a:r>
              <a:rPr lang="en-US" altLang="zh-CN" sz="9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</a:rPr>
              <a:t>DNA MT</a:t>
            </a:r>
            <a:r>
              <a:rPr lang="zh-CN" altLang="en-US" sz="9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zh-CN" sz="900" dirty="0">
                <a:solidFill>
                  <a:srgbClr val="000000"/>
                </a:solidFill>
                <a:latin typeface="Arial" panose="020B0604020202020204" pitchFamily="34" charset="0"/>
              </a:rPr>
              <a:t>and</a:t>
            </a:r>
            <a:r>
              <a:rPr lang="zh-CN" altLang="en-US" sz="9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</a:rPr>
              <a:t>Ungrouped small</a:t>
            </a:r>
            <a:r>
              <a:rPr lang="zh-CN" altLang="en-US" sz="9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zh-CN" sz="900" dirty="0">
                <a:solidFill>
                  <a:srgbClr val="000000"/>
                </a:solidFill>
                <a:latin typeface="Arial" panose="020B0604020202020204" pitchFamily="34" charset="0"/>
              </a:rPr>
              <a:t>molecular</a:t>
            </a:r>
            <a:r>
              <a:rPr lang="zh-CN" altLang="en-US" sz="9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</a:rPr>
              <a:t>MT</a:t>
            </a:r>
            <a:r>
              <a:rPr lang="en-US" altLang="zh-CN" sz="90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r>
              <a:rPr lang="en-US" altLang="zh-CN" sz="9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A, Targets</a:t>
            </a:r>
            <a:r>
              <a: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functional</a:t>
            </a:r>
            <a:r>
              <a: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implication</a:t>
            </a:r>
            <a:r>
              <a: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of 36 SAM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/SAH-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dependent HMT in pathophysiological conditions. 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B, F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unction</a:t>
            </a:r>
            <a:r>
              <a: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implication</a:t>
            </a:r>
            <a:r>
              <a: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of 48 SAM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/SAN-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dependent Non-HMT in pathophysiological conditions.</a:t>
            </a:r>
            <a:r>
              <a:rPr lang="zh-CN" altLang="en-US" sz="9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zh-CN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Classification,</a:t>
            </a:r>
            <a:r>
              <a:rPr lang="zh-CN" altLang="en-US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 and expression</a:t>
            </a:r>
            <a:r>
              <a:rPr lang="zh-CN" altLang="en-US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changes</a:t>
            </a:r>
            <a:r>
              <a:rPr lang="zh-CN" altLang="en-US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zh-CN" altLang="en-US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listed.</a:t>
            </a:r>
            <a:r>
              <a:rPr lang="zh-CN" altLang="en-US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 site of H-MT</a:t>
            </a:r>
            <a:r>
              <a:rPr lang="zh-CN" altLang="en-US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zh-CN" altLang="en-US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indicated. </a:t>
            </a:r>
            <a:r>
              <a:rPr lang="en-US" sz="900" dirty="0">
                <a:latin typeface="Arial" panose="020B0604020202020204" pitchFamily="34" charset="0"/>
              </a:rPr>
              <a:t>PMID</a:t>
            </a:r>
            <a:r>
              <a:rPr lang="zh-CN" altLang="en-US" sz="900" dirty="0">
                <a:latin typeface="Arial" panose="020B0604020202020204" pitchFamily="34" charset="0"/>
              </a:rPr>
              <a:t> </a:t>
            </a:r>
            <a:r>
              <a:rPr lang="en-US" sz="900" dirty="0">
                <a:latin typeface="Arial" panose="020B0604020202020204" pitchFamily="34" charset="0"/>
              </a:rPr>
              <a:t>#</a:t>
            </a:r>
            <a:r>
              <a:rPr lang="zh-CN" altLang="en-US" sz="900" dirty="0">
                <a:latin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</a:rPr>
              <a:t>indicates PubMed</a:t>
            </a:r>
            <a:r>
              <a:rPr lang="zh-CN" altLang="en-US" sz="900" dirty="0">
                <a:latin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</a:rPr>
              <a:t>ID</a:t>
            </a:r>
            <a:r>
              <a:rPr lang="zh-CN" altLang="en-US" sz="900" dirty="0">
                <a:latin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</a:rPr>
              <a:t>number of relevant references.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Abbreviation: H, histone; R, arginine; K, lysine; me1, mono-methylation; me2, d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i-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methylation; me3, tri-methylation;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AR: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androgen receptor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ER: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estrogen receptor;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MT, methyltransferase;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HMT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histone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methyltransferase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</a:rPr>
              <a:t>MTRF1L</a:t>
            </a:r>
            <a:r>
              <a:rPr lang="en-US" altLang="zh-CN" sz="900" dirty="0">
                <a:solidFill>
                  <a:srgbClr val="000000"/>
                </a:solidFill>
                <a:latin typeface="Arial" panose="020B0604020202020204" pitchFamily="34" charset="0"/>
              </a:rPr>
              <a:t>,</a:t>
            </a:r>
            <a:r>
              <a:rPr lang="zh-CN" altLang="en-US" sz="9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</a:rPr>
              <a:t>mitochondrial translation</a:t>
            </a:r>
            <a:r>
              <a:rPr lang="zh-CN" altLang="en-US" sz="9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</a:rPr>
              <a:t>release factor;</a:t>
            </a:r>
            <a:r>
              <a:rPr lang="zh-CN" altLang="en-US" sz="9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DD/ID</a:t>
            </a:r>
            <a:r>
              <a:rPr lang="en-US" altLang="zh-CN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developmental delay/intellectual disability; 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</a:rPr>
              <a:t>Mit</a:t>
            </a:r>
            <a:r>
              <a:rPr lang="en-US" altLang="zh-CN" sz="900" dirty="0">
                <a:solidFill>
                  <a:srgbClr val="000000"/>
                </a:solidFill>
                <a:latin typeface="Arial" panose="020B0604020202020204" pitchFamily="34" charset="0"/>
              </a:rPr>
              <a:t>o,</a:t>
            </a:r>
            <a:r>
              <a:rPr lang="zh-CN" altLang="en-US" sz="9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zh-CN" sz="900" dirty="0">
                <a:solidFill>
                  <a:srgbClr val="000000"/>
                </a:solidFill>
                <a:latin typeface="Arial" panose="020B0604020202020204" pitchFamily="34" charset="0"/>
              </a:rPr>
              <a:t>mitochondrial; 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</a:rPr>
              <a:t>HSC</a:t>
            </a:r>
            <a:r>
              <a:rPr lang="en-US" altLang="zh-CN" sz="900" dirty="0">
                <a:solidFill>
                  <a:srgbClr val="000000"/>
                </a:solidFill>
                <a:latin typeface="Arial" panose="020B0604020202020204" pitchFamily="34" charset="0"/>
              </a:rPr>
              <a:t>,</a:t>
            </a:r>
            <a:r>
              <a:rPr lang="zh-CN" altLang="en-US" sz="9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zh-CN" sz="900" dirty="0">
                <a:solidFill>
                  <a:srgbClr val="000000"/>
                </a:solidFill>
                <a:latin typeface="Arial" panose="020B0604020202020204" pitchFamily="34" charset="0"/>
              </a:rPr>
              <a:t>hematopoietic</a:t>
            </a:r>
            <a:r>
              <a:rPr lang="zh-CN" altLang="en-US" sz="9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zh-CN" sz="900" dirty="0">
                <a:solidFill>
                  <a:srgbClr val="000000"/>
                </a:solidFill>
                <a:latin typeface="Arial" panose="020B0604020202020204" pitchFamily="34" charset="0"/>
              </a:rPr>
              <a:t>stem</a:t>
            </a:r>
            <a:r>
              <a:rPr lang="zh-CN" altLang="en-US" sz="9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zh-CN" sz="900" dirty="0">
                <a:solidFill>
                  <a:srgbClr val="000000"/>
                </a:solidFill>
                <a:latin typeface="Arial" panose="020B0604020202020204" pitchFamily="34" charset="0"/>
              </a:rPr>
              <a:t>cell; 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</a:rPr>
              <a:t>PC</a:t>
            </a:r>
            <a:r>
              <a:rPr lang="en-US" altLang="zh-CN" sz="900" dirty="0">
                <a:solidFill>
                  <a:srgbClr val="000000"/>
                </a:solidFill>
                <a:latin typeface="Arial" panose="020B0604020202020204" pitchFamily="34" charset="0"/>
              </a:rPr>
              <a:t>,</a:t>
            </a:r>
            <a:r>
              <a:rPr lang="zh-CN" altLang="en-US" sz="9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zh-CN" sz="900" dirty="0">
                <a:solidFill>
                  <a:srgbClr val="000000"/>
                </a:solidFill>
                <a:latin typeface="Arial" panose="020B0604020202020204" pitchFamily="34" charset="0"/>
              </a:rPr>
              <a:t>progenitor</a:t>
            </a:r>
            <a:r>
              <a:rPr lang="zh-CN" altLang="en-US" sz="9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zh-CN" sz="900" dirty="0">
                <a:solidFill>
                  <a:srgbClr val="000000"/>
                </a:solidFill>
                <a:latin typeface="Arial" panose="020B0604020202020204" pitchFamily="34" charset="0"/>
              </a:rPr>
              <a:t>cell;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</a:rPr>
              <a:t>mtLSU</a:t>
            </a:r>
            <a:r>
              <a:rPr lang="en-US" altLang="zh-CN" sz="900" dirty="0">
                <a:solidFill>
                  <a:srgbClr val="000000"/>
                </a:solidFill>
                <a:latin typeface="Arial" panose="020B0604020202020204" pitchFamily="34" charset="0"/>
              </a:rPr>
              <a:t>:</a:t>
            </a:r>
            <a:r>
              <a:rPr lang="zh-CN" altLang="en-US" sz="9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zh-CN" sz="900" dirty="0">
                <a:solidFill>
                  <a:srgbClr val="000000"/>
                </a:solidFill>
                <a:latin typeface="Arial" panose="020B0604020202020204" pitchFamily="34" charset="0"/>
              </a:rPr>
              <a:t>mitochondrial</a:t>
            </a:r>
            <a:r>
              <a:rPr lang="zh-CN" altLang="en-US" sz="9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zh-CN" sz="900" dirty="0">
                <a:solidFill>
                  <a:srgbClr val="000000"/>
                </a:solidFill>
                <a:latin typeface="Arial" panose="020B0604020202020204" pitchFamily="34" charset="0"/>
              </a:rPr>
              <a:t>large</a:t>
            </a:r>
            <a:r>
              <a:rPr lang="zh-CN" altLang="en-US" sz="9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zh-CN" sz="900" dirty="0">
                <a:solidFill>
                  <a:srgbClr val="000000"/>
                </a:solidFill>
                <a:latin typeface="Arial" panose="020B0604020202020204" pitchFamily="34" charset="0"/>
              </a:rPr>
              <a:t>subunit; 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</a:rPr>
              <a:t>MTRF1L</a:t>
            </a:r>
            <a:r>
              <a:rPr lang="en-US" altLang="zh-CN" sz="900" dirty="0">
                <a:solidFill>
                  <a:srgbClr val="000000"/>
                </a:solidFill>
                <a:latin typeface="Arial" panose="020B0604020202020204" pitchFamily="34" charset="0"/>
              </a:rPr>
              <a:t>,</a:t>
            </a:r>
            <a:r>
              <a:rPr lang="zh-CN" altLang="en-US" sz="9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zh-CN" sz="900" dirty="0">
                <a:solidFill>
                  <a:srgbClr val="000000"/>
                </a:solidFill>
                <a:latin typeface="Arial" panose="020B0604020202020204" pitchFamily="34" charset="0"/>
              </a:rPr>
              <a:t>mitochondrial</a:t>
            </a:r>
            <a:r>
              <a:rPr lang="zh-CN" altLang="en-US" sz="9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zh-CN" sz="900" dirty="0">
                <a:solidFill>
                  <a:srgbClr val="000000"/>
                </a:solidFill>
                <a:latin typeface="Arial" panose="020B0604020202020204" pitchFamily="34" charset="0"/>
              </a:rPr>
              <a:t>translation</a:t>
            </a:r>
            <a:r>
              <a:rPr lang="zh-CN" altLang="en-US" sz="9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zh-CN" sz="900" dirty="0">
                <a:solidFill>
                  <a:srgbClr val="000000"/>
                </a:solidFill>
                <a:latin typeface="Arial" panose="020B0604020202020204" pitchFamily="34" charset="0"/>
              </a:rPr>
              <a:t>release</a:t>
            </a:r>
            <a:r>
              <a:rPr lang="zh-CN" altLang="en-US" sz="9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zh-CN" sz="900" dirty="0">
                <a:solidFill>
                  <a:srgbClr val="000000"/>
                </a:solidFill>
                <a:latin typeface="Arial" panose="020B0604020202020204" pitchFamily="34" charset="0"/>
              </a:rPr>
              <a:t>factor; 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</a:rPr>
              <a:t>Ade</a:t>
            </a:r>
            <a:r>
              <a:rPr lang="en-US" altLang="zh-CN" sz="900" dirty="0">
                <a:solidFill>
                  <a:srgbClr val="000000"/>
                </a:solidFill>
                <a:latin typeface="Arial" panose="020B0604020202020204" pitchFamily="34" charset="0"/>
              </a:rPr>
              <a:t>:</a:t>
            </a:r>
            <a:r>
              <a:rPr lang="zh-CN" altLang="en-US" sz="9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zh-CN" sz="900" dirty="0">
                <a:solidFill>
                  <a:srgbClr val="000000"/>
                </a:solidFill>
                <a:latin typeface="Arial" panose="020B0604020202020204" pitchFamily="34" charset="0"/>
              </a:rPr>
              <a:t>adenosine; </a:t>
            </a:r>
            <a:r>
              <a:rPr lang="en-US" sz="900" dirty="0">
                <a:latin typeface="Arial" panose="020B0604020202020204" pitchFamily="34" charset="0"/>
              </a:rPr>
              <a:t>Ala (A), </a:t>
            </a:r>
            <a:r>
              <a:rPr lang="en-US" altLang="zh-CN" sz="900" dirty="0">
                <a:latin typeface="Arial" panose="020B0604020202020204" pitchFamily="34" charset="0"/>
              </a:rPr>
              <a:t>alanine</a:t>
            </a:r>
            <a:r>
              <a:rPr lang="zh-CN" altLang="en-US" sz="900" dirty="0">
                <a:latin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</a:rPr>
              <a:t>A; </a:t>
            </a:r>
            <a:r>
              <a:rPr lang="en-US" sz="900" dirty="0" err="1">
                <a:latin typeface="Arial" panose="020B0604020202020204" pitchFamily="34" charset="0"/>
              </a:rPr>
              <a:t>Gly</a:t>
            </a:r>
            <a:r>
              <a:rPr lang="en-US" sz="900" dirty="0">
                <a:latin typeface="Arial" panose="020B0604020202020204" pitchFamily="34" charset="0"/>
              </a:rPr>
              <a:t> (G)</a:t>
            </a:r>
            <a:r>
              <a:rPr lang="en-US" altLang="zh-CN" sz="900" dirty="0">
                <a:latin typeface="Arial" panose="020B0604020202020204" pitchFamily="34" charset="0"/>
              </a:rPr>
              <a:t>:</a:t>
            </a:r>
            <a:r>
              <a:rPr lang="zh-CN" altLang="en-US" sz="900" dirty="0">
                <a:latin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</a:rPr>
              <a:t>glycine; </a:t>
            </a:r>
            <a:r>
              <a:rPr lang="en-US" sz="900" dirty="0">
                <a:latin typeface="Arial" panose="020B0604020202020204" pitchFamily="34" charset="0"/>
              </a:rPr>
              <a:t>Pro (P),</a:t>
            </a:r>
            <a:r>
              <a:rPr lang="zh-CN" altLang="en-US" sz="900" dirty="0">
                <a:latin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</a:rPr>
              <a:t>proline;</a:t>
            </a:r>
            <a:r>
              <a:rPr lang="zh-CN" altLang="en-US" sz="900" dirty="0">
                <a:latin typeface="Arial" panose="020B0604020202020204" pitchFamily="34" charset="0"/>
              </a:rPr>
              <a:t> </a:t>
            </a:r>
            <a:r>
              <a:rPr lang="en-US" sz="900" dirty="0">
                <a:latin typeface="Arial" panose="020B0604020202020204" pitchFamily="34" charset="0"/>
              </a:rPr>
              <a:t>Se</a:t>
            </a:r>
            <a:r>
              <a:rPr lang="en-US" altLang="zh-CN" sz="900" dirty="0">
                <a:latin typeface="Arial" panose="020B0604020202020204" pitchFamily="34" charset="0"/>
              </a:rPr>
              <a:t>r(S), serine;</a:t>
            </a:r>
            <a:r>
              <a:rPr lang="zh-CN" altLang="en-US" sz="900" dirty="0">
                <a:latin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</a:rPr>
              <a:t>Lys(K), lysine;</a:t>
            </a:r>
            <a:r>
              <a:rPr lang="zh-CN" altLang="en-US" sz="900" dirty="0">
                <a:latin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</a:rPr>
              <a:t>Met(M), methionine;</a:t>
            </a:r>
            <a:r>
              <a:rPr lang="zh-CN" altLang="en-US" sz="900" dirty="0">
                <a:latin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</a:rPr>
              <a:t>Leu(L),</a:t>
            </a:r>
            <a:r>
              <a:rPr lang="zh-CN" altLang="en-US" sz="900" dirty="0">
                <a:latin typeface="Arial" panose="020B0604020202020204" pitchFamily="34" charset="0"/>
              </a:rPr>
              <a:t> </a:t>
            </a:r>
            <a:r>
              <a:rPr lang="en-US" sz="900" dirty="0">
                <a:latin typeface="Arial" panose="020B0604020202020204" pitchFamily="34" charset="0"/>
              </a:rPr>
              <a:t>Leucine</a:t>
            </a:r>
            <a:r>
              <a:rPr lang="en-US" altLang="zh-CN" sz="900" dirty="0">
                <a:latin typeface="Arial" panose="020B0604020202020204" pitchFamily="34" charset="0"/>
              </a:rPr>
              <a:t>.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 Abbreviations for gene and enzyme names are explained in Supplementary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Table 1</a:t>
            </a:r>
            <a:endParaRPr lang="en-US" altLang="zh-CN" sz="900" dirty="0">
              <a:latin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3261773-1C8B-594F-864C-666B54B4EEB7}"/>
              </a:ext>
            </a:extLst>
          </p:cNvPr>
          <p:cNvSpPr/>
          <p:nvPr/>
        </p:nvSpPr>
        <p:spPr>
          <a:xfrm>
            <a:off x="4636687" y="129466"/>
            <a:ext cx="22234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. Table 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Shen &amp; Gao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23537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156">
            <a:extLst>
              <a:ext uri="{FF2B5EF4-FFF2-40B4-BE49-F238E27FC236}">
                <a16:creationId xmlns:a16="http://schemas.microsoft.com/office/drawing/2014/main" id="{1AFACA96-CEDA-634C-BC75-E87BDD7628B1}"/>
              </a:ext>
            </a:extLst>
          </p:cNvPr>
          <p:cNvSpPr>
            <a:spLocks noChangeShapeType="1"/>
          </p:cNvSpPr>
          <p:nvPr/>
        </p:nvSpPr>
        <p:spPr bwMode="auto">
          <a:xfrm>
            <a:off x="203200" y="650110"/>
            <a:ext cx="6339624" cy="691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429">
            <a:extLst>
              <a:ext uri="{FF2B5EF4-FFF2-40B4-BE49-F238E27FC236}">
                <a16:creationId xmlns:a16="http://schemas.microsoft.com/office/drawing/2014/main" id="{509B8FCE-3ECB-FA46-AB33-02AADA7283AA}"/>
              </a:ext>
            </a:extLst>
          </p:cNvPr>
          <p:cNvSpPr txBox="1"/>
          <p:nvPr/>
        </p:nvSpPr>
        <p:spPr>
          <a:xfrm>
            <a:off x="108974" y="824831"/>
            <a:ext cx="1436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Cytosol (37 enzymes)</a:t>
            </a:r>
          </a:p>
        </p:txBody>
      </p:sp>
      <p:sp>
        <p:nvSpPr>
          <p:cNvPr id="8" name="Rectangle 93">
            <a:extLst>
              <a:ext uri="{FF2B5EF4-FFF2-40B4-BE49-F238E27FC236}">
                <a16:creationId xmlns:a16="http://schemas.microsoft.com/office/drawing/2014/main" id="{A450D906-622A-7445-A203-D26A4B1E38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1707" y="690606"/>
            <a:ext cx="54978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/>
            <a:r>
              <a:rPr lang="en-US" altLang="zh-CN" sz="800" b="1" dirty="0">
                <a:cs typeface="Arial" panose="020B0604020202020204" pitchFamily="34" charset="0"/>
              </a:rPr>
              <a:t>C</a:t>
            </a:r>
            <a:r>
              <a:rPr lang="en-US" sz="800" b="1" dirty="0">
                <a:cs typeface="Arial" panose="020B0604020202020204" pitchFamily="34" charset="0"/>
              </a:rPr>
              <a:t>ategory</a:t>
            </a:r>
          </a:p>
        </p:txBody>
      </p:sp>
      <p:sp>
        <p:nvSpPr>
          <p:cNvPr id="10" name="Rectangle 93">
            <a:extLst>
              <a:ext uri="{FF2B5EF4-FFF2-40B4-BE49-F238E27FC236}">
                <a16:creationId xmlns:a16="http://schemas.microsoft.com/office/drawing/2014/main" id="{2B812F8F-0476-7548-901C-CB11618C42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0597" y="694837"/>
            <a:ext cx="68768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800" b="1" dirty="0">
                <a:cs typeface="Arial" panose="020B0604020202020204" pitchFamily="34" charset="0"/>
              </a:rPr>
              <a:t>Enzyme name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sp>
        <p:nvSpPr>
          <p:cNvPr id="14" name="Rectangle 94">
            <a:extLst>
              <a:ext uri="{FF2B5EF4-FFF2-40B4-BE49-F238E27FC236}">
                <a16:creationId xmlns:a16="http://schemas.microsoft.com/office/drawing/2014/main" id="{F4DBCE99-C797-EE45-9100-77C7C6DE44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7429" y="982555"/>
            <a:ext cx="28533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AHCY</a:t>
            </a:r>
          </a:p>
        </p:txBody>
      </p:sp>
      <p:sp>
        <p:nvSpPr>
          <p:cNvPr id="15" name="Rectangle 97">
            <a:extLst>
              <a:ext uri="{FF2B5EF4-FFF2-40B4-BE49-F238E27FC236}">
                <a16:creationId xmlns:a16="http://schemas.microsoft.com/office/drawing/2014/main" id="{420FB6B2-60A8-8C46-9791-347392F654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447" y="982555"/>
            <a:ext cx="82394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/>
            <a:r>
              <a:rPr kumimoji="0" lang="en-US" altLang="en-US" sz="800" b="1" i="0" u="none" strike="noStrike" cap="none" normalizeH="0" baseline="0" dirty="0" err="1">
                <a:ln>
                  <a:noFill/>
                </a:ln>
                <a:effectLst/>
                <a:cs typeface="Arial" panose="020B0604020202020204" pitchFamily="34" charset="0"/>
              </a:rPr>
              <a:t>Hcy</a:t>
            </a:r>
            <a:r>
              <a:rPr kumimoji="0" lang="en-US" altLang="en-US" sz="800" b="1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 </a:t>
            </a:r>
            <a:r>
              <a:rPr lang="en-US" altLang="en-US" sz="800" b="1" dirty="0">
                <a:cs typeface="Arial" panose="020B0604020202020204" pitchFamily="34" charset="0"/>
              </a:rPr>
              <a:t>metabolism:</a:t>
            </a:r>
            <a:endParaRPr lang="en-US" altLang="en-US" sz="800" dirty="0">
              <a:cs typeface="Arial" panose="020B0604020202020204" pitchFamily="34" charset="0"/>
            </a:endParaRPr>
          </a:p>
        </p:txBody>
      </p:sp>
      <p:sp>
        <p:nvSpPr>
          <p:cNvPr id="16" name="Rectangle 96">
            <a:extLst>
              <a:ext uri="{FF2B5EF4-FFF2-40B4-BE49-F238E27FC236}">
                <a16:creationId xmlns:a16="http://schemas.microsoft.com/office/drawing/2014/main" id="{5CB510CC-3E10-E742-8AEF-3676781274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163" y="982555"/>
            <a:ext cx="21159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CBS</a:t>
            </a:r>
          </a:p>
        </p:txBody>
      </p:sp>
      <p:sp>
        <p:nvSpPr>
          <p:cNvPr id="17" name="Rectangle 99">
            <a:extLst>
              <a:ext uri="{FF2B5EF4-FFF2-40B4-BE49-F238E27FC236}">
                <a16:creationId xmlns:a16="http://schemas.microsoft.com/office/drawing/2014/main" id="{D0722D6C-22E5-3443-ABF0-E49FBACAAF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015" y="982555"/>
            <a:ext cx="2500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CTH*</a:t>
            </a:r>
          </a:p>
        </p:txBody>
      </p:sp>
      <p:sp>
        <p:nvSpPr>
          <p:cNvPr id="18" name="Rectangle 100">
            <a:extLst>
              <a:ext uri="{FF2B5EF4-FFF2-40B4-BE49-F238E27FC236}">
                <a16:creationId xmlns:a16="http://schemas.microsoft.com/office/drawing/2014/main" id="{83ED48FA-5481-FC4F-9DA9-5B8118C70C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6820" y="982555"/>
            <a:ext cx="29655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MARS</a:t>
            </a:r>
          </a:p>
        </p:txBody>
      </p:sp>
      <p:sp>
        <p:nvSpPr>
          <p:cNvPr id="19" name="Rectangle 101">
            <a:extLst>
              <a:ext uri="{FF2B5EF4-FFF2-40B4-BE49-F238E27FC236}">
                <a16:creationId xmlns:a16="http://schemas.microsoft.com/office/drawing/2014/main" id="{90B55374-A609-794A-9C08-0FA52EACC3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7429" y="1109223"/>
            <a:ext cx="22121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MTR</a:t>
            </a:r>
          </a:p>
        </p:txBody>
      </p:sp>
      <p:sp>
        <p:nvSpPr>
          <p:cNvPr id="20" name="Rectangle 102">
            <a:extLst>
              <a:ext uri="{FF2B5EF4-FFF2-40B4-BE49-F238E27FC236}">
                <a16:creationId xmlns:a16="http://schemas.microsoft.com/office/drawing/2014/main" id="{F96AB4B9-80A8-3449-901E-FC7B3B9EE2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163" y="1109223"/>
            <a:ext cx="34785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SHMT1</a:t>
            </a:r>
          </a:p>
        </p:txBody>
      </p:sp>
      <p:sp>
        <p:nvSpPr>
          <p:cNvPr id="21" name="Rectangle 103">
            <a:extLst>
              <a:ext uri="{FF2B5EF4-FFF2-40B4-BE49-F238E27FC236}">
                <a16:creationId xmlns:a16="http://schemas.microsoft.com/office/drawing/2014/main" id="{5ED8FD11-7D2A-4543-A13E-08DB1743C5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163" y="1245025"/>
            <a:ext cx="29014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BHMT</a:t>
            </a:r>
          </a:p>
        </p:txBody>
      </p:sp>
      <p:sp>
        <p:nvSpPr>
          <p:cNvPr id="22" name="Rectangle 104">
            <a:extLst>
              <a:ext uri="{FF2B5EF4-FFF2-40B4-BE49-F238E27FC236}">
                <a16:creationId xmlns:a16="http://schemas.microsoft.com/office/drawing/2014/main" id="{F50D500D-C207-EA4D-85ED-C2BE4723B7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5665" y="982555"/>
            <a:ext cx="38311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MAT1A*</a:t>
            </a:r>
          </a:p>
        </p:txBody>
      </p:sp>
      <p:sp>
        <p:nvSpPr>
          <p:cNvPr id="23" name="Rectangle 105">
            <a:extLst>
              <a:ext uri="{FF2B5EF4-FFF2-40B4-BE49-F238E27FC236}">
                <a16:creationId xmlns:a16="http://schemas.microsoft.com/office/drawing/2014/main" id="{449C796A-5436-BA45-9B3E-A052736DBD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7429" y="1245025"/>
            <a:ext cx="25808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PLD2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99FCD68-3830-6E40-BAE6-42FD84A6CE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177" y="1386357"/>
            <a:ext cx="9153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Methyltransferase: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559262B-8436-B341-8F07-0E9DE019DE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7849" y="1515274"/>
            <a:ext cx="66364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/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I: Histone MTs</a:t>
            </a:r>
            <a:endParaRPr lang="en-US" altLang="en-US" sz="800" dirty="0">
              <a:cs typeface="Arial" panose="020B0604020202020204" pitchFamily="34" charset="0"/>
            </a:endParaRPr>
          </a:p>
        </p:txBody>
      </p:sp>
      <p:sp>
        <p:nvSpPr>
          <p:cNvPr id="36" name="Rectangle 64">
            <a:extLst>
              <a:ext uri="{FF2B5EF4-FFF2-40B4-BE49-F238E27FC236}">
                <a16:creationId xmlns:a16="http://schemas.microsoft.com/office/drawing/2014/main" id="{95B0A634-75E1-8145-A435-03873DCAD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677" y="1641143"/>
            <a:ext cx="12888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r" defTabSz="914400"/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III: </a:t>
            </a:r>
            <a:r>
              <a:rPr lang="en-US" altLang="en-US" sz="800" dirty="0">
                <a:cs typeface="Arial" panose="020B0604020202020204" pitchFamily="34" charset="0"/>
              </a:rPr>
              <a:t>Non-Histone 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protein MT</a:t>
            </a:r>
            <a:r>
              <a:rPr lang="en-US" altLang="zh-CN" sz="800" dirty="0">
                <a:cs typeface="Arial" panose="020B0604020202020204" pitchFamily="34" charset="0"/>
              </a:rPr>
              <a:t>s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sp>
        <p:nvSpPr>
          <p:cNvPr id="37" name="Rectangle 67">
            <a:extLst>
              <a:ext uri="{FF2B5EF4-FFF2-40B4-BE49-F238E27FC236}">
                <a16:creationId xmlns:a16="http://schemas.microsoft.com/office/drawing/2014/main" id="{5801EB6D-5700-194C-9362-82C48B759C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1969" y="1764798"/>
            <a:ext cx="59952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/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IV: RNA MT</a:t>
            </a:r>
            <a:r>
              <a:rPr kumimoji="0" lang="en-US" altLang="zh-CN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s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sp>
        <p:nvSpPr>
          <p:cNvPr id="38" name="Rectangle 75">
            <a:extLst>
              <a:ext uri="{FF2B5EF4-FFF2-40B4-BE49-F238E27FC236}">
                <a16:creationId xmlns:a16="http://schemas.microsoft.com/office/drawing/2014/main" id="{162862D3-F7A7-084F-B843-605FEC65B1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643" y="1911064"/>
            <a:ext cx="141384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VI: Ungrouped</a:t>
            </a:r>
            <a:r>
              <a:rPr kumimoji="0" lang="zh-CN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 </a:t>
            </a:r>
            <a:r>
              <a:rPr kumimoji="0" lang="en-US" altLang="zh-CN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small</a:t>
            </a:r>
            <a:r>
              <a:rPr kumimoji="0" lang="zh-CN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 </a:t>
            </a:r>
            <a:r>
              <a:rPr kumimoji="0" lang="en-US" altLang="zh-CN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mole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 MT</a:t>
            </a:r>
            <a:r>
              <a:rPr kumimoji="0" lang="en-US" altLang="zh-CN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s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sp>
        <p:nvSpPr>
          <p:cNvPr id="39" name="Rectangle 78">
            <a:extLst>
              <a:ext uri="{FF2B5EF4-FFF2-40B4-BE49-F238E27FC236}">
                <a16:creationId xmlns:a16="http://schemas.microsoft.com/office/drawing/2014/main" id="{11B5B9C6-95D8-014E-9C67-6EE305AE23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918" y="2033596"/>
            <a:ext cx="116057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Adenosine metaboli</a:t>
            </a:r>
            <a:r>
              <a:rPr kumimoji="0" lang="en-US" altLang="zh-CN" sz="800" b="1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sm: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sp>
        <p:nvSpPr>
          <p:cNvPr id="44" name="Rectangle 106">
            <a:extLst>
              <a:ext uri="{FF2B5EF4-FFF2-40B4-BE49-F238E27FC236}">
                <a16:creationId xmlns:a16="http://schemas.microsoft.com/office/drawing/2014/main" id="{05D8C7F0-9FC5-D341-B69C-0B9136A26C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7429" y="1509671"/>
            <a:ext cx="34785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KMT2D</a:t>
            </a:r>
          </a:p>
        </p:txBody>
      </p:sp>
      <p:sp>
        <p:nvSpPr>
          <p:cNvPr id="45" name="Rectangle 110">
            <a:extLst>
              <a:ext uri="{FF2B5EF4-FFF2-40B4-BE49-F238E27FC236}">
                <a16:creationId xmlns:a16="http://schemas.microsoft.com/office/drawing/2014/main" id="{B73B543C-0B27-4245-99F9-4BB328DF85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163" y="1509671"/>
            <a:ext cx="35426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SMYD2</a:t>
            </a:r>
          </a:p>
        </p:txBody>
      </p:sp>
      <p:sp>
        <p:nvSpPr>
          <p:cNvPr id="47" name="Rectangle 111">
            <a:extLst>
              <a:ext uri="{FF2B5EF4-FFF2-40B4-BE49-F238E27FC236}">
                <a16:creationId xmlns:a16="http://schemas.microsoft.com/office/drawing/2014/main" id="{C60EACF1-67D7-0847-A4BF-70197DB7AF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8568" y="1509671"/>
            <a:ext cx="34785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PRMT2</a:t>
            </a:r>
          </a:p>
        </p:txBody>
      </p:sp>
      <p:sp>
        <p:nvSpPr>
          <p:cNvPr id="48" name="Rectangle 115">
            <a:extLst>
              <a:ext uri="{FF2B5EF4-FFF2-40B4-BE49-F238E27FC236}">
                <a16:creationId xmlns:a16="http://schemas.microsoft.com/office/drawing/2014/main" id="{FEB22493-6D9E-A34C-ADDD-263CBBD87E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5922" y="1509671"/>
            <a:ext cx="34785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PRMT5</a:t>
            </a:r>
          </a:p>
        </p:txBody>
      </p:sp>
      <p:sp>
        <p:nvSpPr>
          <p:cNvPr id="50" name="Rectangle 116">
            <a:extLst>
              <a:ext uri="{FF2B5EF4-FFF2-40B4-BE49-F238E27FC236}">
                <a16:creationId xmlns:a16="http://schemas.microsoft.com/office/drawing/2014/main" id="{0D78F0CC-D803-CE43-A2D1-64D7E35480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7429" y="1641143"/>
            <a:ext cx="33663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>
                <a:ln>
                  <a:noFill/>
                </a:ln>
                <a:effectLst/>
                <a:cs typeface="Arial" panose="020B0604020202020204" pitchFamily="34" charset="0"/>
              </a:rPr>
              <a:t>GAMT*</a:t>
            </a:r>
          </a:p>
        </p:txBody>
      </p:sp>
      <p:sp>
        <p:nvSpPr>
          <p:cNvPr id="52" name="Rectangle 119">
            <a:extLst>
              <a:ext uri="{FF2B5EF4-FFF2-40B4-BE49-F238E27FC236}">
                <a16:creationId xmlns:a16="http://schemas.microsoft.com/office/drawing/2014/main" id="{EADCA4A8-189E-334D-A188-A64AB7FE57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015" y="1641143"/>
            <a:ext cx="42159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LRTOMT</a:t>
            </a:r>
          </a:p>
        </p:txBody>
      </p:sp>
      <p:sp>
        <p:nvSpPr>
          <p:cNvPr id="53" name="Rectangle 120">
            <a:extLst>
              <a:ext uri="{FF2B5EF4-FFF2-40B4-BE49-F238E27FC236}">
                <a16:creationId xmlns:a16="http://schemas.microsoft.com/office/drawing/2014/main" id="{C19C7F6F-9DE0-324B-AF15-C1ADE8ACA3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6820" y="1641143"/>
            <a:ext cx="33663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LCMT1</a:t>
            </a:r>
          </a:p>
        </p:txBody>
      </p:sp>
      <p:sp>
        <p:nvSpPr>
          <p:cNvPr id="54" name="Rectangle 121">
            <a:extLst>
              <a:ext uri="{FF2B5EF4-FFF2-40B4-BE49-F238E27FC236}">
                <a16:creationId xmlns:a16="http://schemas.microsoft.com/office/drawing/2014/main" id="{6AFEC1FC-B366-4A4F-925D-BCCC7017FE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5665" y="1641143"/>
            <a:ext cx="34785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PCMT1</a:t>
            </a:r>
          </a:p>
        </p:txBody>
      </p:sp>
      <p:sp>
        <p:nvSpPr>
          <p:cNvPr id="55" name="Rectangle 118">
            <a:extLst>
              <a:ext uri="{FF2B5EF4-FFF2-40B4-BE49-F238E27FC236}">
                <a16:creationId xmlns:a16="http://schemas.microsoft.com/office/drawing/2014/main" id="{4A38D81F-9816-384B-ABF6-D7EC881886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163" y="1641143"/>
            <a:ext cx="30136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GNMT</a:t>
            </a:r>
          </a:p>
        </p:txBody>
      </p:sp>
      <p:sp>
        <p:nvSpPr>
          <p:cNvPr id="57" name="Rectangle 122">
            <a:extLst>
              <a:ext uri="{FF2B5EF4-FFF2-40B4-BE49-F238E27FC236}">
                <a16:creationId xmlns:a16="http://schemas.microsoft.com/office/drawing/2014/main" id="{22748A53-3290-4D41-8536-57D48E1B91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7429" y="1764798"/>
            <a:ext cx="3029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>
                <a:ln>
                  <a:noFill/>
                </a:ln>
                <a:effectLst/>
                <a:cs typeface="Arial" panose="020B0604020202020204" pitchFamily="34" charset="0"/>
              </a:rPr>
              <a:t>FTSJ1</a:t>
            </a:r>
          </a:p>
        </p:txBody>
      </p:sp>
      <p:sp>
        <p:nvSpPr>
          <p:cNvPr id="58" name="Rectangle 124">
            <a:extLst>
              <a:ext uri="{FF2B5EF4-FFF2-40B4-BE49-F238E27FC236}">
                <a16:creationId xmlns:a16="http://schemas.microsoft.com/office/drawing/2014/main" id="{42C35411-CE38-F647-A2D9-E14CC5A01C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163" y="1764798"/>
            <a:ext cx="26930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TGS1</a:t>
            </a:r>
          </a:p>
        </p:txBody>
      </p:sp>
      <p:sp>
        <p:nvSpPr>
          <p:cNvPr id="59" name="Rectangle 125">
            <a:extLst>
              <a:ext uri="{FF2B5EF4-FFF2-40B4-BE49-F238E27FC236}">
                <a16:creationId xmlns:a16="http://schemas.microsoft.com/office/drawing/2014/main" id="{3A8716B3-CB1A-4B40-B5CE-42A55223E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015" y="1764798"/>
            <a:ext cx="34144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TRMT1</a:t>
            </a:r>
          </a:p>
        </p:txBody>
      </p:sp>
      <p:sp>
        <p:nvSpPr>
          <p:cNvPr id="60" name="Rectangle 126">
            <a:extLst>
              <a:ext uri="{FF2B5EF4-FFF2-40B4-BE49-F238E27FC236}">
                <a16:creationId xmlns:a16="http://schemas.microsoft.com/office/drawing/2014/main" id="{09F0D668-CFA4-DB41-B392-16FD397E11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6820" y="1764798"/>
            <a:ext cx="46807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TRMT61B</a:t>
            </a:r>
          </a:p>
        </p:txBody>
      </p:sp>
      <p:sp>
        <p:nvSpPr>
          <p:cNvPr id="61" name="Rectangle 127">
            <a:extLst>
              <a:ext uri="{FF2B5EF4-FFF2-40B4-BE49-F238E27FC236}">
                <a16:creationId xmlns:a16="http://schemas.microsoft.com/office/drawing/2014/main" id="{71B1C15F-117F-B14D-B00D-F8518BD76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5665" y="1764798"/>
            <a:ext cx="39433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METTL6</a:t>
            </a:r>
          </a:p>
        </p:txBody>
      </p:sp>
      <p:sp>
        <p:nvSpPr>
          <p:cNvPr id="63" name="Rectangle 128">
            <a:extLst>
              <a:ext uri="{FF2B5EF4-FFF2-40B4-BE49-F238E27FC236}">
                <a16:creationId xmlns:a16="http://schemas.microsoft.com/office/drawing/2014/main" id="{08CAA1B6-717C-6144-9961-23CB99CFDB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7429" y="1911064"/>
            <a:ext cx="28533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ASMT</a:t>
            </a:r>
          </a:p>
        </p:txBody>
      </p:sp>
      <p:sp>
        <p:nvSpPr>
          <p:cNvPr id="64" name="Rectangle 130">
            <a:extLst>
              <a:ext uri="{FF2B5EF4-FFF2-40B4-BE49-F238E27FC236}">
                <a16:creationId xmlns:a16="http://schemas.microsoft.com/office/drawing/2014/main" id="{12AD7657-E4A4-9640-A8ED-7A1AD92484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163" y="1911064"/>
            <a:ext cx="30136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COMT</a:t>
            </a:r>
          </a:p>
        </p:txBody>
      </p:sp>
      <p:sp>
        <p:nvSpPr>
          <p:cNvPr id="65" name="Rectangle 131">
            <a:extLst>
              <a:ext uri="{FF2B5EF4-FFF2-40B4-BE49-F238E27FC236}">
                <a16:creationId xmlns:a16="http://schemas.microsoft.com/office/drawing/2014/main" id="{176964E6-79CB-FD41-9E72-43197BD94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015" y="1911064"/>
            <a:ext cx="29495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HNMT</a:t>
            </a:r>
          </a:p>
        </p:txBody>
      </p:sp>
      <p:sp>
        <p:nvSpPr>
          <p:cNvPr id="66" name="Rectangle 132">
            <a:extLst>
              <a:ext uri="{FF2B5EF4-FFF2-40B4-BE49-F238E27FC236}">
                <a16:creationId xmlns:a16="http://schemas.microsoft.com/office/drawing/2014/main" id="{78D37F5F-0037-3D46-902F-1630188818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6820" y="1911064"/>
            <a:ext cx="2500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INMT</a:t>
            </a:r>
          </a:p>
        </p:txBody>
      </p:sp>
      <p:sp>
        <p:nvSpPr>
          <p:cNvPr id="67" name="Rectangle 133">
            <a:extLst>
              <a:ext uri="{FF2B5EF4-FFF2-40B4-BE49-F238E27FC236}">
                <a16:creationId xmlns:a16="http://schemas.microsoft.com/office/drawing/2014/main" id="{9048220D-26D2-4844-A1D9-DC936DBA5D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5665" y="1911064"/>
            <a:ext cx="28533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PEMT</a:t>
            </a:r>
          </a:p>
        </p:txBody>
      </p:sp>
      <p:sp>
        <p:nvSpPr>
          <p:cNvPr id="68" name="Rectangle 134">
            <a:extLst>
              <a:ext uri="{FF2B5EF4-FFF2-40B4-BE49-F238E27FC236}">
                <a16:creationId xmlns:a16="http://schemas.microsoft.com/office/drawing/2014/main" id="{0486F0D6-B6A4-7A43-A563-847864957B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4648" y="1911064"/>
            <a:ext cx="29014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PNMT</a:t>
            </a:r>
          </a:p>
        </p:txBody>
      </p:sp>
      <p:sp>
        <p:nvSpPr>
          <p:cNvPr id="69" name="Rectangle 135">
            <a:extLst>
              <a:ext uri="{FF2B5EF4-FFF2-40B4-BE49-F238E27FC236}">
                <a16:creationId xmlns:a16="http://schemas.microsoft.com/office/drawing/2014/main" id="{551ACADA-3F48-AD4E-81D5-19612DE424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5846" y="1911064"/>
            <a:ext cx="27892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TPMT</a:t>
            </a:r>
          </a:p>
        </p:txBody>
      </p:sp>
      <p:sp>
        <p:nvSpPr>
          <p:cNvPr id="71" name="Rectangle 136">
            <a:extLst>
              <a:ext uri="{FF2B5EF4-FFF2-40B4-BE49-F238E27FC236}">
                <a16:creationId xmlns:a16="http://schemas.microsoft.com/office/drawing/2014/main" id="{EDB2687F-6930-D742-B7A8-02293B8067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7429" y="2033308"/>
            <a:ext cx="44242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SLC29A3</a:t>
            </a:r>
          </a:p>
        </p:txBody>
      </p:sp>
      <p:sp>
        <p:nvSpPr>
          <p:cNvPr id="72" name="Rectangle 138">
            <a:extLst>
              <a:ext uri="{FF2B5EF4-FFF2-40B4-BE49-F238E27FC236}">
                <a16:creationId xmlns:a16="http://schemas.microsoft.com/office/drawing/2014/main" id="{7933911C-7F7B-B643-9B0C-2343FA3957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163" y="2033596"/>
            <a:ext cx="39433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NT5C1A</a:t>
            </a:r>
          </a:p>
        </p:txBody>
      </p:sp>
      <p:sp>
        <p:nvSpPr>
          <p:cNvPr id="73" name="Rectangle 139">
            <a:extLst>
              <a:ext uri="{FF2B5EF4-FFF2-40B4-BE49-F238E27FC236}">
                <a16:creationId xmlns:a16="http://schemas.microsoft.com/office/drawing/2014/main" id="{C3B17828-D5AE-D747-9B13-C56D4E258C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015" y="2033596"/>
            <a:ext cx="39433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NT5C1B</a:t>
            </a:r>
          </a:p>
        </p:txBody>
      </p:sp>
      <p:sp>
        <p:nvSpPr>
          <p:cNvPr id="74" name="Rectangle 140">
            <a:extLst>
              <a:ext uri="{FF2B5EF4-FFF2-40B4-BE49-F238E27FC236}">
                <a16:creationId xmlns:a16="http://schemas.microsoft.com/office/drawing/2014/main" id="{8B8B9277-8984-0F4E-8E90-05D1318DDC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6820" y="2033596"/>
            <a:ext cx="32541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NT5C2</a:t>
            </a:r>
          </a:p>
        </p:txBody>
      </p:sp>
      <p:sp>
        <p:nvSpPr>
          <p:cNvPr id="75" name="Rectangle 141">
            <a:extLst>
              <a:ext uri="{FF2B5EF4-FFF2-40B4-BE49-F238E27FC236}">
                <a16:creationId xmlns:a16="http://schemas.microsoft.com/office/drawing/2014/main" id="{F7253E00-14B8-5C43-B2EB-49138AA280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5665" y="2033596"/>
            <a:ext cx="32541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NT5C3</a:t>
            </a:r>
          </a:p>
        </p:txBody>
      </p:sp>
      <p:sp>
        <p:nvSpPr>
          <p:cNvPr id="76" name="Rectangle 142">
            <a:extLst>
              <a:ext uri="{FF2B5EF4-FFF2-40B4-BE49-F238E27FC236}">
                <a16:creationId xmlns:a16="http://schemas.microsoft.com/office/drawing/2014/main" id="{95578B09-4D88-D945-922B-E1DC170E34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4648" y="2033596"/>
            <a:ext cx="26770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NT5C</a:t>
            </a:r>
          </a:p>
        </p:txBody>
      </p:sp>
      <p:sp>
        <p:nvSpPr>
          <p:cNvPr id="77" name="Rectangle 143">
            <a:extLst>
              <a:ext uri="{FF2B5EF4-FFF2-40B4-BE49-F238E27FC236}">
                <a16:creationId xmlns:a16="http://schemas.microsoft.com/office/drawing/2014/main" id="{195163E8-76C6-4B4C-87DA-2942188AAF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5846" y="2033596"/>
            <a:ext cx="21159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ADK</a:t>
            </a:r>
          </a:p>
        </p:txBody>
      </p:sp>
      <p:sp>
        <p:nvSpPr>
          <p:cNvPr id="81" name="文本框 430">
            <a:extLst>
              <a:ext uri="{FF2B5EF4-FFF2-40B4-BE49-F238E27FC236}">
                <a16:creationId xmlns:a16="http://schemas.microsoft.com/office/drawing/2014/main" id="{B0017D0D-2EA3-2945-8971-EFFAF45946BC}"/>
              </a:ext>
            </a:extLst>
          </p:cNvPr>
          <p:cNvSpPr txBox="1"/>
          <p:nvPr/>
        </p:nvSpPr>
        <p:spPr>
          <a:xfrm>
            <a:off x="123155" y="2163812"/>
            <a:ext cx="12618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Nucleus (</a:t>
            </a:r>
            <a:r>
              <a:rPr lang="en-US" altLang="zh-CN" sz="8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66</a:t>
            </a:r>
            <a:r>
              <a:rPr lang="en-US" sz="8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 enzymes)</a:t>
            </a:r>
          </a:p>
        </p:txBody>
      </p:sp>
      <p:sp>
        <p:nvSpPr>
          <p:cNvPr id="87" name="Rectangle 159">
            <a:extLst>
              <a:ext uri="{FF2B5EF4-FFF2-40B4-BE49-F238E27FC236}">
                <a16:creationId xmlns:a16="http://schemas.microsoft.com/office/drawing/2014/main" id="{5E623B3D-4CC8-414E-8F75-7655916199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7429" y="2353244"/>
            <a:ext cx="21159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CBS</a:t>
            </a:r>
          </a:p>
        </p:txBody>
      </p:sp>
      <p:sp>
        <p:nvSpPr>
          <p:cNvPr id="88" name="Rectangle 160">
            <a:extLst>
              <a:ext uri="{FF2B5EF4-FFF2-40B4-BE49-F238E27FC236}">
                <a16:creationId xmlns:a16="http://schemas.microsoft.com/office/drawing/2014/main" id="{A899ABEA-9870-E145-9A77-FE389951CA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7429" y="2656206"/>
            <a:ext cx="25808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PLD2</a:t>
            </a:r>
          </a:p>
        </p:txBody>
      </p:sp>
      <p:sp>
        <p:nvSpPr>
          <p:cNvPr id="89" name="Rectangle 162">
            <a:extLst>
              <a:ext uri="{FF2B5EF4-FFF2-40B4-BE49-F238E27FC236}">
                <a16:creationId xmlns:a16="http://schemas.microsoft.com/office/drawing/2014/main" id="{D5FBAE2B-5AB8-9C47-806C-71C41B78CF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7429" y="2510750"/>
            <a:ext cx="34785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SHMT1</a:t>
            </a:r>
          </a:p>
        </p:txBody>
      </p:sp>
      <p:sp>
        <p:nvSpPr>
          <p:cNvPr id="103" name="Rectangle 163">
            <a:extLst>
              <a:ext uri="{FF2B5EF4-FFF2-40B4-BE49-F238E27FC236}">
                <a16:creationId xmlns:a16="http://schemas.microsoft.com/office/drawing/2014/main" id="{100DEBD8-6192-A644-8A4F-20313B9C87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7429" y="2941749"/>
            <a:ext cx="32701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ASH1L</a:t>
            </a:r>
          </a:p>
        </p:txBody>
      </p:sp>
      <p:sp>
        <p:nvSpPr>
          <p:cNvPr id="104" name="Rectangle 164">
            <a:extLst>
              <a:ext uri="{FF2B5EF4-FFF2-40B4-BE49-F238E27FC236}">
                <a16:creationId xmlns:a16="http://schemas.microsoft.com/office/drawing/2014/main" id="{306CD6F7-3653-7A4C-B13F-AB8F8E470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5665" y="3084114"/>
            <a:ext cx="35907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PRDM2</a:t>
            </a:r>
          </a:p>
        </p:txBody>
      </p:sp>
      <p:sp>
        <p:nvSpPr>
          <p:cNvPr id="105" name="Rectangle 168">
            <a:extLst>
              <a:ext uri="{FF2B5EF4-FFF2-40B4-BE49-F238E27FC236}">
                <a16:creationId xmlns:a16="http://schemas.microsoft.com/office/drawing/2014/main" id="{60108752-067A-434B-A928-03D160FF6C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163" y="2941749"/>
            <a:ext cx="44403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CAMKMT</a:t>
            </a:r>
          </a:p>
        </p:txBody>
      </p:sp>
      <p:sp>
        <p:nvSpPr>
          <p:cNvPr id="106" name="Rectangle 169">
            <a:extLst>
              <a:ext uri="{FF2B5EF4-FFF2-40B4-BE49-F238E27FC236}">
                <a16:creationId xmlns:a16="http://schemas.microsoft.com/office/drawing/2014/main" id="{8751CB19-42D6-064F-8187-6DEEEFF536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4648" y="3084114"/>
            <a:ext cx="35907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PRDM6</a:t>
            </a:r>
          </a:p>
        </p:txBody>
      </p:sp>
      <p:sp>
        <p:nvSpPr>
          <p:cNvPr id="107" name="Rectangle 170">
            <a:extLst>
              <a:ext uri="{FF2B5EF4-FFF2-40B4-BE49-F238E27FC236}">
                <a16:creationId xmlns:a16="http://schemas.microsoft.com/office/drawing/2014/main" id="{ACFD6270-0992-0F42-A0E7-4D57129DAA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015" y="2941749"/>
            <a:ext cx="33182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DOT1L</a:t>
            </a:r>
          </a:p>
        </p:txBody>
      </p:sp>
      <p:sp>
        <p:nvSpPr>
          <p:cNvPr id="108" name="Rectangle 171">
            <a:extLst>
              <a:ext uri="{FF2B5EF4-FFF2-40B4-BE49-F238E27FC236}">
                <a16:creationId xmlns:a16="http://schemas.microsoft.com/office/drawing/2014/main" id="{21CBBDC3-017C-3141-83C4-F589426095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5846" y="3084114"/>
            <a:ext cx="35907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PRDM7</a:t>
            </a:r>
          </a:p>
        </p:txBody>
      </p:sp>
      <p:sp>
        <p:nvSpPr>
          <p:cNvPr id="109" name="Rectangle 172">
            <a:extLst>
              <a:ext uri="{FF2B5EF4-FFF2-40B4-BE49-F238E27FC236}">
                <a16:creationId xmlns:a16="http://schemas.microsoft.com/office/drawing/2014/main" id="{E3F6DA42-A906-A34A-8775-7C028F9D23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6820" y="2941749"/>
            <a:ext cx="34785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EHMT1</a:t>
            </a:r>
          </a:p>
        </p:txBody>
      </p:sp>
      <p:sp>
        <p:nvSpPr>
          <p:cNvPr id="110" name="Rectangle 173">
            <a:extLst>
              <a:ext uri="{FF2B5EF4-FFF2-40B4-BE49-F238E27FC236}">
                <a16:creationId xmlns:a16="http://schemas.microsoft.com/office/drawing/2014/main" id="{8315E586-A399-8849-AF32-A57B462440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4353" y="3084114"/>
            <a:ext cx="39914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PRDM9*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11" name="Rectangle 174">
            <a:extLst>
              <a:ext uri="{FF2B5EF4-FFF2-40B4-BE49-F238E27FC236}">
                <a16:creationId xmlns:a16="http://schemas.microsoft.com/office/drawing/2014/main" id="{8335A0B7-29E6-EC43-BAD0-11EDD170EE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5665" y="2941749"/>
            <a:ext cx="34785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EHMT2</a:t>
            </a:r>
          </a:p>
        </p:txBody>
      </p:sp>
      <p:sp>
        <p:nvSpPr>
          <p:cNvPr id="112" name="Rectangle 175">
            <a:extLst>
              <a:ext uri="{FF2B5EF4-FFF2-40B4-BE49-F238E27FC236}">
                <a16:creationId xmlns:a16="http://schemas.microsoft.com/office/drawing/2014/main" id="{B54F1CB2-B63D-B542-8F21-F6337BBD39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4651" y="3084114"/>
            <a:ext cx="40075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SETD1A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13" name="Rectangle 176">
            <a:extLst>
              <a:ext uri="{FF2B5EF4-FFF2-40B4-BE49-F238E27FC236}">
                <a16:creationId xmlns:a16="http://schemas.microsoft.com/office/drawing/2014/main" id="{C9397F1F-05A9-E444-930A-3F5BFF8F1A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4648" y="2941749"/>
            <a:ext cx="26289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EZH1</a:t>
            </a:r>
          </a:p>
        </p:txBody>
      </p:sp>
      <p:sp>
        <p:nvSpPr>
          <p:cNvPr id="114" name="Rectangle 177">
            <a:extLst>
              <a:ext uri="{FF2B5EF4-FFF2-40B4-BE49-F238E27FC236}">
                <a16:creationId xmlns:a16="http://schemas.microsoft.com/office/drawing/2014/main" id="{0904FD43-F16C-2D46-9FF1-86D7F289EA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7429" y="3231093"/>
            <a:ext cx="40075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SETD1B</a:t>
            </a:r>
          </a:p>
        </p:txBody>
      </p:sp>
      <p:sp>
        <p:nvSpPr>
          <p:cNvPr id="115" name="Rectangle 178">
            <a:extLst>
              <a:ext uri="{FF2B5EF4-FFF2-40B4-BE49-F238E27FC236}">
                <a16:creationId xmlns:a16="http://schemas.microsoft.com/office/drawing/2014/main" id="{1E455C04-BB3A-5245-9A74-91316F4C82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5846" y="2941749"/>
            <a:ext cx="26289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EZH2</a:t>
            </a:r>
          </a:p>
        </p:txBody>
      </p:sp>
      <p:sp>
        <p:nvSpPr>
          <p:cNvPr id="116" name="Rectangle 179">
            <a:extLst>
              <a:ext uri="{FF2B5EF4-FFF2-40B4-BE49-F238E27FC236}">
                <a16:creationId xmlns:a16="http://schemas.microsoft.com/office/drawing/2014/main" id="{4A64345B-D80A-0A49-BA9B-6B7B18DA8F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163" y="3231093"/>
            <a:ext cx="33182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SETD2</a:t>
            </a:r>
          </a:p>
        </p:txBody>
      </p:sp>
      <p:sp>
        <p:nvSpPr>
          <p:cNvPr id="117" name="Rectangle 180">
            <a:extLst>
              <a:ext uri="{FF2B5EF4-FFF2-40B4-BE49-F238E27FC236}">
                <a16:creationId xmlns:a16="http://schemas.microsoft.com/office/drawing/2014/main" id="{63F0B114-3F99-3045-9953-CF0AA7E78F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4353" y="2941749"/>
            <a:ext cx="34304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KMT2A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18" name="Rectangle 181">
            <a:extLst>
              <a:ext uri="{FF2B5EF4-FFF2-40B4-BE49-F238E27FC236}">
                <a16:creationId xmlns:a16="http://schemas.microsoft.com/office/drawing/2014/main" id="{A4C9C871-1178-B542-BB57-33D518AA5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015" y="3231093"/>
            <a:ext cx="33182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SETD7</a:t>
            </a:r>
          </a:p>
        </p:txBody>
      </p:sp>
      <p:sp>
        <p:nvSpPr>
          <p:cNvPr id="119" name="Rectangle 182">
            <a:extLst>
              <a:ext uri="{FF2B5EF4-FFF2-40B4-BE49-F238E27FC236}">
                <a16:creationId xmlns:a16="http://schemas.microsoft.com/office/drawing/2014/main" id="{8B8348DE-1BEA-6C4D-9956-2035A5F805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4651" y="2941749"/>
            <a:ext cx="34304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KMT2B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20" name="Rectangle 183">
            <a:extLst>
              <a:ext uri="{FF2B5EF4-FFF2-40B4-BE49-F238E27FC236}">
                <a16:creationId xmlns:a16="http://schemas.microsoft.com/office/drawing/2014/main" id="{688E268F-A2DA-FA46-9912-24C2758529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6820" y="3231093"/>
            <a:ext cx="40075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SETDB1</a:t>
            </a:r>
          </a:p>
        </p:txBody>
      </p:sp>
      <p:sp>
        <p:nvSpPr>
          <p:cNvPr id="121" name="Rectangle 184">
            <a:extLst>
              <a:ext uri="{FF2B5EF4-FFF2-40B4-BE49-F238E27FC236}">
                <a16:creationId xmlns:a16="http://schemas.microsoft.com/office/drawing/2014/main" id="{B66D8204-8AA8-3B4F-8B49-84A20F0EF6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7429" y="3084114"/>
            <a:ext cx="34785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KMT2C</a:t>
            </a:r>
          </a:p>
        </p:txBody>
      </p:sp>
      <p:sp>
        <p:nvSpPr>
          <p:cNvPr id="122" name="Rectangle 185">
            <a:extLst>
              <a:ext uri="{FF2B5EF4-FFF2-40B4-BE49-F238E27FC236}">
                <a16:creationId xmlns:a16="http://schemas.microsoft.com/office/drawing/2014/main" id="{9B9DB19A-25AB-3648-81D3-4B6A8A2CA3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5665" y="3231093"/>
            <a:ext cx="40075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SETDB2</a:t>
            </a:r>
          </a:p>
        </p:txBody>
      </p:sp>
      <p:sp>
        <p:nvSpPr>
          <p:cNvPr id="123" name="Rectangle 186">
            <a:extLst>
              <a:ext uri="{FF2B5EF4-FFF2-40B4-BE49-F238E27FC236}">
                <a16:creationId xmlns:a16="http://schemas.microsoft.com/office/drawing/2014/main" id="{301AEF45-7854-254B-8E20-07E5FC5BEA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163" y="3084114"/>
            <a:ext cx="38311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KMT2E*</a:t>
            </a:r>
          </a:p>
        </p:txBody>
      </p:sp>
      <p:sp>
        <p:nvSpPr>
          <p:cNvPr id="124" name="Rectangle 187">
            <a:extLst>
              <a:ext uri="{FF2B5EF4-FFF2-40B4-BE49-F238E27FC236}">
                <a16:creationId xmlns:a16="http://schemas.microsoft.com/office/drawing/2014/main" id="{72062D26-F8B5-824C-AFA8-3ACAC42F1F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4648" y="3231093"/>
            <a:ext cx="45685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SETMAR </a:t>
            </a:r>
          </a:p>
        </p:txBody>
      </p:sp>
      <p:sp>
        <p:nvSpPr>
          <p:cNvPr id="125" name="Rectangle 188">
            <a:extLst>
              <a:ext uri="{FF2B5EF4-FFF2-40B4-BE49-F238E27FC236}">
                <a16:creationId xmlns:a16="http://schemas.microsoft.com/office/drawing/2014/main" id="{DA01D080-29BD-9249-B4DC-3F8DA50B19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015" y="3084114"/>
            <a:ext cx="34304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KMT5A</a:t>
            </a:r>
          </a:p>
        </p:txBody>
      </p:sp>
      <p:sp>
        <p:nvSpPr>
          <p:cNvPr id="126" name="Rectangle 189">
            <a:extLst>
              <a:ext uri="{FF2B5EF4-FFF2-40B4-BE49-F238E27FC236}">
                <a16:creationId xmlns:a16="http://schemas.microsoft.com/office/drawing/2014/main" id="{4067299D-88FE-6D49-8157-8B9BCF21B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5846" y="3231093"/>
            <a:ext cx="35426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SMYD3</a:t>
            </a:r>
          </a:p>
        </p:txBody>
      </p:sp>
      <p:sp>
        <p:nvSpPr>
          <p:cNvPr id="127" name="Rectangle 190">
            <a:extLst>
              <a:ext uri="{FF2B5EF4-FFF2-40B4-BE49-F238E27FC236}">
                <a16:creationId xmlns:a16="http://schemas.microsoft.com/office/drawing/2014/main" id="{9FAB3909-2857-7A4F-ACBE-D72206368D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6820" y="3084114"/>
            <a:ext cx="27411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NSD1</a:t>
            </a:r>
          </a:p>
        </p:txBody>
      </p:sp>
      <p:sp>
        <p:nvSpPr>
          <p:cNvPr id="128" name="Rectangle 191">
            <a:extLst>
              <a:ext uri="{FF2B5EF4-FFF2-40B4-BE49-F238E27FC236}">
                <a16:creationId xmlns:a16="http://schemas.microsoft.com/office/drawing/2014/main" id="{77D5837A-7637-E94E-9177-623E96141F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4353" y="3231093"/>
            <a:ext cx="49853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SUV39H1*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33" name="Rectangle 192">
            <a:extLst>
              <a:ext uri="{FF2B5EF4-FFF2-40B4-BE49-F238E27FC236}">
                <a16:creationId xmlns:a16="http://schemas.microsoft.com/office/drawing/2014/main" id="{659A4BE9-FC7B-C84E-9EDA-CE5662CBC5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7429" y="3387857"/>
            <a:ext cx="35907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CARM1</a:t>
            </a:r>
          </a:p>
        </p:txBody>
      </p:sp>
      <p:sp>
        <p:nvSpPr>
          <p:cNvPr id="134" name="Rectangle 193">
            <a:extLst>
              <a:ext uri="{FF2B5EF4-FFF2-40B4-BE49-F238E27FC236}">
                <a16:creationId xmlns:a16="http://schemas.microsoft.com/office/drawing/2014/main" id="{78E9FCF1-6F78-F742-BE90-46AD6A2ED6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6820" y="3387857"/>
            <a:ext cx="34785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PRMT5</a:t>
            </a:r>
          </a:p>
        </p:txBody>
      </p:sp>
      <p:sp>
        <p:nvSpPr>
          <p:cNvPr id="135" name="Rectangle 197">
            <a:extLst>
              <a:ext uri="{FF2B5EF4-FFF2-40B4-BE49-F238E27FC236}">
                <a16:creationId xmlns:a16="http://schemas.microsoft.com/office/drawing/2014/main" id="{264D4D17-6359-294D-967C-F421ABF780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163" y="3387857"/>
            <a:ext cx="34785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PRMT1</a:t>
            </a:r>
          </a:p>
        </p:txBody>
      </p:sp>
      <p:sp>
        <p:nvSpPr>
          <p:cNvPr id="136" name="Rectangle 198">
            <a:extLst>
              <a:ext uri="{FF2B5EF4-FFF2-40B4-BE49-F238E27FC236}">
                <a16:creationId xmlns:a16="http://schemas.microsoft.com/office/drawing/2014/main" id="{2F02C82A-BF49-1C46-A7FB-21BD1296A1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5665" y="3387857"/>
            <a:ext cx="34785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PRMT6</a:t>
            </a:r>
          </a:p>
        </p:txBody>
      </p:sp>
      <p:sp>
        <p:nvSpPr>
          <p:cNvPr id="137" name="Rectangle 199">
            <a:extLst>
              <a:ext uri="{FF2B5EF4-FFF2-40B4-BE49-F238E27FC236}">
                <a16:creationId xmlns:a16="http://schemas.microsoft.com/office/drawing/2014/main" id="{3021D9AE-695C-9140-B4A5-40C8D7E153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015" y="3387857"/>
            <a:ext cx="34785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PRMT2</a:t>
            </a:r>
          </a:p>
        </p:txBody>
      </p:sp>
      <p:sp>
        <p:nvSpPr>
          <p:cNvPr id="138" name="Rectangle 200">
            <a:extLst>
              <a:ext uri="{FF2B5EF4-FFF2-40B4-BE49-F238E27FC236}">
                <a16:creationId xmlns:a16="http://schemas.microsoft.com/office/drawing/2014/main" id="{F66D9D2B-A11B-3442-A2DE-02924C4812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4648" y="3387857"/>
            <a:ext cx="34785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PRMT7</a:t>
            </a:r>
          </a:p>
        </p:txBody>
      </p:sp>
      <p:sp>
        <p:nvSpPr>
          <p:cNvPr id="140" name="Rectangle 201">
            <a:extLst>
              <a:ext uri="{FF2B5EF4-FFF2-40B4-BE49-F238E27FC236}">
                <a16:creationId xmlns:a16="http://schemas.microsoft.com/office/drawing/2014/main" id="{D57E9A75-5A3B-474A-8815-A6D9942DC3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7429" y="3544750"/>
            <a:ext cx="56105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METTL11B*</a:t>
            </a:r>
          </a:p>
        </p:txBody>
      </p:sp>
      <p:sp>
        <p:nvSpPr>
          <p:cNvPr id="141" name="Rectangle 202">
            <a:extLst>
              <a:ext uri="{FF2B5EF4-FFF2-40B4-BE49-F238E27FC236}">
                <a16:creationId xmlns:a16="http://schemas.microsoft.com/office/drawing/2014/main" id="{9AC9B420-9766-4940-A919-0E18299758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6820" y="3544750"/>
            <a:ext cx="33663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LCMT1</a:t>
            </a:r>
          </a:p>
        </p:txBody>
      </p:sp>
      <p:sp>
        <p:nvSpPr>
          <p:cNvPr id="142" name="Rectangle 204">
            <a:extLst>
              <a:ext uri="{FF2B5EF4-FFF2-40B4-BE49-F238E27FC236}">
                <a16:creationId xmlns:a16="http://schemas.microsoft.com/office/drawing/2014/main" id="{FD38DD0B-5E06-0444-9275-D7E6F344FE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163" y="3544750"/>
            <a:ext cx="33663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GAMT*</a:t>
            </a:r>
          </a:p>
        </p:txBody>
      </p:sp>
      <p:sp>
        <p:nvSpPr>
          <p:cNvPr id="143" name="Rectangle 205">
            <a:extLst>
              <a:ext uri="{FF2B5EF4-FFF2-40B4-BE49-F238E27FC236}">
                <a16:creationId xmlns:a16="http://schemas.microsoft.com/office/drawing/2014/main" id="{6CD112B0-4A93-2144-842A-E8F45EBAFE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5665" y="3544750"/>
            <a:ext cx="34143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NTMT1</a:t>
            </a:r>
          </a:p>
        </p:txBody>
      </p:sp>
      <p:sp>
        <p:nvSpPr>
          <p:cNvPr id="144" name="Rectangle 206">
            <a:extLst>
              <a:ext uri="{FF2B5EF4-FFF2-40B4-BE49-F238E27FC236}">
                <a16:creationId xmlns:a16="http://schemas.microsoft.com/office/drawing/2014/main" id="{63208931-0EF3-4641-BB94-1FFF131929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015" y="3544750"/>
            <a:ext cx="42159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LRTOMT</a:t>
            </a:r>
          </a:p>
        </p:txBody>
      </p:sp>
      <p:sp>
        <p:nvSpPr>
          <p:cNvPr id="146" name="Rectangle 207">
            <a:extLst>
              <a:ext uri="{FF2B5EF4-FFF2-40B4-BE49-F238E27FC236}">
                <a16:creationId xmlns:a16="http://schemas.microsoft.com/office/drawing/2014/main" id="{45A956B5-1825-EE4D-980E-A352114796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7429" y="3683686"/>
            <a:ext cx="39594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ALKBH8</a:t>
            </a:r>
          </a:p>
        </p:txBody>
      </p:sp>
      <p:sp>
        <p:nvSpPr>
          <p:cNvPr id="147" name="Rectangle 208">
            <a:extLst>
              <a:ext uri="{FF2B5EF4-FFF2-40B4-BE49-F238E27FC236}">
                <a16:creationId xmlns:a16="http://schemas.microsoft.com/office/drawing/2014/main" id="{E2316EEF-D665-3D43-AFDF-6AB4EB62E0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7429" y="3825220"/>
            <a:ext cx="26930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TGS1</a:t>
            </a:r>
          </a:p>
        </p:txBody>
      </p:sp>
      <p:sp>
        <p:nvSpPr>
          <p:cNvPr id="148" name="Rectangle 210">
            <a:extLst>
              <a:ext uri="{FF2B5EF4-FFF2-40B4-BE49-F238E27FC236}">
                <a16:creationId xmlns:a16="http://schemas.microsoft.com/office/drawing/2014/main" id="{FBD95D9D-320E-6E42-9F7D-E668654B1F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163" y="3683686"/>
            <a:ext cx="35266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CMTR1</a:t>
            </a:r>
          </a:p>
        </p:txBody>
      </p:sp>
      <p:sp>
        <p:nvSpPr>
          <p:cNvPr id="149" name="Rectangle 211">
            <a:extLst>
              <a:ext uri="{FF2B5EF4-FFF2-40B4-BE49-F238E27FC236}">
                <a16:creationId xmlns:a16="http://schemas.microsoft.com/office/drawing/2014/main" id="{38E45DAC-3C5E-EF45-BB2C-0A934BF92E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163" y="3825220"/>
            <a:ext cx="41517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TRDMT1</a:t>
            </a:r>
          </a:p>
        </p:txBody>
      </p:sp>
      <p:sp>
        <p:nvSpPr>
          <p:cNvPr id="150" name="Rectangle 212">
            <a:extLst>
              <a:ext uri="{FF2B5EF4-FFF2-40B4-BE49-F238E27FC236}">
                <a16:creationId xmlns:a16="http://schemas.microsoft.com/office/drawing/2014/main" id="{BBAD83CB-E2CC-F44D-A60D-8C849650ED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015" y="3683686"/>
            <a:ext cx="29174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COQ3</a:t>
            </a:r>
          </a:p>
        </p:txBody>
      </p:sp>
      <p:sp>
        <p:nvSpPr>
          <p:cNvPr id="151" name="Rectangle 213">
            <a:extLst>
              <a:ext uri="{FF2B5EF4-FFF2-40B4-BE49-F238E27FC236}">
                <a16:creationId xmlns:a16="http://schemas.microsoft.com/office/drawing/2014/main" id="{1BA1985E-7698-3E49-86D3-27EC5CC143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015" y="3825220"/>
            <a:ext cx="39914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TRMT13</a:t>
            </a:r>
          </a:p>
        </p:txBody>
      </p:sp>
      <p:sp>
        <p:nvSpPr>
          <p:cNvPr id="152" name="Rectangle 214">
            <a:extLst>
              <a:ext uri="{FF2B5EF4-FFF2-40B4-BE49-F238E27FC236}">
                <a16:creationId xmlns:a16="http://schemas.microsoft.com/office/drawing/2014/main" id="{03D807AA-9AA9-3C4B-AFFF-4858AAD1F7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6820" y="3683686"/>
            <a:ext cx="30777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DIMT1</a:t>
            </a:r>
          </a:p>
        </p:txBody>
      </p:sp>
      <p:sp>
        <p:nvSpPr>
          <p:cNvPr id="153" name="Rectangle 215">
            <a:extLst>
              <a:ext uri="{FF2B5EF4-FFF2-40B4-BE49-F238E27FC236}">
                <a16:creationId xmlns:a16="http://schemas.microsoft.com/office/drawing/2014/main" id="{C4BAF283-A1AA-4A48-BB31-5FEAE8B35D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6820" y="3825220"/>
            <a:ext cx="41036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TRMT2B</a:t>
            </a:r>
          </a:p>
        </p:txBody>
      </p:sp>
      <p:sp>
        <p:nvSpPr>
          <p:cNvPr id="154" name="Rectangle 216">
            <a:extLst>
              <a:ext uri="{FF2B5EF4-FFF2-40B4-BE49-F238E27FC236}">
                <a16:creationId xmlns:a16="http://schemas.microsoft.com/office/drawing/2014/main" id="{34123CFE-7D60-2E4D-B756-8CB236094D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5665" y="3683686"/>
            <a:ext cx="29174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EMG1</a:t>
            </a:r>
          </a:p>
        </p:txBody>
      </p:sp>
      <p:sp>
        <p:nvSpPr>
          <p:cNvPr id="155" name="Rectangle 217">
            <a:extLst>
              <a:ext uri="{FF2B5EF4-FFF2-40B4-BE49-F238E27FC236}">
                <a16:creationId xmlns:a16="http://schemas.microsoft.com/office/drawing/2014/main" id="{2EE79EFF-F387-484E-BDC3-25CDA3192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5665" y="3825220"/>
            <a:ext cx="39914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TRMT44</a:t>
            </a:r>
          </a:p>
        </p:txBody>
      </p:sp>
      <p:sp>
        <p:nvSpPr>
          <p:cNvPr id="156" name="Rectangle 218">
            <a:extLst>
              <a:ext uri="{FF2B5EF4-FFF2-40B4-BE49-F238E27FC236}">
                <a16:creationId xmlns:a16="http://schemas.microsoft.com/office/drawing/2014/main" id="{16443EFB-2ECA-F746-B64B-0266F56C2B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4648" y="3683686"/>
            <a:ext cx="3029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FTSJ3</a:t>
            </a:r>
          </a:p>
        </p:txBody>
      </p:sp>
      <p:sp>
        <p:nvSpPr>
          <p:cNvPr id="157" name="Rectangle 219">
            <a:extLst>
              <a:ext uri="{FF2B5EF4-FFF2-40B4-BE49-F238E27FC236}">
                <a16:creationId xmlns:a16="http://schemas.microsoft.com/office/drawing/2014/main" id="{EE151A20-5E7D-924C-993C-4BC5B9DB45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4648" y="3825220"/>
            <a:ext cx="34144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TRMT5</a:t>
            </a:r>
          </a:p>
        </p:txBody>
      </p:sp>
      <p:sp>
        <p:nvSpPr>
          <p:cNvPr id="158" name="Rectangle 220">
            <a:extLst>
              <a:ext uri="{FF2B5EF4-FFF2-40B4-BE49-F238E27FC236}">
                <a16:creationId xmlns:a16="http://schemas.microsoft.com/office/drawing/2014/main" id="{6FD08542-AB3A-4741-ACEF-34408BE031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5846" y="3683686"/>
            <a:ext cx="34144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MRM2*</a:t>
            </a:r>
          </a:p>
        </p:txBody>
      </p:sp>
      <p:sp>
        <p:nvSpPr>
          <p:cNvPr id="159" name="Rectangle 221">
            <a:extLst>
              <a:ext uri="{FF2B5EF4-FFF2-40B4-BE49-F238E27FC236}">
                <a16:creationId xmlns:a16="http://schemas.microsoft.com/office/drawing/2014/main" id="{D43C6A52-3E31-484A-9DA3-B9CA65DA88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3314" y="3825220"/>
            <a:ext cx="50815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TRMT61A*</a:t>
            </a:r>
          </a:p>
        </p:txBody>
      </p:sp>
      <p:sp>
        <p:nvSpPr>
          <p:cNvPr id="160" name="Rectangle 222">
            <a:extLst>
              <a:ext uri="{FF2B5EF4-FFF2-40B4-BE49-F238E27FC236}">
                <a16:creationId xmlns:a16="http://schemas.microsoft.com/office/drawing/2014/main" id="{1CCB81AB-01D2-804D-A0CB-F889C523F5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4353" y="3683686"/>
            <a:ext cx="34785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NSUN2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61" name="Rectangle 223">
            <a:extLst>
              <a:ext uri="{FF2B5EF4-FFF2-40B4-BE49-F238E27FC236}">
                <a16:creationId xmlns:a16="http://schemas.microsoft.com/office/drawing/2014/main" id="{81566CA6-476F-0547-B401-CD6F9DA254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4353" y="3825220"/>
            <a:ext cx="39434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METTL1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62" name="Rectangle 224">
            <a:extLst>
              <a:ext uri="{FF2B5EF4-FFF2-40B4-BE49-F238E27FC236}">
                <a16:creationId xmlns:a16="http://schemas.microsoft.com/office/drawing/2014/main" id="{769B414D-405C-324E-AEE9-E820D4E8EF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4651" y="3683686"/>
            <a:ext cx="29495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RNMT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63" name="Rectangle 225">
            <a:extLst>
              <a:ext uri="{FF2B5EF4-FFF2-40B4-BE49-F238E27FC236}">
                <a16:creationId xmlns:a16="http://schemas.microsoft.com/office/drawing/2014/main" id="{B1E4D3ED-1D13-844D-A7A3-C5A033A113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4651" y="3825220"/>
            <a:ext cx="43441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METTL3*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67" name="Rectangle 226">
            <a:extLst>
              <a:ext uri="{FF2B5EF4-FFF2-40B4-BE49-F238E27FC236}">
                <a16:creationId xmlns:a16="http://schemas.microsoft.com/office/drawing/2014/main" id="{AAF6BFBC-2FB2-9F4E-B373-AF2AF04A74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7429" y="3969801"/>
            <a:ext cx="35266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DNMT1</a:t>
            </a:r>
          </a:p>
        </p:txBody>
      </p:sp>
      <p:sp>
        <p:nvSpPr>
          <p:cNvPr id="168" name="Rectangle 227">
            <a:extLst>
              <a:ext uri="{FF2B5EF4-FFF2-40B4-BE49-F238E27FC236}">
                <a16:creationId xmlns:a16="http://schemas.microsoft.com/office/drawing/2014/main" id="{5AC054DF-33B6-304A-A98B-D884C8CDE9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015" y="3969801"/>
            <a:ext cx="42159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DNMT3B</a:t>
            </a:r>
          </a:p>
        </p:txBody>
      </p:sp>
      <p:sp>
        <p:nvSpPr>
          <p:cNvPr id="169" name="Rectangle 229">
            <a:extLst>
              <a:ext uri="{FF2B5EF4-FFF2-40B4-BE49-F238E27FC236}">
                <a16:creationId xmlns:a16="http://schemas.microsoft.com/office/drawing/2014/main" id="{8C7F24A1-0599-B24A-AFF3-E682C5ED4C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163" y="3969801"/>
            <a:ext cx="42159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DNMT3A</a:t>
            </a:r>
          </a:p>
        </p:txBody>
      </p:sp>
      <p:sp>
        <p:nvSpPr>
          <p:cNvPr id="170" name="Rectangle 230">
            <a:extLst>
              <a:ext uri="{FF2B5EF4-FFF2-40B4-BE49-F238E27FC236}">
                <a16:creationId xmlns:a16="http://schemas.microsoft.com/office/drawing/2014/main" id="{FA789FCD-1A9E-EF45-894C-2187D0431A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5785" y="3969801"/>
            <a:ext cx="41036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DNMT3L</a:t>
            </a:r>
          </a:p>
        </p:txBody>
      </p:sp>
      <p:sp>
        <p:nvSpPr>
          <p:cNvPr id="171" name="Rectangle 231">
            <a:extLst>
              <a:ext uri="{FF2B5EF4-FFF2-40B4-BE49-F238E27FC236}">
                <a16:creationId xmlns:a16="http://schemas.microsoft.com/office/drawing/2014/main" id="{8FD54A61-6405-624F-B2FD-9A48BD00F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7429" y="4108739"/>
            <a:ext cx="29174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COQ5</a:t>
            </a:r>
          </a:p>
        </p:txBody>
      </p:sp>
      <p:sp>
        <p:nvSpPr>
          <p:cNvPr id="172" name="Rectangle 232">
            <a:extLst>
              <a:ext uri="{FF2B5EF4-FFF2-40B4-BE49-F238E27FC236}">
                <a16:creationId xmlns:a16="http://schemas.microsoft.com/office/drawing/2014/main" id="{E21C6052-D9F5-D34D-B2A9-781E94C7E5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163" y="4108739"/>
            <a:ext cx="33502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HNMT*</a:t>
            </a:r>
          </a:p>
        </p:txBody>
      </p:sp>
      <p:sp>
        <p:nvSpPr>
          <p:cNvPr id="177" name="Rectangle 234">
            <a:extLst>
              <a:ext uri="{FF2B5EF4-FFF2-40B4-BE49-F238E27FC236}">
                <a16:creationId xmlns:a16="http://schemas.microsoft.com/office/drawing/2014/main" id="{0D4FDD4F-C9FD-0C40-853A-7EE0F5308A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4079" y="4247095"/>
            <a:ext cx="44242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SLC29A2</a:t>
            </a:r>
          </a:p>
        </p:txBody>
      </p:sp>
      <p:sp>
        <p:nvSpPr>
          <p:cNvPr id="178" name="Rectangle 235">
            <a:extLst>
              <a:ext uri="{FF2B5EF4-FFF2-40B4-BE49-F238E27FC236}">
                <a16:creationId xmlns:a16="http://schemas.microsoft.com/office/drawing/2014/main" id="{FEB7CB86-8331-5240-81C5-45217DD176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163" y="4247095"/>
            <a:ext cx="43441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NT5C1B*</a:t>
            </a:r>
          </a:p>
        </p:txBody>
      </p:sp>
      <p:sp>
        <p:nvSpPr>
          <p:cNvPr id="180" name="Rectangle 247">
            <a:extLst>
              <a:ext uri="{FF2B5EF4-FFF2-40B4-BE49-F238E27FC236}">
                <a16:creationId xmlns:a16="http://schemas.microsoft.com/office/drawing/2014/main" id="{7D9E6450-6107-D14F-A303-31699F4571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680" y="4382484"/>
            <a:ext cx="1707570" cy="215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en-US" altLang="en-US" sz="800" b="1" i="1" u="sng" dirty="0">
                <a:cs typeface="Arial" panose="020B0604020202020204" pitchFamily="34" charset="0"/>
              </a:rPr>
              <a:t>Mitochondria </a:t>
            </a:r>
            <a:r>
              <a:rPr lang="en-US" sz="800" b="1" i="1" u="sng" dirty="0">
                <a:cs typeface="Arial" panose="020B0604020202020204" pitchFamily="34" charset="0"/>
              </a:rPr>
              <a:t>(</a:t>
            </a:r>
            <a:r>
              <a:rPr lang="en-US" altLang="zh-CN" sz="800" b="1" i="1" u="sng" dirty="0">
                <a:cs typeface="Arial" panose="020B0604020202020204" pitchFamily="34" charset="0"/>
              </a:rPr>
              <a:t>10 </a:t>
            </a:r>
            <a:r>
              <a:rPr lang="en-US" sz="800" b="1" i="1" u="sng" dirty="0">
                <a:cs typeface="Arial" panose="020B0604020202020204" pitchFamily="34" charset="0"/>
              </a:rPr>
              <a:t>enzymes)</a:t>
            </a:r>
          </a:p>
        </p:txBody>
      </p:sp>
      <p:sp>
        <p:nvSpPr>
          <p:cNvPr id="185" name="Rectangle 268">
            <a:extLst>
              <a:ext uri="{FF2B5EF4-FFF2-40B4-BE49-F238E27FC236}">
                <a16:creationId xmlns:a16="http://schemas.microsoft.com/office/drawing/2014/main" id="{7C9EE866-5A53-7744-BF8F-FD16914F29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840" y="5004914"/>
            <a:ext cx="114454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en-US" altLang="en-US" sz="800" dirty="0">
                <a:cs typeface="Arial" panose="020B0604020202020204" pitchFamily="34" charset="0"/>
              </a:rPr>
              <a:t>Non-Histone protein MTs</a:t>
            </a:r>
          </a:p>
        </p:txBody>
      </p:sp>
      <p:sp>
        <p:nvSpPr>
          <p:cNvPr id="186" name="Rectangle 272">
            <a:extLst>
              <a:ext uri="{FF2B5EF4-FFF2-40B4-BE49-F238E27FC236}">
                <a16:creationId xmlns:a16="http://schemas.microsoft.com/office/drawing/2014/main" id="{CCD9761B-1AFC-1348-AE83-BD9EEAA4BD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8740" y="5143262"/>
            <a:ext cx="45525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800" dirty="0">
                <a:cs typeface="Arial" panose="020B0604020202020204" pitchFamily="34" charset="0"/>
              </a:rPr>
              <a:t>RNA MTs</a:t>
            </a:r>
          </a:p>
        </p:txBody>
      </p:sp>
      <p:sp>
        <p:nvSpPr>
          <p:cNvPr id="187" name="Rectangle 277">
            <a:extLst>
              <a:ext uri="{FF2B5EF4-FFF2-40B4-BE49-F238E27FC236}">
                <a16:creationId xmlns:a16="http://schemas.microsoft.com/office/drawing/2014/main" id="{FADC8693-A545-2642-86EA-7794928441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781" y="5274266"/>
            <a:ext cx="125835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r" defTabSz="914400"/>
            <a:r>
              <a:rPr lang="en-US" altLang="en-US" sz="800" dirty="0">
                <a:cs typeface="Arial" panose="020B0604020202020204" pitchFamily="34" charset="0"/>
              </a:rPr>
              <a:t>Ungrouped</a:t>
            </a:r>
            <a:r>
              <a:rPr lang="zh-CN" altLang="en-US" sz="800" dirty="0">
                <a:cs typeface="Arial" panose="020B0604020202020204" pitchFamily="34" charset="0"/>
              </a:rPr>
              <a:t> </a:t>
            </a:r>
            <a:r>
              <a:rPr lang="en-US" altLang="zh-CN" sz="800" dirty="0">
                <a:cs typeface="Arial" panose="020B0604020202020204" pitchFamily="34" charset="0"/>
              </a:rPr>
              <a:t>small</a:t>
            </a:r>
            <a:r>
              <a:rPr lang="zh-CN" altLang="en-US" sz="800" dirty="0">
                <a:cs typeface="Arial" panose="020B0604020202020204" pitchFamily="34" charset="0"/>
              </a:rPr>
              <a:t> </a:t>
            </a:r>
            <a:r>
              <a:rPr lang="en-US" altLang="zh-CN" sz="800" dirty="0">
                <a:cs typeface="Arial" panose="020B0604020202020204" pitchFamily="34" charset="0"/>
              </a:rPr>
              <a:t>mole</a:t>
            </a:r>
            <a:r>
              <a:rPr lang="en-US" altLang="en-US" sz="800" dirty="0">
                <a:cs typeface="Arial" panose="020B0604020202020204" pitchFamily="34" charset="0"/>
              </a:rPr>
              <a:t> MT</a:t>
            </a:r>
            <a:r>
              <a:rPr lang="en-US" altLang="zh-CN" sz="800" dirty="0">
                <a:cs typeface="Arial" panose="020B0604020202020204" pitchFamily="34" charset="0"/>
              </a:rPr>
              <a:t>s</a:t>
            </a:r>
            <a:endParaRPr lang="en-US" altLang="en-US" sz="800" dirty="0">
              <a:cs typeface="Arial" panose="020B0604020202020204" pitchFamily="34" charset="0"/>
            </a:endParaRPr>
          </a:p>
        </p:txBody>
      </p:sp>
      <p:sp>
        <p:nvSpPr>
          <p:cNvPr id="189" name="Rectangle 107">
            <a:extLst>
              <a:ext uri="{FF2B5EF4-FFF2-40B4-BE49-F238E27FC236}">
                <a16:creationId xmlns:a16="http://schemas.microsoft.com/office/drawing/2014/main" id="{876DDA19-0CCB-8A4D-A0BB-1DB2AC9B6B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948" y="4856634"/>
            <a:ext cx="77104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800" dirty="0">
                <a:cs typeface="Arial" panose="020B0604020202020204" pitchFamily="34" charset="0"/>
              </a:rPr>
              <a:t>Histone-</a:t>
            </a:r>
            <a:r>
              <a:rPr lang="en-US" altLang="zh-CN" sz="800" dirty="0">
                <a:cs typeface="Arial" panose="020B0604020202020204" pitchFamily="34" charset="0"/>
              </a:rPr>
              <a:t>Lys</a:t>
            </a:r>
            <a:r>
              <a:rPr lang="en-US" altLang="en-US" sz="800" b="1" dirty="0">
                <a:cs typeface="Arial" panose="020B0604020202020204" pitchFamily="34" charset="0"/>
              </a:rPr>
              <a:t> </a:t>
            </a:r>
            <a:r>
              <a:rPr lang="en-US" altLang="en-US" sz="800" dirty="0">
                <a:cs typeface="Arial" panose="020B0604020202020204" pitchFamily="34" charset="0"/>
              </a:rPr>
              <a:t>MTs</a:t>
            </a:r>
          </a:p>
        </p:txBody>
      </p:sp>
      <p:sp>
        <p:nvSpPr>
          <p:cNvPr id="191" name="Rectangle 249">
            <a:extLst>
              <a:ext uri="{FF2B5EF4-FFF2-40B4-BE49-F238E27FC236}">
                <a16:creationId xmlns:a16="http://schemas.microsoft.com/office/drawing/2014/main" id="{769F9D85-C1B1-4345-90F5-2F018F753A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4079" y="4566148"/>
            <a:ext cx="34785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SHMT2</a:t>
            </a:r>
          </a:p>
        </p:txBody>
      </p:sp>
      <p:sp>
        <p:nvSpPr>
          <p:cNvPr id="192" name="Rectangle 253">
            <a:extLst>
              <a:ext uri="{FF2B5EF4-FFF2-40B4-BE49-F238E27FC236}">
                <a16:creationId xmlns:a16="http://schemas.microsoft.com/office/drawing/2014/main" id="{4600789F-240E-C544-ADBB-C105442672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163" y="4566148"/>
            <a:ext cx="33502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CHDH*</a:t>
            </a:r>
          </a:p>
        </p:txBody>
      </p:sp>
      <p:sp>
        <p:nvSpPr>
          <p:cNvPr id="193" name="Rectangle 255">
            <a:extLst>
              <a:ext uri="{FF2B5EF4-FFF2-40B4-BE49-F238E27FC236}">
                <a16:creationId xmlns:a16="http://schemas.microsoft.com/office/drawing/2014/main" id="{2AEF0816-EA81-4746-9508-D28D77843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015" y="4566148"/>
            <a:ext cx="45845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ALDH7A1</a:t>
            </a:r>
          </a:p>
        </p:txBody>
      </p:sp>
      <p:sp>
        <p:nvSpPr>
          <p:cNvPr id="194" name="Rectangle 257">
            <a:extLst>
              <a:ext uri="{FF2B5EF4-FFF2-40B4-BE49-F238E27FC236}">
                <a16:creationId xmlns:a16="http://schemas.microsoft.com/office/drawing/2014/main" id="{112CAC52-4822-8B43-8319-00B2DD954C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4079" y="4856634"/>
            <a:ext cx="33182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SETD3</a:t>
            </a:r>
          </a:p>
        </p:txBody>
      </p:sp>
      <p:sp>
        <p:nvSpPr>
          <p:cNvPr id="195" name="Rectangle 265">
            <a:extLst>
              <a:ext uri="{FF2B5EF4-FFF2-40B4-BE49-F238E27FC236}">
                <a16:creationId xmlns:a16="http://schemas.microsoft.com/office/drawing/2014/main" id="{42E6DE7B-7D8E-AD44-BB10-3B50B59779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163" y="4856634"/>
            <a:ext cx="45845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SUV39H2</a:t>
            </a:r>
          </a:p>
        </p:txBody>
      </p:sp>
      <p:sp>
        <p:nvSpPr>
          <p:cNvPr id="198" name="Rectangle 267">
            <a:extLst>
              <a:ext uri="{FF2B5EF4-FFF2-40B4-BE49-F238E27FC236}">
                <a16:creationId xmlns:a16="http://schemas.microsoft.com/office/drawing/2014/main" id="{7B77CD68-02F0-C440-92D0-5CE441B7AC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4079" y="4999884"/>
            <a:ext cx="39433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HEMK1*</a:t>
            </a:r>
          </a:p>
        </p:txBody>
      </p:sp>
      <p:sp>
        <p:nvSpPr>
          <p:cNvPr id="200" name="Rectangle 271">
            <a:extLst>
              <a:ext uri="{FF2B5EF4-FFF2-40B4-BE49-F238E27FC236}">
                <a16:creationId xmlns:a16="http://schemas.microsoft.com/office/drawing/2014/main" id="{F9AC81DF-EB5B-2A4F-AEC2-4608430895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4079" y="5143262"/>
            <a:ext cx="29174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COQ3</a:t>
            </a:r>
          </a:p>
        </p:txBody>
      </p:sp>
      <p:sp>
        <p:nvSpPr>
          <p:cNvPr id="201" name="Rectangle 274">
            <a:extLst>
              <a:ext uri="{FF2B5EF4-FFF2-40B4-BE49-F238E27FC236}">
                <a16:creationId xmlns:a16="http://schemas.microsoft.com/office/drawing/2014/main" id="{239DA4C7-E869-0A47-B285-1E93269A7A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163" y="5143262"/>
            <a:ext cx="34144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MRM2*</a:t>
            </a:r>
          </a:p>
        </p:txBody>
      </p:sp>
      <p:sp>
        <p:nvSpPr>
          <p:cNvPr id="202" name="Rectangle 276">
            <a:extLst>
              <a:ext uri="{FF2B5EF4-FFF2-40B4-BE49-F238E27FC236}">
                <a16:creationId xmlns:a16="http://schemas.microsoft.com/office/drawing/2014/main" id="{06287CF9-BDC9-0442-9985-A9B723CE0B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4079" y="5274266"/>
            <a:ext cx="34304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AS3MT</a:t>
            </a:r>
          </a:p>
        </p:txBody>
      </p:sp>
      <p:sp>
        <p:nvSpPr>
          <p:cNvPr id="203" name="Rectangle 280">
            <a:extLst>
              <a:ext uri="{FF2B5EF4-FFF2-40B4-BE49-F238E27FC236}">
                <a16:creationId xmlns:a16="http://schemas.microsoft.com/office/drawing/2014/main" id="{630D29B2-474A-FD42-8373-7DF24CE521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4079" y="5405941"/>
            <a:ext cx="31899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NT5M*</a:t>
            </a:r>
          </a:p>
        </p:txBody>
      </p:sp>
      <p:sp>
        <p:nvSpPr>
          <p:cNvPr id="204" name="Rectangle 78">
            <a:extLst>
              <a:ext uri="{FF2B5EF4-FFF2-40B4-BE49-F238E27FC236}">
                <a16:creationId xmlns:a16="http://schemas.microsoft.com/office/drawing/2014/main" id="{E7F17752-028A-9F48-9815-5C90111D85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591" y="5405941"/>
            <a:ext cx="116057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en-US" altLang="en-US" sz="800" b="1" dirty="0">
                <a:cs typeface="Arial" panose="020B0604020202020204" pitchFamily="34" charset="0"/>
              </a:rPr>
              <a:t>Adenosine</a:t>
            </a:r>
            <a:r>
              <a:rPr lang="en-US" altLang="en-US" sz="800" dirty="0">
                <a:cs typeface="Arial" panose="020B0604020202020204" pitchFamily="34" charset="0"/>
              </a:rPr>
              <a:t> </a:t>
            </a:r>
            <a:r>
              <a:rPr lang="en-US" altLang="en-US" sz="800" b="1" dirty="0">
                <a:cs typeface="Arial" panose="020B0604020202020204" pitchFamily="34" charset="0"/>
              </a:rPr>
              <a:t>metaboli</a:t>
            </a:r>
            <a:r>
              <a:rPr lang="en-US" altLang="zh-CN" sz="800" b="1" dirty="0">
                <a:cs typeface="Arial" panose="020B0604020202020204" pitchFamily="34" charset="0"/>
              </a:rPr>
              <a:t>sm:</a:t>
            </a:r>
            <a:endParaRPr lang="en-US" altLang="en-US" sz="800" b="1" dirty="0">
              <a:cs typeface="Arial" panose="020B0604020202020204" pitchFamily="34" charset="0"/>
            </a:endParaRPr>
          </a:p>
        </p:txBody>
      </p:sp>
      <p:sp>
        <p:nvSpPr>
          <p:cNvPr id="206" name="Rectangle 97">
            <a:extLst>
              <a:ext uri="{FF2B5EF4-FFF2-40B4-BE49-F238E27FC236}">
                <a16:creationId xmlns:a16="http://schemas.microsoft.com/office/drawing/2014/main" id="{D4B2794E-FDE3-1F44-8D7C-78A8505353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049" y="4566148"/>
            <a:ext cx="82394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en-US" altLang="en-US" sz="800" b="1" dirty="0" err="1">
                <a:cs typeface="Arial" panose="020B0604020202020204" pitchFamily="34" charset="0"/>
              </a:rPr>
              <a:t>Hcy</a:t>
            </a:r>
            <a:r>
              <a:rPr lang="en-US" altLang="en-US" sz="800" b="1" dirty="0">
                <a:cs typeface="Arial" panose="020B0604020202020204" pitchFamily="34" charset="0"/>
              </a:rPr>
              <a:t> metabolism:</a:t>
            </a:r>
          </a:p>
        </p:txBody>
      </p:sp>
      <p:sp>
        <p:nvSpPr>
          <p:cNvPr id="211" name="Rectangle 248">
            <a:extLst>
              <a:ext uri="{FF2B5EF4-FFF2-40B4-BE49-F238E27FC236}">
                <a16:creationId xmlns:a16="http://schemas.microsoft.com/office/drawing/2014/main" id="{215C6075-3FDD-6348-A748-2C03A56A13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092" y="6825002"/>
            <a:ext cx="161743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kumimoji="0" lang="en-US" altLang="en-US" sz="800" b="1" i="1" u="sng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Plasma membrane </a:t>
            </a:r>
            <a:r>
              <a:rPr lang="en-US" sz="800" b="1" i="1" u="sng" dirty="0">
                <a:cs typeface="Arial" panose="020B0604020202020204" pitchFamily="34" charset="0"/>
              </a:rPr>
              <a:t>(</a:t>
            </a:r>
            <a:r>
              <a:rPr lang="en-US" altLang="zh-CN" sz="800" b="1" i="1" u="sng" dirty="0">
                <a:cs typeface="Arial" panose="020B0604020202020204" pitchFamily="34" charset="0"/>
              </a:rPr>
              <a:t>14 </a:t>
            </a:r>
            <a:r>
              <a:rPr lang="en-US" sz="800" b="1" i="1" u="sng" dirty="0">
                <a:cs typeface="Arial" panose="020B0604020202020204" pitchFamily="34" charset="0"/>
              </a:rPr>
              <a:t>enzymes)</a:t>
            </a:r>
          </a:p>
        </p:txBody>
      </p:sp>
      <p:sp>
        <p:nvSpPr>
          <p:cNvPr id="215" name="Rectangle 270">
            <a:extLst>
              <a:ext uri="{FF2B5EF4-FFF2-40B4-BE49-F238E27FC236}">
                <a16:creationId xmlns:a16="http://schemas.microsoft.com/office/drawing/2014/main" id="{51F7C29C-6245-A64F-AC4F-9A6968D13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5249" y="7290073"/>
            <a:ext cx="48891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RNA MTs: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sp>
        <p:nvSpPr>
          <p:cNvPr id="217" name="Rectangle 107">
            <a:extLst>
              <a:ext uri="{FF2B5EF4-FFF2-40B4-BE49-F238E27FC236}">
                <a16:creationId xmlns:a16="http://schemas.microsoft.com/office/drawing/2014/main" id="{9F753A6C-A0DE-5B43-9238-D2FE297F5B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8161" y="7134523"/>
            <a:ext cx="85600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Histone-</a:t>
            </a:r>
            <a:r>
              <a:rPr kumimoji="0" lang="en-US" altLang="zh-CN" sz="800" b="1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Lys</a:t>
            </a:r>
            <a:r>
              <a:rPr kumimoji="0" lang="en-US" altLang="en-US" sz="800" b="1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 MTs: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sp>
        <p:nvSpPr>
          <p:cNvPr id="218" name="Rectangle 97">
            <a:extLst>
              <a:ext uri="{FF2B5EF4-FFF2-40B4-BE49-F238E27FC236}">
                <a16:creationId xmlns:a16="http://schemas.microsoft.com/office/drawing/2014/main" id="{9AFA6407-3A35-224C-B7E7-CF868F3823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0221" y="6985437"/>
            <a:ext cx="82394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kumimoji="0" lang="en-US" altLang="en-US" sz="800" b="1" i="0" u="none" strike="noStrike" cap="none" normalizeH="0" baseline="0" dirty="0" err="1">
                <a:ln>
                  <a:noFill/>
                </a:ln>
                <a:effectLst/>
                <a:cs typeface="Arial" panose="020B0604020202020204" pitchFamily="34" charset="0"/>
              </a:rPr>
              <a:t>Hcy</a:t>
            </a:r>
            <a:r>
              <a:rPr kumimoji="0" lang="en-US" altLang="en-US" sz="800" b="1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 </a:t>
            </a:r>
            <a:r>
              <a:rPr lang="en-US" altLang="en-US" sz="800" b="1" dirty="0">
                <a:cs typeface="Arial" panose="020B0604020202020204" pitchFamily="34" charset="0"/>
              </a:rPr>
              <a:t>metabolism:</a:t>
            </a:r>
            <a:endParaRPr lang="en-US" altLang="en-US" sz="800" dirty="0">
              <a:cs typeface="Arial" panose="020B0604020202020204" pitchFamily="34" charset="0"/>
            </a:endParaRPr>
          </a:p>
        </p:txBody>
      </p:sp>
      <p:sp>
        <p:nvSpPr>
          <p:cNvPr id="220" name="Rectangle 251">
            <a:extLst>
              <a:ext uri="{FF2B5EF4-FFF2-40B4-BE49-F238E27FC236}">
                <a16:creationId xmlns:a16="http://schemas.microsoft.com/office/drawing/2014/main" id="{8EDCF656-ABB4-CD49-859E-FD0F6CFFCD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4079" y="6985437"/>
            <a:ext cx="25808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PLD1</a:t>
            </a:r>
          </a:p>
        </p:txBody>
      </p:sp>
      <p:sp>
        <p:nvSpPr>
          <p:cNvPr id="221" name="Rectangle 254">
            <a:extLst>
              <a:ext uri="{FF2B5EF4-FFF2-40B4-BE49-F238E27FC236}">
                <a16:creationId xmlns:a16="http://schemas.microsoft.com/office/drawing/2014/main" id="{D9A67B9D-D173-A943-B9EB-D0821B6ED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163" y="6985437"/>
            <a:ext cx="29815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PLD2*</a:t>
            </a:r>
          </a:p>
        </p:txBody>
      </p:sp>
      <p:sp>
        <p:nvSpPr>
          <p:cNvPr id="222" name="Rectangle 256">
            <a:extLst>
              <a:ext uri="{FF2B5EF4-FFF2-40B4-BE49-F238E27FC236}">
                <a16:creationId xmlns:a16="http://schemas.microsoft.com/office/drawing/2014/main" id="{FC31E675-DAC2-9B40-AE30-9F93DB68EC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015" y="6985437"/>
            <a:ext cx="35747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MTHFR</a:t>
            </a:r>
          </a:p>
        </p:txBody>
      </p:sp>
      <p:sp>
        <p:nvSpPr>
          <p:cNvPr id="230" name="Rectangle 261">
            <a:extLst>
              <a:ext uri="{FF2B5EF4-FFF2-40B4-BE49-F238E27FC236}">
                <a16:creationId xmlns:a16="http://schemas.microsoft.com/office/drawing/2014/main" id="{C0F6D571-968A-9F4A-803B-5B12CBFB85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4079" y="7134523"/>
            <a:ext cx="34785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KMT2D</a:t>
            </a:r>
          </a:p>
        </p:txBody>
      </p:sp>
      <p:sp>
        <p:nvSpPr>
          <p:cNvPr id="231" name="Rectangle 266">
            <a:extLst>
              <a:ext uri="{FF2B5EF4-FFF2-40B4-BE49-F238E27FC236}">
                <a16:creationId xmlns:a16="http://schemas.microsoft.com/office/drawing/2014/main" id="{03FCBB4C-2143-074E-ADD9-35BA6FFD7D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163" y="7134523"/>
            <a:ext cx="27411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NSD1</a:t>
            </a:r>
          </a:p>
        </p:txBody>
      </p:sp>
      <p:sp>
        <p:nvSpPr>
          <p:cNvPr id="233" name="Rectangle 269">
            <a:extLst>
              <a:ext uri="{FF2B5EF4-FFF2-40B4-BE49-F238E27FC236}">
                <a16:creationId xmlns:a16="http://schemas.microsoft.com/office/drawing/2014/main" id="{33FA1D73-98C4-8C46-9F00-C2C7564C6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4079" y="7290073"/>
            <a:ext cx="42159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HENMT1</a:t>
            </a:r>
          </a:p>
        </p:txBody>
      </p:sp>
      <p:sp>
        <p:nvSpPr>
          <p:cNvPr id="234" name="Rectangle 273">
            <a:extLst>
              <a:ext uri="{FF2B5EF4-FFF2-40B4-BE49-F238E27FC236}">
                <a16:creationId xmlns:a16="http://schemas.microsoft.com/office/drawing/2014/main" id="{78A4BEA0-1CCA-594C-897B-D829592B74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163" y="7290073"/>
            <a:ext cx="34144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TRMT1</a:t>
            </a:r>
          </a:p>
        </p:txBody>
      </p:sp>
      <p:sp>
        <p:nvSpPr>
          <p:cNvPr id="235" name="Rectangle 275">
            <a:extLst>
              <a:ext uri="{FF2B5EF4-FFF2-40B4-BE49-F238E27FC236}">
                <a16:creationId xmlns:a16="http://schemas.microsoft.com/office/drawing/2014/main" id="{D2583851-FB7C-0B47-9A08-FA53B6372E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015" y="7290073"/>
            <a:ext cx="39914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TRMT13</a:t>
            </a:r>
          </a:p>
        </p:txBody>
      </p:sp>
      <p:sp>
        <p:nvSpPr>
          <p:cNvPr id="236" name="Rectangle 78">
            <a:extLst>
              <a:ext uri="{FF2B5EF4-FFF2-40B4-BE49-F238E27FC236}">
                <a16:creationId xmlns:a16="http://schemas.microsoft.com/office/drawing/2014/main" id="{C925658E-CDCC-AC4C-873C-B172E0E3B4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253" y="7433000"/>
            <a:ext cx="112691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Adenosine metaboli</a:t>
            </a:r>
            <a:r>
              <a:rPr kumimoji="0" lang="en-US" altLang="zh-CN" sz="800" b="1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sm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sp>
        <p:nvSpPr>
          <p:cNvPr id="238" name="Rectangle 278">
            <a:extLst>
              <a:ext uri="{FF2B5EF4-FFF2-40B4-BE49-F238E27FC236}">
                <a16:creationId xmlns:a16="http://schemas.microsoft.com/office/drawing/2014/main" id="{EFC7BAD3-18C5-8A4B-BA39-86C5544869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4079" y="7433000"/>
            <a:ext cx="48250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SLC28A1*</a:t>
            </a:r>
          </a:p>
        </p:txBody>
      </p:sp>
      <p:sp>
        <p:nvSpPr>
          <p:cNvPr id="239" name="Rectangle 282">
            <a:extLst>
              <a:ext uri="{FF2B5EF4-FFF2-40B4-BE49-F238E27FC236}">
                <a16:creationId xmlns:a16="http://schemas.microsoft.com/office/drawing/2014/main" id="{3B41BCE6-909C-F042-A4F6-225A520086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163" y="7433000"/>
            <a:ext cx="48250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SLC28A2*</a:t>
            </a:r>
          </a:p>
        </p:txBody>
      </p:sp>
      <p:sp>
        <p:nvSpPr>
          <p:cNvPr id="240" name="Rectangle 284">
            <a:extLst>
              <a:ext uri="{FF2B5EF4-FFF2-40B4-BE49-F238E27FC236}">
                <a16:creationId xmlns:a16="http://schemas.microsoft.com/office/drawing/2014/main" id="{80504551-FE47-4B45-892A-82D6E33B31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015" y="7433000"/>
            <a:ext cx="48250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SLC28A3*</a:t>
            </a:r>
          </a:p>
        </p:txBody>
      </p:sp>
      <p:sp>
        <p:nvSpPr>
          <p:cNvPr id="241" name="Rectangle 287">
            <a:extLst>
              <a:ext uri="{FF2B5EF4-FFF2-40B4-BE49-F238E27FC236}">
                <a16:creationId xmlns:a16="http://schemas.microsoft.com/office/drawing/2014/main" id="{F982B727-440C-2744-A67C-1D4DA8B48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5785" y="7433000"/>
            <a:ext cx="48250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SLC29A1*</a:t>
            </a:r>
          </a:p>
        </p:txBody>
      </p:sp>
      <p:sp>
        <p:nvSpPr>
          <p:cNvPr id="242" name="Rectangle 289">
            <a:extLst>
              <a:ext uri="{FF2B5EF4-FFF2-40B4-BE49-F238E27FC236}">
                <a16:creationId xmlns:a16="http://schemas.microsoft.com/office/drawing/2014/main" id="{F82027B2-82E8-D743-AC29-33DBA2381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8485" y="7433000"/>
            <a:ext cx="26289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NT5E</a:t>
            </a:r>
          </a:p>
        </p:txBody>
      </p:sp>
      <p:sp>
        <p:nvSpPr>
          <p:cNvPr id="243" name="Rectangle 292">
            <a:extLst>
              <a:ext uri="{FF2B5EF4-FFF2-40B4-BE49-F238E27FC236}">
                <a16:creationId xmlns:a16="http://schemas.microsoft.com/office/drawing/2014/main" id="{E7A2DA08-BA10-E74C-A490-60DBDCD33F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4492" y="7433000"/>
            <a:ext cx="21159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ADA</a:t>
            </a:r>
          </a:p>
        </p:txBody>
      </p:sp>
      <p:sp>
        <p:nvSpPr>
          <p:cNvPr id="248" name="Rectangle 283">
            <a:extLst>
              <a:ext uri="{FF2B5EF4-FFF2-40B4-BE49-F238E27FC236}">
                <a16:creationId xmlns:a16="http://schemas.microsoft.com/office/drawing/2014/main" id="{2F5AA786-B2A0-D54C-9945-FF063A0434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092" y="7563724"/>
            <a:ext cx="123912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kumimoji="0" lang="en-US" altLang="en-US" sz="800" b="1" i="1" u="sng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Extracellular </a:t>
            </a:r>
            <a:r>
              <a:rPr lang="en-US" sz="800" b="1" i="1" u="sng" dirty="0">
                <a:cs typeface="Arial" panose="020B0604020202020204" pitchFamily="34" charset="0"/>
              </a:rPr>
              <a:t>(</a:t>
            </a:r>
            <a:r>
              <a:rPr lang="en-US" altLang="zh-CN" sz="800" b="1" i="1" u="sng" dirty="0">
                <a:cs typeface="Arial" panose="020B0604020202020204" pitchFamily="34" charset="0"/>
              </a:rPr>
              <a:t>5</a:t>
            </a:r>
            <a:r>
              <a:rPr lang="en-US" sz="800" b="1" i="1" u="sng" dirty="0">
                <a:cs typeface="Arial" panose="020B0604020202020204" pitchFamily="34" charset="0"/>
              </a:rPr>
              <a:t> enzymes)</a:t>
            </a:r>
          </a:p>
        </p:txBody>
      </p:sp>
      <p:sp>
        <p:nvSpPr>
          <p:cNvPr id="251" name="Rectangle 286">
            <a:extLst>
              <a:ext uri="{FF2B5EF4-FFF2-40B4-BE49-F238E27FC236}">
                <a16:creationId xmlns:a16="http://schemas.microsoft.com/office/drawing/2014/main" id="{16BF6FBC-D3C0-C248-95F8-2C9ACD8D3C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0221" y="7687685"/>
            <a:ext cx="82394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 err="1">
                <a:ln>
                  <a:noFill/>
                </a:ln>
                <a:effectLst/>
                <a:cs typeface="Arial" panose="020B0604020202020204" pitchFamily="34" charset="0"/>
              </a:rPr>
              <a:t>Hcy</a:t>
            </a:r>
            <a:r>
              <a:rPr kumimoji="0" lang="en-US" altLang="en-US" sz="800" b="1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 metaboli</a:t>
            </a:r>
            <a:r>
              <a:rPr kumimoji="0" lang="en-US" altLang="zh-CN" sz="800" b="1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sm: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sp>
        <p:nvSpPr>
          <p:cNvPr id="252" name="Rectangle 291">
            <a:extLst>
              <a:ext uri="{FF2B5EF4-FFF2-40B4-BE49-F238E27FC236}">
                <a16:creationId xmlns:a16="http://schemas.microsoft.com/office/drawing/2014/main" id="{FE2B1B37-BFF9-4E4A-BA6B-365A62FEA9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991" y="7830253"/>
            <a:ext cx="125354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lang="en-US" altLang="en-US" sz="800" b="1" dirty="0">
                <a:cs typeface="Arial" panose="020B0604020202020204" pitchFamily="34" charset="0"/>
              </a:rPr>
              <a:t>Non-Histone protein MTs</a:t>
            </a:r>
            <a:r>
              <a:rPr kumimoji="0" lang="en-US" altLang="en-US" sz="800" b="1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: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sp>
        <p:nvSpPr>
          <p:cNvPr id="253" name="Rectangle 294">
            <a:extLst>
              <a:ext uri="{FF2B5EF4-FFF2-40B4-BE49-F238E27FC236}">
                <a16:creationId xmlns:a16="http://schemas.microsoft.com/office/drawing/2014/main" id="{BEEEA151-0044-6C48-BFEC-A2F9D651AB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258" y="7974644"/>
            <a:ext cx="137698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r" defTabSz="914400"/>
            <a:r>
              <a:rPr lang="en-US" altLang="en-US" sz="800" b="1" dirty="0">
                <a:cs typeface="Arial" panose="020B0604020202020204" pitchFamily="34" charset="0"/>
              </a:rPr>
              <a:t>Ungrouped</a:t>
            </a:r>
            <a:r>
              <a:rPr lang="zh-CN" altLang="en-US" sz="800" b="1" dirty="0">
                <a:cs typeface="Arial" panose="020B0604020202020204" pitchFamily="34" charset="0"/>
              </a:rPr>
              <a:t> </a:t>
            </a:r>
            <a:r>
              <a:rPr lang="en-US" altLang="zh-CN" sz="800" b="1" dirty="0">
                <a:cs typeface="Arial" panose="020B0604020202020204" pitchFamily="34" charset="0"/>
              </a:rPr>
              <a:t>small</a:t>
            </a:r>
            <a:r>
              <a:rPr lang="zh-CN" altLang="en-US" sz="800" b="1" dirty="0">
                <a:cs typeface="Arial" panose="020B0604020202020204" pitchFamily="34" charset="0"/>
              </a:rPr>
              <a:t> </a:t>
            </a:r>
            <a:r>
              <a:rPr lang="en-US" altLang="zh-CN" sz="800" b="1" dirty="0">
                <a:cs typeface="Arial" panose="020B0604020202020204" pitchFamily="34" charset="0"/>
              </a:rPr>
              <a:t>mole</a:t>
            </a:r>
            <a:r>
              <a:rPr lang="en-US" altLang="en-US" sz="800" b="1" dirty="0">
                <a:cs typeface="Arial" panose="020B0604020202020204" pitchFamily="34" charset="0"/>
              </a:rPr>
              <a:t> MT</a:t>
            </a:r>
            <a:r>
              <a:rPr lang="en-US" altLang="zh-CN" sz="800" b="1" dirty="0">
                <a:cs typeface="Arial" panose="020B0604020202020204" pitchFamily="34" charset="0"/>
              </a:rPr>
              <a:t>s:</a:t>
            </a:r>
            <a:endParaRPr kumimoji="0" lang="en-US" altLang="en-US" sz="800" b="1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sp>
        <p:nvSpPr>
          <p:cNvPr id="255" name="Rectangle 285">
            <a:extLst>
              <a:ext uri="{FF2B5EF4-FFF2-40B4-BE49-F238E27FC236}">
                <a16:creationId xmlns:a16="http://schemas.microsoft.com/office/drawing/2014/main" id="{08588B73-8E6E-9B4C-93C0-BE9D673E88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4079" y="7687685"/>
            <a:ext cx="2500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CTH*</a:t>
            </a:r>
          </a:p>
        </p:txBody>
      </p:sp>
      <p:sp>
        <p:nvSpPr>
          <p:cNvPr id="256" name="Rectangle 288">
            <a:extLst>
              <a:ext uri="{FF2B5EF4-FFF2-40B4-BE49-F238E27FC236}">
                <a16:creationId xmlns:a16="http://schemas.microsoft.com/office/drawing/2014/main" id="{0854AB16-7393-9643-A4E2-9C7CB5FFC0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163" y="7687685"/>
            <a:ext cx="32060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PON1*</a:t>
            </a:r>
          </a:p>
        </p:txBody>
      </p:sp>
      <p:sp>
        <p:nvSpPr>
          <p:cNvPr id="257" name="Rectangle 290">
            <a:extLst>
              <a:ext uri="{FF2B5EF4-FFF2-40B4-BE49-F238E27FC236}">
                <a16:creationId xmlns:a16="http://schemas.microsoft.com/office/drawing/2014/main" id="{86207745-2616-E649-A0A9-98AD78D386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4079" y="7830253"/>
            <a:ext cx="33663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GAMT*</a:t>
            </a:r>
          </a:p>
        </p:txBody>
      </p:sp>
      <p:sp>
        <p:nvSpPr>
          <p:cNvPr id="258" name="Rectangle 293">
            <a:extLst>
              <a:ext uri="{FF2B5EF4-FFF2-40B4-BE49-F238E27FC236}">
                <a16:creationId xmlns:a16="http://schemas.microsoft.com/office/drawing/2014/main" id="{6AAAA55B-3653-244E-A7D9-FE85DD7F92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4079" y="7987439"/>
            <a:ext cx="33502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HNMT*</a:t>
            </a:r>
          </a:p>
        </p:txBody>
      </p:sp>
      <p:sp>
        <p:nvSpPr>
          <p:cNvPr id="259" name="Rectangle 296">
            <a:extLst>
              <a:ext uri="{FF2B5EF4-FFF2-40B4-BE49-F238E27FC236}">
                <a16:creationId xmlns:a16="http://schemas.microsoft.com/office/drawing/2014/main" id="{43871D81-E65C-AC4B-BA1A-BDF57265FE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163" y="7989029"/>
            <a:ext cx="31899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TPMT*</a:t>
            </a:r>
          </a:p>
        </p:txBody>
      </p:sp>
      <p:sp>
        <p:nvSpPr>
          <p:cNvPr id="268" name="Rectangle 295">
            <a:extLst>
              <a:ext uri="{FF2B5EF4-FFF2-40B4-BE49-F238E27FC236}">
                <a16:creationId xmlns:a16="http://schemas.microsoft.com/office/drawing/2014/main" id="{1D6F3A9F-21DF-F341-96D0-476E9DE865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092" y="5572506"/>
            <a:ext cx="143148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kumimoji="0" lang="en-US" altLang="en-US" sz="800" b="1" i="1" u="sng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Golgi apparatus </a:t>
            </a:r>
            <a:r>
              <a:rPr lang="en-US" sz="800" b="1" i="1" u="sng" dirty="0">
                <a:cs typeface="Arial" panose="020B0604020202020204" pitchFamily="34" charset="0"/>
              </a:rPr>
              <a:t>(7 enzymes)</a:t>
            </a:r>
          </a:p>
        </p:txBody>
      </p:sp>
      <p:sp>
        <p:nvSpPr>
          <p:cNvPr id="271" name="Rectangle 298">
            <a:extLst>
              <a:ext uri="{FF2B5EF4-FFF2-40B4-BE49-F238E27FC236}">
                <a16:creationId xmlns:a16="http://schemas.microsoft.com/office/drawing/2014/main" id="{C6E71B6D-C2E7-6144-ACC1-55B7ED0E02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0221" y="5727849"/>
            <a:ext cx="82394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 err="1">
                <a:ln>
                  <a:noFill/>
                </a:ln>
                <a:effectLst/>
                <a:cs typeface="Arial" panose="020B0604020202020204" pitchFamily="34" charset="0"/>
              </a:rPr>
              <a:t>Hcy</a:t>
            </a:r>
            <a:r>
              <a:rPr kumimoji="0" lang="en-US" altLang="en-US" sz="800" b="1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 metaboli</a:t>
            </a:r>
            <a:r>
              <a:rPr kumimoji="0" lang="en-US" altLang="zh-CN" sz="800" b="1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sm: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sp>
        <p:nvSpPr>
          <p:cNvPr id="272" name="Rectangle 307">
            <a:extLst>
              <a:ext uri="{FF2B5EF4-FFF2-40B4-BE49-F238E27FC236}">
                <a16:creationId xmlns:a16="http://schemas.microsoft.com/office/drawing/2014/main" id="{4879BEA5-139F-6C4C-BE8D-D446B6B930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331" y="5887025"/>
            <a:ext cx="140583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r" defTabSz="914400"/>
            <a:r>
              <a:rPr lang="en-US" altLang="en-US" sz="800" b="1" dirty="0">
                <a:cs typeface="Arial" panose="020B0604020202020204" pitchFamily="34" charset="0"/>
              </a:rPr>
              <a:t>Ungrouped</a:t>
            </a:r>
            <a:r>
              <a:rPr lang="zh-CN" altLang="en-US" sz="800" b="1" dirty="0">
                <a:cs typeface="Arial" panose="020B0604020202020204" pitchFamily="34" charset="0"/>
              </a:rPr>
              <a:t> </a:t>
            </a:r>
            <a:r>
              <a:rPr lang="en-US" altLang="zh-CN" sz="800" b="1" dirty="0">
                <a:cs typeface="Arial" panose="020B0604020202020204" pitchFamily="34" charset="0"/>
              </a:rPr>
              <a:t>small</a:t>
            </a:r>
            <a:r>
              <a:rPr lang="zh-CN" altLang="en-US" sz="800" b="1" dirty="0">
                <a:cs typeface="Arial" panose="020B0604020202020204" pitchFamily="34" charset="0"/>
              </a:rPr>
              <a:t> </a:t>
            </a:r>
            <a:r>
              <a:rPr lang="en-US" altLang="zh-CN" sz="800" b="1" dirty="0">
                <a:cs typeface="Arial" panose="020B0604020202020204" pitchFamily="34" charset="0"/>
              </a:rPr>
              <a:t>mole</a:t>
            </a:r>
            <a:r>
              <a:rPr lang="en-US" altLang="en-US" sz="800" b="1" dirty="0">
                <a:cs typeface="Arial" panose="020B0604020202020204" pitchFamily="34" charset="0"/>
              </a:rPr>
              <a:t> MT</a:t>
            </a:r>
            <a:r>
              <a:rPr lang="en-US" altLang="zh-CN" sz="800" b="1" dirty="0">
                <a:cs typeface="Arial" panose="020B0604020202020204" pitchFamily="34" charset="0"/>
              </a:rPr>
              <a:t>s </a:t>
            </a:r>
            <a:r>
              <a:rPr kumimoji="0" lang="en-US" altLang="en-US" sz="800" b="1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:</a:t>
            </a:r>
          </a:p>
        </p:txBody>
      </p:sp>
      <p:sp>
        <p:nvSpPr>
          <p:cNvPr id="273" name="Rectangle 315">
            <a:extLst>
              <a:ext uri="{FF2B5EF4-FFF2-40B4-BE49-F238E27FC236}">
                <a16:creationId xmlns:a16="http://schemas.microsoft.com/office/drawing/2014/main" id="{2A803038-049A-A548-952A-06B6B7FA12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591" y="6038035"/>
            <a:ext cx="116057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Adenosine metaboli</a:t>
            </a:r>
            <a:r>
              <a:rPr kumimoji="0" lang="en-US" altLang="zh-CN" sz="800" b="1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sm: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sp>
        <p:nvSpPr>
          <p:cNvPr id="274" name="Rectangle 299">
            <a:extLst>
              <a:ext uri="{FF2B5EF4-FFF2-40B4-BE49-F238E27FC236}">
                <a16:creationId xmlns:a16="http://schemas.microsoft.com/office/drawing/2014/main" id="{C5E9B6F7-1473-CC4F-8901-27EA2D376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092" y="6203414"/>
            <a:ext cx="175208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kumimoji="0" lang="en-US" altLang="en-US" sz="800" b="1" i="1" u="sng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Endoplasmic reticulum </a:t>
            </a:r>
            <a:r>
              <a:rPr lang="en-US" sz="800" b="1" i="1" u="sng" dirty="0">
                <a:cs typeface="Arial" panose="020B0604020202020204" pitchFamily="34" charset="0"/>
              </a:rPr>
              <a:t>(</a:t>
            </a:r>
            <a:r>
              <a:rPr lang="en-US" altLang="zh-CN" sz="800" b="1" i="1" u="sng" dirty="0">
                <a:cs typeface="Arial" panose="020B0604020202020204" pitchFamily="34" charset="0"/>
              </a:rPr>
              <a:t>5</a:t>
            </a:r>
            <a:r>
              <a:rPr lang="en-US" sz="800" b="1" i="1" u="sng" dirty="0">
                <a:cs typeface="Arial" panose="020B0604020202020204" pitchFamily="34" charset="0"/>
              </a:rPr>
              <a:t> enzymes)</a:t>
            </a:r>
          </a:p>
        </p:txBody>
      </p:sp>
      <p:sp>
        <p:nvSpPr>
          <p:cNvPr id="276" name="Rectangle 302">
            <a:extLst>
              <a:ext uri="{FF2B5EF4-FFF2-40B4-BE49-F238E27FC236}">
                <a16:creationId xmlns:a16="http://schemas.microsoft.com/office/drawing/2014/main" id="{065AE671-287F-1F44-8A66-79936CA6B0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580" y="6366503"/>
            <a:ext cx="105958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 err="1">
                <a:ln>
                  <a:noFill/>
                </a:ln>
                <a:effectLst/>
                <a:cs typeface="Arial" panose="020B0604020202020204" pitchFamily="34" charset="0"/>
              </a:rPr>
              <a:t>Hcy</a:t>
            </a:r>
            <a:r>
              <a:rPr kumimoji="0" lang="en-US" altLang="en-US" sz="800" b="1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 metabolic genes: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sp>
        <p:nvSpPr>
          <p:cNvPr id="277" name="Rectangle 305">
            <a:extLst>
              <a:ext uri="{FF2B5EF4-FFF2-40B4-BE49-F238E27FC236}">
                <a16:creationId xmlns:a16="http://schemas.microsoft.com/office/drawing/2014/main" id="{2C17D753-D578-3146-82F2-0BC66CDF04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644" y="6513215"/>
            <a:ext cx="91852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Other protein MTs: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sp>
        <p:nvSpPr>
          <p:cNvPr id="278" name="Rectangle 311">
            <a:extLst>
              <a:ext uri="{FF2B5EF4-FFF2-40B4-BE49-F238E27FC236}">
                <a16:creationId xmlns:a16="http://schemas.microsoft.com/office/drawing/2014/main" id="{F875E1C7-9D16-784D-9C26-2F83A6C830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591" y="6657714"/>
            <a:ext cx="116057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Adenosine metaboli</a:t>
            </a:r>
            <a:r>
              <a:rPr kumimoji="0" lang="en-US" altLang="zh-CN" sz="800" b="1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sm: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sp>
        <p:nvSpPr>
          <p:cNvPr id="287" name="Rectangle 297">
            <a:extLst>
              <a:ext uri="{FF2B5EF4-FFF2-40B4-BE49-F238E27FC236}">
                <a16:creationId xmlns:a16="http://schemas.microsoft.com/office/drawing/2014/main" id="{E4F6444A-61CE-4047-BABC-81C174DB32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4079" y="5727849"/>
            <a:ext cx="29815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PLD2*</a:t>
            </a:r>
          </a:p>
        </p:txBody>
      </p:sp>
      <p:sp>
        <p:nvSpPr>
          <p:cNvPr id="288" name="Rectangle 300">
            <a:extLst>
              <a:ext uri="{FF2B5EF4-FFF2-40B4-BE49-F238E27FC236}">
                <a16:creationId xmlns:a16="http://schemas.microsoft.com/office/drawing/2014/main" id="{F487D24A-A6EB-C84A-B6FE-0767452235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163" y="5727849"/>
            <a:ext cx="32701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ASH1L</a:t>
            </a:r>
          </a:p>
        </p:txBody>
      </p:sp>
      <p:sp>
        <p:nvSpPr>
          <p:cNvPr id="289" name="Rectangle 303">
            <a:extLst>
              <a:ext uri="{FF2B5EF4-FFF2-40B4-BE49-F238E27FC236}">
                <a16:creationId xmlns:a16="http://schemas.microsoft.com/office/drawing/2014/main" id="{4A853EDE-BB6E-EF47-9BFA-6393DCFD30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015" y="5727849"/>
            <a:ext cx="35907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PRDM2</a:t>
            </a:r>
          </a:p>
        </p:txBody>
      </p:sp>
      <p:sp>
        <p:nvSpPr>
          <p:cNvPr id="291" name="Rectangle 306">
            <a:extLst>
              <a:ext uri="{FF2B5EF4-FFF2-40B4-BE49-F238E27FC236}">
                <a16:creationId xmlns:a16="http://schemas.microsoft.com/office/drawing/2014/main" id="{39068F82-9904-5A4B-B9FB-5B895B5AD6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4079" y="5887025"/>
            <a:ext cx="27411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DPH5</a:t>
            </a:r>
          </a:p>
        </p:txBody>
      </p:sp>
      <p:sp>
        <p:nvSpPr>
          <p:cNvPr id="292" name="Rectangle 309">
            <a:extLst>
              <a:ext uri="{FF2B5EF4-FFF2-40B4-BE49-F238E27FC236}">
                <a16:creationId xmlns:a16="http://schemas.microsoft.com/office/drawing/2014/main" id="{F8702126-6775-4145-9FFD-6BA981799C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163" y="5887025"/>
            <a:ext cx="2500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INMT</a:t>
            </a:r>
          </a:p>
        </p:txBody>
      </p:sp>
      <p:sp>
        <p:nvSpPr>
          <p:cNvPr id="293" name="Rectangle 312">
            <a:extLst>
              <a:ext uri="{FF2B5EF4-FFF2-40B4-BE49-F238E27FC236}">
                <a16:creationId xmlns:a16="http://schemas.microsoft.com/office/drawing/2014/main" id="{5DDDCEF9-8325-424A-94EB-8AA8E76783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015" y="5887025"/>
            <a:ext cx="29495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NNMT</a:t>
            </a:r>
          </a:p>
        </p:txBody>
      </p:sp>
      <p:sp>
        <p:nvSpPr>
          <p:cNvPr id="294" name="Rectangle 314">
            <a:extLst>
              <a:ext uri="{FF2B5EF4-FFF2-40B4-BE49-F238E27FC236}">
                <a16:creationId xmlns:a16="http://schemas.microsoft.com/office/drawing/2014/main" id="{F27C8180-0001-1042-A114-64AC93E2F2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4079" y="6038035"/>
            <a:ext cx="44242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SLC29A3</a:t>
            </a:r>
          </a:p>
        </p:txBody>
      </p:sp>
      <p:sp>
        <p:nvSpPr>
          <p:cNvPr id="295" name="Rectangle 301">
            <a:extLst>
              <a:ext uri="{FF2B5EF4-FFF2-40B4-BE49-F238E27FC236}">
                <a16:creationId xmlns:a16="http://schemas.microsoft.com/office/drawing/2014/main" id="{2DDB429A-E962-0B45-A346-FE5D71E0E8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4079" y="6360596"/>
            <a:ext cx="29815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PLD2*</a:t>
            </a:r>
          </a:p>
        </p:txBody>
      </p:sp>
      <p:sp>
        <p:nvSpPr>
          <p:cNvPr id="301" name="Rectangle 304">
            <a:extLst>
              <a:ext uri="{FF2B5EF4-FFF2-40B4-BE49-F238E27FC236}">
                <a16:creationId xmlns:a16="http://schemas.microsoft.com/office/drawing/2014/main" id="{98B7D3AB-85BA-9647-ADBA-BDF2CA4AD2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4079" y="6513215"/>
            <a:ext cx="29014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ICMT*</a:t>
            </a:r>
          </a:p>
        </p:txBody>
      </p:sp>
      <p:sp>
        <p:nvSpPr>
          <p:cNvPr id="302" name="Rectangle 308">
            <a:extLst>
              <a:ext uri="{FF2B5EF4-FFF2-40B4-BE49-F238E27FC236}">
                <a16:creationId xmlns:a16="http://schemas.microsoft.com/office/drawing/2014/main" id="{6E77A9D8-3DF5-DF41-A02F-3635048D2B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163" y="6513215"/>
            <a:ext cx="30136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COMT</a:t>
            </a:r>
          </a:p>
        </p:txBody>
      </p:sp>
      <p:sp>
        <p:nvSpPr>
          <p:cNvPr id="303" name="Rectangle 310">
            <a:extLst>
              <a:ext uri="{FF2B5EF4-FFF2-40B4-BE49-F238E27FC236}">
                <a16:creationId xmlns:a16="http://schemas.microsoft.com/office/drawing/2014/main" id="{B0D2E5CE-F3B6-6749-9EFB-0E4D8B8D71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4079" y="6657714"/>
            <a:ext cx="48250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SLC28A3*</a:t>
            </a:r>
          </a:p>
        </p:txBody>
      </p:sp>
      <p:sp>
        <p:nvSpPr>
          <p:cNvPr id="304" name="Rectangle 313">
            <a:extLst>
              <a:ext uri="{FF2B5EF4-FFF2-40B4-BE49-F238E27FC236}">
                <a16:creationId xmlns:a16="http://schemas.microsoft.com/office/drawing/2014/main" id="{F7E9737D-059B-B54E-9AF0-8C61B814D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163" y="6657714"/>
            <a:ext cx="36548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NT5C3*</a:t>
            </a:r>
          </a:p>
        </p:txBody>
      </p:sp>
      <p:sp>
        <p:nvSpPr>
          <p:cNvPr id="2" name="Rectangle 1"/>
          <p:cNvSpPr/>
          <p:nvPr/>
        </p:nvSpPr>
        <p:spPr>
          <a:xfrm>
            <a:off x="106485" y="382937"/>
            <a:ext cx="53140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. Subcellular localization of 115 enzymes in the extended HM cycle 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6090" y="644439"/>
            <a:ext cx="77938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Localization</a:t>
            </a:r>
            <a:endParaRPr lang="en-US" sz="800" i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5" name="Line 156">
            <a:extLst>
              <a:ext uri="{FF2B5EF4-FFF2-40B4-BE49-F238E27FC236}">
                <a16:creationId xmlns:a16="http://schemas.microsoft.com/office/drawing/2014/main" id="{C0601A79-E0A9-F44E-B62F-939AAC1A304A}"/>
              </a:ext>
            </a:extLst>
          </p:cNvPr>
          <p:cNvSpPr>
            <a:spLocks noChangeShapeType="1"/>
          </p:cNvSpPr>
          <p:nvPr/>
        </p:nvSpPr>
        <p:spPr bwMode="auto">
          <a:xfrm>
            <a:off x="203199" y="831636"/>
            <a:ext cx="6339625" cy="10981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BEF7A6BD-6D0A-DA46-A6EA-FCA676B32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220" y="1109223"/>
            <a:ext cx="62517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/>
            <a:r>
              <a:rPr lang="en-US" sz="800" b="1" dirty="0">
                <a:cs typeface="Arial" panose="020B0604020202020204" pitchFamily="34" charset="0"/>
              </a:rPr>
              <a:t>Folate</a:t>
            </a:r>
            <a:r>
              <a:rPr lang="zh-CN" altLang="en-US" sz="800" b="1" dirty="0">
                <a:cs typeface="Arial" panose="020B0604020202020204" pitchFamily="34" charset="0"/>
              </a:rPr>
              <a:t> </a:t>
            </a:r>
            <a:r>
              <a:rPr lang="en-US" altLang="zh-CN" sz="800" b="1" dirty="0">
                <a:cs typeface="Arial" panose="020B0604020202020204" pitchFamily="34" charset="0"/>
              </a:rPr>
              <a:t>cycle:</a:t>
            </a:r>
            <a:endParaRPr lang="en-US" altLang="en-US" sz="800" b="1" dirty="0">
              <a:cs typeface="Arial" panose="020B0604020202020204" pitchFamily="34" charset="0"/>
            </a:endParaRPr>
          </a:p>
        </p:txBody>
      </p:sp>
      <p:sp>
        <p:nvSpPr>
          <p:cNvPr id="250" name="Rectangle 46">
            <a:extLst>
              <a:ext uri="{FF2B5EF4-FFF2-40B4-BE49-F238E27FC236}">
                <a16:creationId xmlns:a16="http://schemas.microsoft.com/office/drawing/2014/main" id="{8F2BAD59-3461-DF49-A10F-2F20454764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145" y="1245025"/>
            <a:ext cx="141224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/>
            <a:r>
              <a:rPr lang="en-US" altLang="zh-CN" sz="800" b="1" dirty="0">
                <a:cs typeface="Arial" panose="020B0604020202020204" pitchFamily="34" charset="0"/>
              </a:rPr>
              <a:t>Choline/Betaine metabolism:</a:t>
            </a:r>
            <a:endParaRPr lang="en-US" altLang="en-US" sz="800" b="1" dirty="0">
              <a:cs typeface="Arial" panose="020B0604020202020204" pitchFamily="34" charset="0"/>
            </a:endParaRPr>
          </a:p>
        </p:txBody>
      </p:sp>
      <p:sp>
        <p:nvSpPr>
          <p:cNvPr id="260" name="Rectangle 97">
            <a:extLst>
              <a:ext uri="{FF2B5EF4-FFF2-40B4-BE49-F238E27FC236}">
                <a16:creationId xmlns:a16="http://schemas.microsoft.com/office/drawing/2014/main" id="{DB8D50BD-057C-C54D-ABED-74DAC3306C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447" y="2353244"/>
            <a:ext cx="82394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/>
            <a:r>
              <a:rPr kumimoji="0" lang="en-US" altLang="en-US" sz="800" b="1" i="0" u="none" strike="noStrike" cap="none" normalizeH="0" baseline="0" dirty="0" err="1">
                <a:ln>
                  <a:noFill/>
                </a:ln>
                <a:effectLst/>
                <a:cs typeface="Arial" panose="020B0604020202020204" pitchFamily="34" charset="0"/>
              </a:rPr>
              <a:t>Hcy</a:t>
            </a:r>
            <a:r>
              <a:rPr kumimoji="0" lang="en-US" altLang="en-US" sz="800" b="1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 </a:t>
            </a:r>
            <a:r>
              <a:rPr lang="en-US" altLang="en-US" sz="800" b="1" dirty="0">
                <a:cs typeface="Arial" panose="020B0604020202020204" pitchFamily="34" charset="0"/>
              </a:rPr>
              <a:t>metabolism:</a:t>
            </a:r>
            <a:endParaRPr lang="en-US" altLang="en-US" sz="800" dirty="0">
              <a:cs typeface="Arial" panose="020B0604020202020204" pitchFamily="34" charset="0"/>
            </a:endParaRPr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B276F29A-EDA9-0D44-BAB9-7D6A9EB6A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076" y="2803867"/>
            <a:ext cx="9153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 err="1">
                <a:ln>
                  <a:noFill/>
                </a:ln>
                <a:effectLst/>
                <a:cs typeface="Arial" panose="020B0604020202020204" pitchFamily="34" charset="0"/>
              </a:rPr>
              <a:t>Methyltransferase</a:t>
            </a:r>
            <a:r>
              <a:rPr kumimoji="0" lang="en-US" altLang="en-US" sz="800" b="1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: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sp>
        <p:nvSpPr>
          <p:cNvPr id="265" name="Rectangle 264">
            <a:extLst>
              <a:ext uri="{FF2B5EF4-FFF2-40B4-BE49-F238E27FC236}">
                <a16:creationId xmlns:a16="http://schemas.microsoft.com/office/drawing/2014/main" id="{CDB3C8C0-C43D-224D-9E90-3A1BFC4C90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193" y="2941749"/>
            <a:ext cx="96019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/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I: Histone</a:t>
            </a:r>
            <a:r>
              <a:rPr kumimoji="0" lang="en-US" altLang="zh-CN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-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Lys N MTs</a:t>
            </a:r>
            <a:endParaRPr lang="en-US" altLang="en-US" sz="800" dirty="0">
              <a:cs typeface="Arial" panose="020B0604020202020204" pitchFamily="34" charset="0"/>
            </a:endParaRPr>
          </a:p>
        </p:txBody>
      </p:sp>
      <p:sp>
        <p:nvSpPr>
          <p:cNvPr id="266" name="Rectangle 64">
            <a:extLst>
              <a:ext uri="{FF2B5EF4-FFF2-40B4-BE49-F238E27FC236}">
                <a16:creationId xmlns:a16="http://schemas.microsoft.com/office/drawing/2014/main" id="{16B1B9E1-E4B9-5847-9808-4767727C0E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765" y="3544750"/>
            <a:ext cx="97462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III: Other protein MT</a:t>
            </a:r>
            <a:r>
              <a:rPr lang="en-US" altLang="zh-CN" sz="800" dirty="0">
                <a:cs typeface="Arial" panose="020B0604020202020204" pitchFamily="34" charset="0"/>
              </a:rPr>
              <a:t>s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sp>
        <p:nvSpPr>
          <p:cNvPr id="269" name="Rectangle 67">
            <a:extLst>
              <a:ext uri="{FF2B5EF4-FFF2-40B4-BE49-F238E27FC236}">
                <a16:creationId xmlns:a16="http://schemas.microsoft.com/office/drawing/2014/main" id="{F4CC51D8-15A2-FF44-9006-BA5D46B36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7868" y="3683686"/>
            <a:ext cx="59952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/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IV: RNA MT</a:t>
            </a:r>
            <a:r>
              <a:rPr kumimoji="0" lang="en-US" altLang="zh-CN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s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sp>
        <p:nvSpPr>
          <p:cNvPr id="270" name="Rectangle 75">
            <a:extLst>
              <a:ext uri="{FF2B5EF4-FFF2-40B4-BE49-F238E27FC236}">
                <a16:creationId xmlns:a16="http://schemas.microsoft.com/office/drawing/2014/main" id="{F93B55A1-C71C-9B45-8BA4-5036386792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541" y="4108739"/>
            <a:ext cx="141385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r" defTabSz="914400"/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VI: </a:t>
            </a:r>
            <a:r>
              <a:rPr lang="en-US" altLang="en-US" sz="800" dirty="0">
                <a:cs typeface="Arial" panose="020B0604020202020204" pitchFamily="34" charset="0"/>
              </a:rPr>
              <a:t>Ungrouped</a:t>
            </a:r>
            <a:r>
              <a:rPr lang="zh-CN" altLang="en-US" sz="800" dirty="0">
                <a:cs typeface="Arial" panose="020B0604020202020204" pitchFamily="34" charset="0"/>
              </a:rPr>
              <a:t> </a:t>
            </a:r>
            <a:r>
              <a:rPr lang="en-US" altLang="zh-CN" sz="800" dirty="0">
                <a:cs typeface="Arial" panose="020B0604020202020204" pitchFamily="34" charset="0"/>
              </a:rPr>
              <a:t>small</a:t>
            </a:r>
            <a:r>
              <a:rPr lang="zh-CN" altLang="en-US" sz="800" dirty="0">
                <a:cs typeface="Arial" panose="020B0604020202020204" pitchFamily="34" charset="0"/>
              </a:rPr>
              <a:t> </a:t>
            </a:r>
            <a:r>
              <a:rPr lang="en-US" altLang="zh-CN" sz="800" dirty="0">
                <a:cs typeface="Arial" panose="020B0604020202020204" pitchFamily="34" charset="0"/>
              </a:rPr>
              <a:t>mole</a:t>
            </a:r>
            <a:r>
              <a:rPr lang="en-US" altLang="en-US" sz="800" dirty="0">
                <a:cs typeface="Arial" panose="020B0604020202020204" pitchFamily="34" charset="0"/>
              </a:rPr>
              <a:t> MT</a:t>
            </a:r>
            <a:r>
              <a:rPr lang="en-US" altLang="zh-CN" sz="800" dirty="0">
                <a:cs typeface="Arial" panose="020B0604020202020204" pitchFamily="34" charset="0"/>
              </a:rPr>
              <a:t>s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sp>
        <p:nvSpPr>
          <p:cNvPr id="279" name="Rectangle 78">
            <a:extLst>
              <a:ext uri="{FF2B5EF4-FFF2-40B4-BE49-F238E27FC236}">
                <a16:creationId xmlns:a16="http://schemas.microsoft.com/office/drawing/2014/main" id="{C66F010A-23DD-904A-A562-85306720BD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756" y="4247095"/>
            <a:ext cx="116057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Adenosine metaboli</a:t>
            </a:r>
            <a:r>
              <a:rPr kumimoji="0" lang="en-US" altLang="zh-CN" sz="800" b="1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sm: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sp>
        <p:nvSpPr>
          <p:cNvPr id="280" name="Rectangle 46">
            <a:extLst>
              <a:ext uri="{FF2B5EF4-FFF2-40B4-BE49-F238E27FC236}">
                <a16:creationId xmlns:a16="http://schemas.microsoft.com/office/drawing/2014/main" id="{97485668-15CE-3D4B-9042-AA5749382F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338" y="3387857"/>
            <a:ext cx="98905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/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II: Histone</a:t>
            </a:r>
            <a:r>
              <a:rPr kumimoji="0" lang="en-US" altLang="zh-CN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-</a:t>
            </a:r>
            <a:r>
              <a:rPr kumimoji="0" lang="en-US" altLang="en-US" sz="800" b="0" i="0" u="none" strike="noStrike" cap="none" normalizeH="0" baseline="0" dirty="0" err="1">
                <a:ln>
                  <a:noFill/>
                </a:ln>
                <a:effectLst/>
                <a:cs typeface="Arial" panose="020B0604020202020204" pitchFamily="34" charset="0"/>
              </a:rPr>
              <a:t>Arg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 N MTs</a:t>
            </a:r>
            <a:endParaRPr lang="en-US" altLang="en-US" sz="800" dirty="0">
              <a:cs typeface="Arial" panose="020B0604020202020204" pitchFamily="34" charset="0"/>
            </a:endParaRPr>
          </a:p>
        </p:txBody>
      </p:sp>
      <p:sp>
        <p:nvSpPr>
          <p:cNvPr id="281" name="Rectangle 72">
            <a:extLst>
              <a:ext uri="{FF2B5EF4-FFF2-40B4-BE49-F238E27FC236}">
                <a16:creationId xmlns:a16="http://schemas.microsoft.com/office/drawing/2014/main" id="{EB0D3EE9-2167-8D4C-ADB4-05B46E4816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7868" y="3969801"/>
            <a:ext cx="59952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V: </a:t>
            </a:r>
            <a:r>
              <a:rPr kumimoji="0" lang="zh-CN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DNA MT</a:t>
            </a:r>
            <a:r>
              <a:rPr kumimoji="0" lang="en-US" altLang="zh-CN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s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A041F8DC-2816-6347-BB75-EE5FA9E44E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220" y="2510750"/>
            <a:ext cx="62517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/>
            <a:r>
              <a:rPr lang="en-US" sz="800" b="1" dirty="0">
                <a:cs typeface="Arial" panose="020B0604020202020204" pitchFamily="34" charset="0"/>
              </a:rPr>
              <a:t>Folate</a:t>
            </a:r>
            <a:r>
              <a:rPr lang="zh-CN" altLang="en-US" sz="800" b="1" dirty="0">
                <a:cs typeface="Arial" panose="020B0604020202020204" pitchFamily="34" charset="0"/>
              </a:rPr>
              <a:t> </a:t>
            </a:r>
            <a:r>
              <a:rPr lang="en-US" altLang="zh-CN" sz="800" b="1" dirty="0">
                <a:cs typeface="Arial" panose="020B0604020202020204" pitchFamily="34" charset="0"/>
              </a:rPr>
              <a:t>cycle:</a:t>
            </a:r>
            <a:endParaRPr lang="en-US" altLang="en-US" sz="800" b="1" dirty="0">
              <a:cs typeface="Arial" panose="020B0604020202020204" pitchFamily="34" charset="0"/>
            </a:endParaRPr>
          </a:p>
        </p:txBody>
      </p:sp>
      <p:sp>
        <p:nvSpPr>
          <p:cNvPr id="296" name="Rectangle 46">
            <a:extLst>
              <a:ext uri="{FF2B5EF4-FFF2-40B4-BE49-F238E27FC236}">
                <a16:creationId xmlns:a16="http://schemas.microsoft.com/office/drawing/2014/main" id="{D2201316-1203-6045-97FC-9FE179F3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145" y="2656206"/>
            <a:ext cx="141224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/>
            <a:r>
              <a:rPr lang="en-US" altLang="zh-CN" sz="800" b="1" dirty="0">
                <a:cs typeface="Arial" panose="020B0604020202020204" pitchFamily="34" charset="0"/>
              </a:rPr>
              <a:t>Choline/Betaine metabolism:</a:t>
            </a:r>
            <a:endParaRPr lang="en-US" altLang="en-US" sz="800" b="1" dirty="0">
              <a:cs typeface="Arial" panose="020B0604020202020204" pitchFamily="34" charset="0"/>
            </a:endParaRPr>
          </a:p>
        </p:txBody>
      </p:sp>
      <p:sp>
        <p:nvSpPr>
          <p:cNvPr id="298" name="Rectangle 297">
            <a:extLst>
              <a:ext uri="{FF2B5EF4-FFF2-40B4-BE49-F238E27FC236}">
                <a16:creationId xmlns:a16="http://schemas.microsoft.com/office/drawing/2014/main" id="{09A8C5B4-8199-2542-B979-F4845A389C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678" y="4700438"/>
            <a:ext cx="9153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 err="1">
                <a:ln>
                  <a:noFill/>
                </a:ln>
                <a:effectLst/>
                <a:cs typeface="Arial" panose="020B0604020202020204" pitchFamily="34" charset="0"/>
              </a:rPr>
              <a:t>Methyltransferase</a:t>
            </a:r>
            <a:r>
              <a:rPr kumimoji="0" lang="en-US" altLang="en-US" sz="800" b="1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: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sp>
        <p:nvSpPr>
          <p:cNvPr id="328" name="Line 156">
            <a:extLst>
              <a:ext uri="{FF2B5EF4-FFF2-40B4-BE49-F238E27FC236}">
                <a16:creationId xmlns:a16="http://schemas.microsoft.com/office/drawing/2014/main" id="{45F67060-830C-E944-893E-C1480AF1D710}"/>
              </a:ext>
            </a:extLst>
          </p:cNvPr>
          <p:cNvSpPr>
            <a:spLocks noChangeShapeType="1"/>
          </p:cNvSpPr>
          <p:nvPr/>
        </p:nvSpPr>
        <p:spPr bwMode="auto">
          <a:xfrm>
            <a:off x="215245" y="8121471"/>
            <a:ext cx="6327579" cy="0"/>
          </a:xfrm>
          <a:prstGeom prst="line">
            <a:avLst/>
          </a:prstGeom>
          <a:ln>
            <a:solidFill>
              <a:schemeClr val="dk1"/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BDFB238D-0F08-5141-8DEC-E5A8AD38D74C}"/>
              </a:ext>
            </a:extLst>
          </p:cNvPr>
          <p:cNvSpPr/>
          <p:nvPr/>
        </p:nvSpPr>
        <p:spPr>
          <a:xfrm>
            <a:off x="4636687" y="129466"/>
            <a:ext cx="230383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Suppl.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Shen &amp; Gao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77136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文本框 164">
            <a:extLst>
              <a:ext uri="{FF2B5EF4-FFF2-40B4-BE49-F238E27FC236}">
                <a16:creationId xmlns:a16="http://schemas.microsoft.com/office/drawing/2014/main" id="{4AB6F3DE-7454-43BA-8F94-09EFF9666E5E}"/>
              </a:ext>
            </a:extLst>
          </p:cNvPr>
          <p:cNvSpPr txBox="1"/>
          <p:nvPr/>
        </p:nvSpPr>
        <p:spPr>
          <a:xfrm>
            <a:off x="287317" y="72796"/>
            <a:ext cx="14285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. Cytosol enzymes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49200" y="321881"/>
            <a:ext cx="5718446" cy="2712508"/>
            <a:chOff x="449200" y="464113"/>
            <a:chExt cx="5718446" cy="2949715"/>
          </a:xfrm>
        </p:grpSpPr>
        <p:sp>
          <p:nvSpPr>
            <p:cNvPr id="350" name="矩形: 圆角 349">
              <a:extLst>
                <a:ext uri="{FF2B5EF4-FFF2-40B4-BE49-F238E27FC236}">
                  <a16:creationId xmlns:a16="http://schemas.microsoft.com/office/drawing/2014/main" id="{898483A4-11B2-4597-AB4E-2CB868DB9DC8}"/>
                </a:ext>
              </a:extLst>
            </p:cNvPr>
            <p:cNvSpPr/>
            <p:nvPr/>
          </p:nvSpPr>
          <p:spPr>
            <a:xfrm>
              <a:off x="449200" y="464113"/>
              <a:ext cx="5718446" cy="2949715"/>
            </a:xfrm>
            <a:prstGeom prst="roundRect">
              <a:avLst/>
            </a:prstGeom>
            <a:ln w="6350">
              <a:solidFill>
                <a:schemeClr val="tx1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1" name="矩形: 圆角 350">
              <a:extLst>
                <a:ext uri="{FF2B5EF4-FFF2-40B4-BE49-F238E27FC236}">
                  <a16:creationId xmlns:a16="http://schemas.microsoft.com/office/drawing/2014/main" id="{D979A5CC-7F22-48C3-8C44-AEB37F43F631}"/>
                </a:ext>
              </a:extLst>
            </p:cNvPr>
            <p:cNvSpPr/>
            <p:nvPr/>
          </p:nvSpPr>
          <p:spPr>
            <a:xfrm>
              <a:off x="481004" y="486380"/>
              <a:ext cx="5646319" cy="2896895"/>
            </a:xfrm>
            <a:prstGeom prst="roundRect">
              <a:avLst/>
            </a:prstGeom>
            <a:ln w="6350">
              <a:solidFill>
                <a:schemeClr val="tx1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3" name="Arc 306">
            <a:extLst>
              <a:ext uri="{FF2B5EF4-FFF2-40B4-BE49-F238E27FC236}">
                <a16:creationId xmlns:a16="http://schemas.microsoft.com/office/drawing/2014/main" id="{C72A932B-80B6-4DDA-86FE-CAF93392308D}"/>
              </a:ext>
            </a:extLst>
          </p:cNvPr>
          <p:cNvSpPr/>
          <p:nvPr/>
        </p:nvSpPr>
        <p:spPr>
          <a:xfrm rot="20337713" flipH="1" flipV="1">
            <a:off x="3226145" y="1977800"/>
            <a:ext cx="339468" cy="449910"/>
          </a:xfrm>
          <a:prstGeom prst="arc">
            <a:avLst>
              <a:gd name="adj1" fmla="val 17100135"/>
              <a:gd name="adj2" fmla="val 19827810"/>
            </a:avLst>
          </a:prstGeom>
          <a:ln w="6350">
            <a:headEnd type="none" w="med" len="med"/>
            <a:tailEnd type="stealth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54" name="Straight Arrow Connector 307">
            <a:extLst>
              <a:ext uri="{FF2B5EF4-FFF2-40B4-BE49-F238E27FC236}">
                <a16:creationId xmlns:a16="http://schemas.microsoft.com/office/drawing/2014/main" id="{53A0C957-8C25-4F44-A69C-E136346F917A}"/>
              </a:ext>
            </a:extLst>
          </p:cNvPr>
          <p:cNvCxnSpPr/>
          <p:nvPr/>
        </p:nvCxnSpPr>
        <p:spPr>
          <a:xfrm rot="5400000" flipH="1" flipV="1">
            <a:off x="3435941" y="1497684"/>
            <a:ext cx="0" cy="1944000"/>
          </a:xfrm>
          <a:prstGeom prst="straightConnector1">
            <a:avLst/>
          </a:prstGeom>
          <a:ln w="6350">
            <a:solidFill>
              <a:schemeClr val="tx1"/>
            </a:solidFill>
            <a:headEnd type="none" w="med" len="med"/>
            <a:tailEnd type="stealth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5" name="Straight Arrow Connector 308">
            <a:extLst>
              <a:ext uri="{FF2B5EF4-FFF2-40B4-BE49-F238E27FC236}">
                <a16:creationId xmlns:a16="http://schemas.microsoft.com/office/drawing/2014/main" id="{77E7DE08-CD2F-4A47-97CA-411350C96E7A}"/>
              </a:ext>
            </a:extLst>
          </p:cNvPr>
          <p:cNvCxnSpPr/>
          <p:nvPr/>
        </p:nvCxnSpPr>
        <p:spPr>
          <a:xfrm rot="5400000" flipH="1" flipV="1">
            <a:off x="3435941" y="1446008"/>
            <a:ext cx="0" cy="1944000"/>
          </a:xfrm>
          <a:prstGeom prst="straightConnector1">
            <a:avLst/>
          </a:prstGeom>
          <a:ln w="6350">
            <a:solidFill>
              <a:schemeClr val="tx1"/>
            </a:solidFill>
            <a:headEnd type="stealth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6" name="椭圆 355">
            <a:extLst>
              <a:ext uri="{FF2B5EF4-FFF2-40B4-BE49-F238E27FC236}">
                <a16:creationId xmlns:a16="http://schemas.microsoft.com/office/drawing/2014/main" id="{F8434EA6-3ED9-4E5B-9BE7-F3458465D2C3}"/>
              </a:ext>
            </a:extLst>
          </p:cNvPr>
          <p:cNvSpPr/>
          <p:nvPr/>
        </p:nvSpPr>
        <p:spPr>
          <a:xfrm>
            <a:off x="3491114" y="2383752"/>
            <a:ext cx="345582" cy="127826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7" name="文本框 356">
            <a:extLst>
              <a:ext uri="{FF2B5EF4-FFF2-40B4-BE49-F238E27FC236}">
                <a16:creationId xmlns:a16="http://schemas.microsoft.com/office/drawing/2014/main" id="{46E8AB13-73CD-4EBE-A807-ED73309396BE}"/>
              </a:ext>
            </a:extLst>
          </p:cNvPr>
          <p:cNvSpPr txBox="1"/>
          <p:nvPr/>
        </p:nvSpPr>
        <p:spPr>
          <a:xfrm>
            <a:off x="3441178" y="2349845"/>
            <a:ext cx="470000" cy="215444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AHCY</a:t>
            </a:r>
          </a:p>
        </p:txBody>
      </p:sp>
      <p:sp>
        <p:nvSpPr>
          <p:cNvPr id="359" name="TextBox 504">
            <a:extLst>
              <a:ext uri="{FF2B5EF4-FFF2-40B4-BE49-F238E27FC236}">
                <a16:creationId xmlns:a16="http://schemas.microsoft.com/office/drawing/2014/main" id="{DDF5A1F0-17FA-428D-BB27-EE80AFB74A03}"/>
              </a:ext>
            </a:extLst>
          </p:cNvPr>
          <p:cNvSpPr txBox="1"/>
          <p:nvPr/>
        </p:nvSpPr>
        <p:spPr>
          <a:xfrm>
            <a:off x="2564794" y="948317"/>
            <a:ext cx="5785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Cho</a:t>
            </a:r>
            <a:r>
              <a:rPr lang="en-US" altLang="zh-CN" sz="900" dirty="0">
                <a:latin typeface="Arial" panose="020B0604020202020204" pitchFamily="34" charset="0"/>
                <a:cs typeface="Arial" pitchFamily="34" charset="0"/>
              </a:rPr>
              <a:t>line</a:t>
            </a:r>
            <a:endParaRPr lang="en-US" sz="900" dirty="0">
              <a:latin typeface="Arial" panose="020B0604020202020204" pitchFamily="34" charset="0"/>
              <a:cs typeface="Arial" pitchFamily="34" charset="0"/>
            </a:endParaRPr>
          </a:p>
        </p:txBody>
      </p:sp>
      <p:cxnSp>
        <p:nvCxnSpPr>
          <p:cNvPr id="360" name="Straight Arrow Connector 278">
            <a:extLst>
              <a:ext uri="{FF2B5EF4-FFF2-40B4-BE49-F238E27FC236}">
                <a16:creationId xmlns:a16="http://schemas.microsoft.com/office/drawing/2014/main" id="{DE6D3210-FEE2-4755-9144-FA8BC3966681}"/>
              </a:ext>
            </a:extLst>
          </p:cNvPr>
          <p:cNvCxnSpPr>
            <a:cxnSpLocks/>
          </p:cNvCxnSpPr>
          <p:nvPr/>
        </p:nvCxnSpPr>
        <p:spPr>
          <a:xfrm flipH="1">
            <a:off x="2785962" y="1118885"/>
            <a:ext cx="0" cy="182880"/>
          </a:xfrm>
          <a:prstGeom prst="straightConnector1">
            <a:avLst/>
          </a:prstGeom>
          <a:ln w="6350">
            <a:tailEnd type="stealt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2" name="TextBox 532">
            <a:extLst>
              <a:ext uri="{FF2B5EF4-FFF2-40B4-BE49-F238E27FC236}">
                <a16:creationId xmlns:a16="http://schemas.microsoft.com/office/drawing/2014/main" id="{D5A7BACA-8539-4EDC-9B53-4780DD8955B2}"/>
              </a:ext>
            </a:extLst>
          </p:cNvPr>
          <p:cNvSpPr txBox="1"/>
          <p:nvPr/>
        </p:nvSpPr>
        <p:spPr>
          <a:xfrm>
            <a:off x="2120090" y="2307732"/>
            <a:ext cx="421507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b="1" dirty="0" err="1">
                <a:latin typeface="Arial" panose="020B0604020202020204" pitchFamily="34" charset="0"/>
                <a:cs typeface="Arial" pitchFamily="34" charset="0"/>
              </a:rPr>
              <a:t>Hcy</a:t>
            </a:r>
            <a:endParaRPr lang="en-US" sz="1000" b="1" dirty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363" name="TextBox 510">
            <a:extLst>
              <a:ext uri="{FF2B5EF4-FFF2-40B4-BE49-F238E27FC236}">
                <a16:creationId xmlns:a16="http://schemas.microsoft.com/office/drawing/2014/main" id="{97E8817A-E51F-4434-8A1F-8ADA3A38162C}"/>
              </a:ext>
            </a:extLst>
          </p:cNvPr>
          <p:cNvSpPr txBox="1"/>
          <p:nvPr/>
        </p:nvSpPr>
        <p:spPr>
          <a:xfrm>
            <a:off x="2126911" y="444227"/>
            <a:ext cx="407865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b="1" dirty="0">
                <a:latin typeface="Arial" panose="020B0604020202020204" pitchFamily="34" charset="0"/>
                <a:cs typeface="Arial" pitchFamily="34" charset="0"/>
              </a:rPr>
              <a:t>Met</a:t>
            </a:r>
          </a:p>
        </p:txBody>
      </p:sp>
      <p:sp>
        <p:nvSpPr>
          <p:cNvPr id="364" name="TextBox 512">
            <a:extLst>
              <a:ext uri="{FF2B5EF4-FFF2-40B4-BE49-F238E27FC236}">
                <a16:creationId xmlns:a16="http://schemas.microsoft.com/office/drawing/2014/main" id="{5769F819-5820-48AA-A197-CB2D9022F77C}"/>
              </a:ext>
            </a:extLst>
          </p:cNvPr>
          <p:cNvSpPr txBox="1"/>
          <p:nvPr/>
        </p:nvSpPr>
        <p:spPr>
          <a:xfrm>
            <a:off x="4341566" y="423623"/>
            <a:ext cx="46925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b="1" dirty="0">
                <a:latin typeface="Arial" panose="020B0604020202020204" pitchFamily="34" charset="0"/>
                <a:cs typeface="Arial" pitchFamily="34" charset="0"/>
              </a:rPr>
              <a:t>SAM</a:t>
            </a:r>
          </a:p>
        </p:txBody>
      </p:sp>
      <p:sp>
        <p:nvSpPr>
          <p:cNvPr id="365" name="TextBox 513">
            <a:extLst>
              <a:ext uri="{FF2B5EF4-FFF2-40B4-BE49-F238E27FC236}">
                <a16:creationId xmlns:a16="http://schemas.microsoft.com/office/drawing/2014/main" id="{9928FC0B-46D1-4425-8DA9-2CCE18BF90AF}"/>
              </a:ext>
            </a:extLst>
          </p:cNvPr>
          <p:cNvSpPr txBox="1"/>
          <p:nvPr/>
        </p:nvSpPr>
        <p:spPr>
          <a:xfrm>
            <a:off x="4341566" y="2307732"/>
            <a:ext cx="45561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b="1" dirty="0">
                <a:latin typeface="Arial" panose="020B0604020202020204" pitchFamily="34" charset="0"/>
                <a:cs typeface="Arial" pitchFamily="34" charset="0"/>
              </a:rPr>
              <a:t>SAH</a:t>
            </a:r>
          </a:p>
        </p:txBody>
      </p:sp>
      <p:cxnSp>
        <p:nvCxnSpPr>
          <p:cNvPr id="366" name="Straight Arrow Connector 294">
            <a:extLst>
              <a:ext uri="{FF2B5EF4-FFF2-40B4-BE49-F238E27FC236}">
                <a16:creationId xmlns:a16="http://schemas.microsoft.com/office/drawing/2014/main" id="{4779C36C-7C8A-4DB9-89FC-27D0AC5A6FAA}"/>
              </a:ext>
            </a:extLst>
          </p:cNvPr>
          <p:cNvCxnSpPr>
            <a:cxnSpLocks/>
          </p:cNvCxnSpPr>
          <p:nvPr/>
        </p:nvCxnSpPr>
        <p:spPr>
          <a:xfrm>
            <a:off x="2463941" y="556541"/>
            <a:ext cx="1944000" cy="0"/>
          </a:xfrm>
          <a:prstGeom prst="straightConnector1">
            <a:avLst/>
          </a:prstGeom>
          <a:ln w="6350">
            <a:solidFill>
              <a:schemeClr val="tx1"/>
            </a:solidFill>
            <a:tailEnd type="stealt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7" name="Straight Arrow Connector 294">
            <a:extLst>
              <a:ext uri="{FF2B5EF4-FFF2-40B4-BE49-F238E27FC236}">
                <a16:creationId xmlns:a16="http://schemas.microsoft.com/office/drawing/2014/main" id="{DB1D6DBD-DCAA-4C39-919F-9B90D2C32399}"/>
              </a:ext>
            </a:extLst>
          </p:cNvPr>
          <p:cNvCxnSpPr>
            <a:cxnSpLocks/>
          </p:cNvCxnSpPr>
          <p:nvPr/>
        </p:nvCxnSpPr>
        <p:spPr>
          <a:xfrm>
            <a:off x="4563999" y="625749"/>
            <a:ext cx="0" cy="1737360"/>
          </a:xfrm>
          <a:prstGeom prst="straightConnector1">
            <a:avLst/>
          </a:prstGeom>
          <a:ln>
            <a:tailEnd type="stealt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8" name="TextBox 494">
            <a:extLst>
              <a:ext uri="{FF2B5EF4-FFF2-40B4-BE49-F238E27FC236}">
                <a16:creationId xmlns:a16="http://schemas.microsoft.com/office/drawing/2014/main" id="{DDAB0FEA-DC78-46FE-A039-C60705BBB776}"/>
              </a:ext>
            </a:extLst>
          </p:cNvPr>
          <p:cNvSpPr txBox="1"/>
          <p:nvPr/>
        </p:nvSpPr>
        <p:spPr>
          <a:xfrm>
            <a:off x="3839815" y="2454871"/>
            <a:ext cx="4146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Ade</a:t>
            </a:r>
            <a:endParaRPr lang="en-US" sz="900" baseline="-25000" dirty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369" name="TextBox 517">
            <a:extLst>
              <a:ext uri="{FF2B5EF4-FFF2-40B4-BE49-F238E27FC236}">
                <a16:creationId xmlns:a16="http://schemas.microsoft.com/office/drawing/2014/main" id="{8333A191-BAC6-4A1C-A2CF-87174052A589}"/>
              </a:ext>
            </a:extLst>
          </p:cNvPr>
          <p:cNvSpPr txBox="1"/>
          <p:nvPr/>
        </p:nvSpPr>
        <p:spPr>
          <a:xfrm>
            <a:off x="3047529" y="2169905"/>
            <a:ext cx="4146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Ade</a:t>
            </a:r>
            <a:endParaRPr lang="en-US" sz="900" baseline="-25000" dirty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370" name="TextBox 494">
            <a:extLst>
              <a:ext uri="{FF2B5EF4-FFF2-40B4-BE49-F238E27FC236}">
                <a16:creationId xmlns:a16="http://schemas.microsoft.com/office/drawing/2014/main" id="{7C54EA4B-EEBF-4EE9-B515-B307172FBB0A}"/>
              </a:ext>
            </a:extLst>
          </p:cNvPr>
          <p:cNvSpPr txBox="1"/>
          <p:nvPr/>
        </p:nvSpPr>
        <p:spPr>
          <a:xfrm>
            <a:off x="2369465" y="1250393"/>
            <a:ext cx="6489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Betaine</a:t>
            </a:r>
            <a:endParaRPr lang="en-US" sz="900" baseline="-25000" dirty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371" name="TextBox 494">
            <a:extLst>
              <a:ext uri="{FF2B5EF4-FFF2-40B4-BE49-F238E27FC236}">
                <a16:creationId xmlns:a16="http://schemas.microsoft.com/office/drawing/2014/main" id="{DF0385F4-93F2-407F-9019-60CBDDD6B7F8}"/>
              </a:ext>
            </a:extLst>
          </p:cNvPr>
          <p:cNvSpPr txBox="1"/>
          <p:nvPr/>
        </p:nvSpPr>
        <p:spPr>
          <a:xfrm>
            <a:off x="1599247" y="1250483"/>
            <a:ext cx="6489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CH</a:t>
            </a:r>
            <a:r>
              <a:rPr lang="en-US" sz="900" baseline="-25000" dirty="0">
                <a:latin typeface="Arial" panose="020B0604020202020204" pitchFamily="34" charset="0"/>
                <a:cs typeface="Arial" pitchFamily="34" charset="0"/>
              </a:rPr>
              <a:t>3</a:t>
            </a:r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THF</a:t>
            </a:r>
            <a:endParaRPr lang="en-US" sz="900" baseline="-25000" dirty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372" name="TextBox 494">
            <a:extLst>
              <a:ext uri="{FF2B5EF4-FFF2-40B4-BE49-F238E27FC236}">
                <a16:creationId xmlns:a16="http://schemas.microsoft.com/office/drawing/2014/main" id="{8135CFF2-7615-46A6-9273-A7F43DC2D3C1}"/>
              </a:ext>
            </a:extLst>
          </p:cNvPr>
          <p:cNvSpPr txBox="1"/>
          <p:nvPr/>
        </p:nvSpPr>
        <p:spPr>
          <a:xfrm>
            <a:off x="1706741" y="694284"/>
            <a:ext cx="4206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THF</a:t>
            </a:r>
            <a:endParaRPr lang="en-US" sz="900" baseline="-25000" dirty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373" name="TextBox 494">
            <a:extLst>
              <a:ext uri="{FF2B5EF4-FFF2-40B4-BE49-F238E27FC236}">
                <a16:creationId xmlns:a16="http://schemas.microsoft.com/office/drawing/2014/main" id="{1471CAF9-F739-4EA7-860C-91637805D881}"/>
              </a:ext>
            </a:extLst>
          </p:cNvPr>
          <p:cNvSpPr txBox="1"/>
          <p:nvPr/>
        </p:nvSpPr>
        <p:spPr>
          <a:xfrm>
            <a:off x="1119098" y="1016330"/>
            <a:ext cx="6489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CH</a:t>
            </a:r>
            <a:r>
              <a:rPr lang="en-US" sz="900" baseline="-25000" dirty="0">
                <a:latin typeface="Arial" panose="020B0604020202020204" pitchFamily="34" charset="0"/>
                <a:cs typeface="Arial" pitchFamily="34" charset="0"/>
              </a:rPr>
              <a:t>2</a:t>
            </a:r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THF</a:t>
            </a:r>
            <a:endParaRPr lang="en-US" sz="900" baseline="-25000" dirty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374" name="TextBox 494">
            <a:extLst>
              <a:ext uri="{FF2B5EF4-FFF2-40B4-BE49-F238E27FC236}">
                <a16:creationId xmlns:a16="http://schemas.microsoft.com/office/drawing/2014/main" id="{50432AF5-D03F-43FC-9232-4A85C547B3F6}"/>
              </a:ext>
            </a:extLst>
          </p:cNvPr>
          <p:cNvSpPr txBox="1"/>
          <p:nvPr/>
        </p:nvSpPr>
        <p:spPr>
          <a:xfrm>
            <a:off x="2391343" y="691884"/>
            <a:ext cx="4692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DMG</a:t>
            </a:r>
            <a:endParaRPr lang="en-US" sz="900" baseline="-25000" dirty="0">
              <a:latin typeface="Arial" panose="020B0604020202020204" pitchFamily="34" charset="0"/>
              <a:cs typeface="Arial" pitchFamily="34" charset="0"/>
            </a:endParaRPr>
          </a:p>
        </p:txBody>
      </p:sp>
      <p:cxnSp>
        <p:nvCxnSpPr>
          <p:cNvPr id="375" name="Straight Arrow Connector 294">
            <a:extLst>
              <a:ext uri="{FF2B5EF4-FFF2-40B4-BE49-F238E27FC236}">
                <a16:creationId xmlns:a16="http://schemas.microsoft.com/office/drawing/2014/main" id="{23BC8E43-7133-4C44-BB4F-4FD9A11CB128}"/>
              </a:ext>
            </a:extLst>
          </p:cNvPr>
          <p:cNvCxnSpPr>
            <a:cxnSpLocks/>
          </p:cNvCxnSpPr>
          <p:nvPr/>
        </p:nvCxnSpPr>
        <p:spPr>
          <a:xfrm>
            <a:off x="2323223" y="2497425"/>
            <a:ext cx="0" cy="182880"/>
          </a:xfrm>
          <a:prstGeom prst="straightConnector1">
            <a:avLst/>
          </a:prstGeom>
          <a:ln w="6350">
            <a:solidFill>
              <a:schemeClr val="tx1"/>
            </a:solidFill>
            <a:tailEnd type="stealt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6" name="TextBox 494">
            <a:extLst>
              <a:ext uri="{FF2B5EF4-FFF2-40B4-BE49-F238E27FC236}">
                <a16:creationId xmlns:a16="http://schemas.microsoft.com/office/drawing/2014/main" id="{74B8316B-7C1B-4DC7-BE6A-E6BF02AB1B3C}"/>
              </a:ext>
            </a:extLst>
          </p:cNvPr>
          <p:cNvSpPr txBox="1"/>
          <p:nvPr/>
        </p:nvSpPr>
        <p:spPr>
          <a:xfrm>
            <a:off x="1846088" y="2612704"/>
            <a:ext cx="9102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Cystathionine</a:t>
            </a:r>
            <a:endParaRPr lang="en-US" sz="900" baseline="-25000" dirty="0">
              <a:latin typeface="Arial" panose="020B0604020202020204" pitchFamily="34" charset="0"/>
              <a:cs typeface="Arial" pitchFamily="34" charset="0"/>
            </a:endParaRPr>
          </a:p>
        </p:txBody>
      </p:sp>
      <p:cxnSp>
        <p:nvCxnSpPr>
          <p:cNvPr id="377" name="Straight Arrow Connector 294">
            <a:extLst>
              <a:ext uri="{FF2B5EF4-FFF2-40B4-BE49-F238E27FC236}">
                <a16:creationId xmlns:a16="http://schemas.microsoft.com/office/drawing/2014/main" id="{F479EB5E-3B1C-40C1-91A8-A72C2908CA9A}"/>
              </a:ext>
            </a:extLst>
          </p:cNvPr>
          <p:cNvCxnSpPr>
            <a:cxnSpLocks/>
          </p:cNvCxnSpPr>
          <p:nvPr/>
        </p:nvCxnSpPr>
        <p:spPr>
          <a:xfrm>
            <a:off x="2326658" y="2770122"/>
            <a:ext cx="0" cy="182880"/>
          </a:xfrm>
          <a:prstGeom prst="straightConnector1">
            <a:avLst/>
          </a:prstGeom>
          <a:ln w="6350">
            <a:solidFill>
              <a:schemeClr val="tx1"/>
            </a:solidFill>
            <a:tailEnd type="stealt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8" name="TextBox 494">
            <a:extLst>
              <a:ext uri="{FF2B5EF4-FFF2-40B4-BE49-F238E27FC236}">
                <a16:creationId xmlns:a16="http://schemas.microsoft.com/office/drawing/2014/main" id="{D0898F8C-C008-492F-8CEF-E789C6A0742D}"/>
              </a:ext>
            </a:extLst>
          </p:cNvPr>
          <p:cNvSpPr txBox="1"/>
          <p:nvPr/>
        </p:nvSpPr>
        <p:spPr>
          <a:xfrm>
            <a:off x="1991485" y="2852606"/>
            <a:ext cx="6344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Cysteine</a:t>
            </a:r>
            <a:endParaRPr lang="en-US" sz="900" baseline="-25000" dirty="0">
              <a:latin typeface="Arial" panose="020B0604020202020204" pitchFamily="34" charset="0"/>
              <a:cs typeface="Arial" pitchFamily="34" charset="0"/>
            </a:endParaRPr>
          </a:p>
        </p:txBody>
      </p:sp>
      <p:cxnSp>
        <p:nvCxnSpPr>
          <p:cNvPr id="380" name="Straight Arrow Connector 308">
            <a:extLst>
              <a:ext uri="{FF2B5EF4-FFF2-40B4-BE49-F238E27FC236}">
                <a16:creationId xmlns:a16="http://schemas.microsoft.com/office/drawing/2014/main" id="{09464843-AF29-4316-9AA7-64D40ED28B61}"/>
              </a:ext>
            </a:extLst>
          </p:cNvPr>
          <p:cNvCxnSpPr/>
          <p:nvPr/>
        </p:nvCxnSpPr>
        <p:spPr>
          <a:xfrm rot="5400000" flipV="1">
            <a:off x="1885212" y="2163684"/>
            <a:ext cx="0" cy="612000"/>
          </a:xfrm>
          <a:prstGeom prst="straightConnector1">
            <a:avLst/>
          </a:prstGeom>
          <a:ln w="6350">
            <a:solidFill>
              <a:schemeClr val="tx1"/>
            </a:solidFill>
            <a:headEnd type="stealth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1" name="TextBox 494">
            <a:extLst>
              <a:ext uri="{FF2B5EF4-FFF2-40B4-BE49-F238E27FC236}">
                <a16:creationId xmlns:a16="http://schemas.microsoft.com/office/drawing/2014/main" id="{5E25CFA8-4600-4CD7-9FF1-4FD419195542}"/>
              </a:ext>
            </a:extLst>
          </p:cNvPr>
          <p:cNvSpPr txBox="1"/>
          <p:nvPr/>
        </p:nvSpPr>
        <p:spPr>
          <a:xfrm>
            <a:off x="1331159" y="2307732"/>
            <a:ext cx="340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HT</a:t>
            </a:r>
          </a:p>
        </p:txBody>
      </p:sp>
      <p:cxnSp>
        <p:nvCxnSpPr>
          <p:cNvPr id="382" name="Straight Arrow Connector 307">
            <a:extLst>
              <a:ext uri="{FF2B5EF4-FFF2-40B4-BE49-F238E27FC236}">
                <a16:creationId xmlns:a16="http://schemas.microsoft.com/office/drawing/2014/main" id="{D89CCEC2-9996-4A4C-ABB6-A8D0D528DDD8}"/>
              </a:ext>
            </a:extLst>
          </p:cNvPr>
          <p:cNvCxnSpPr>
            <a:cxnSpLocks/>
          </p:cNvCxnSpPr>
          <p:nvPr/>
        </p:nvCxnSpPr>
        <p:spPr>
          <a:xfrm flipV="1">
            <a:off x="3636684" y="2613557"/>
            <a:ext cx="321349" cy="227108"/>
          </a:xfrm>
          <a:prstGeom prst="straightConnector1">
            <a:avLst/>
          </a:prstGeom>
          <a:ln w="6350">
            <a:solidFill>
              <a:schemeClr val="tx1"/>
            </a:solidFill>
            <a:headEnd type="none" w="med" len="med"/>
            <a:tailEnd type="stealth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3" name="Straight Arrow Connector 308">
            <a:extLst>
              <a:ext uri="{FF2B5EF4-FFF2-40B4-BE49-F238E27FC236}">
                <a16:creationId xmlns:a16="http://schemas.microsoft.com/office/drawing/2014/main" id="{471A7E51-CF38-4400-8FE7-5117E22C96F0}"/>
              </a:ext>
            </a:extLst>
          </p:cNvPr>
          <p:cNvCxnSpPr>
            <a:cxnSpLocks/>
          </p:cNvCxnSpPr>
          <p:nvPr/>
        </p:nvCxnSpPr>
        <p:spPr>
          <a:xfrm flipV="1">
            <a:off x="3591401" y="2602444"/>
            <a:ext cx="310321" cy="204027"/>
          </a:xfrm>
          <a:prstGeom prst="straightConnector1">
            <a:avLst/>
          </a:prstGeom>
          <a:ln w="6350">
            <a:solidFill>
              <a:schemeClr val="tx1"/>
            </a:solidFill>
            <a:headEnd type="stealth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4" name="TextBox 494">
            <a:extLst>
              <a:ext uri="{FF2B5EF4-FFF2-40B4-BE49-F238E27FC236}">
                <a16:creationId xmlns:a16="http://schemas.microsoft.com/office/drawing/2014/main" id="{3B24E914-713A-4BCB-B0EF-02F19AE76535}"/>
              </a:ext>
            </a:extLst>
          </p:cNvPr>
          <p:cNvSpPr txBox="1"/>
          <p:nvPr/>
        </p:nvSpPr>
        <p:spPr>
          <a:xfrm>
            <a:off x="3252433" y="2776494"/>
            <a:ext cx="5576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AMP</a:t>
            </a:r>
            <a:endParaRPr lang="en-US" sz="900" baseline="-25000" dirty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385" name="TextBox 513">
            <a:extLst>
              <a:ext uri="{FF2B5EF4-FFF2-40B4-BE49-F238E27FC236}">
                <a16:creationId xmlns:a16="http://schemas.microsoft.com/office/drawing/2014/main" id="{B3027E55-877D-4391-9029-FCF12A561A07}"/>
              </a:ext>
            </a:extLst>
          </p:cNvPr>
          <p:cNvSpPr txBox="1"/>
          <p:nvPr/>
        </p:nvSpPr>
        <p:spPr>
          <a:xfrm>
            <a:off x="4240690" y="2761992"/>
            <a:ext cx="577272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Inosine</a:t>
            </a:r>
          </a:p>
        </p:txBody>
      </p:sp>
      <p:sp>
        <p:nvSpPr>
          <p:cNvPr id="390" name="TextBox 506">
            <a:extLst>
              <a:ext uri="{FF2B5EF4-FFF2-40B4-BE49-F238E27FC236}">
                <a16:creationId xmlns:a16="http://schemas.microsoft.com/office/drawing/2014/main" id="{EA35629D-14AA-4AB8-AA3E-04096F5FE6A4}"/>
              </a:ext>
            </a:extLst>
          </p:cNvPr>
          <p:cNvSpPr txBox="1"/>
          <p:nvPr/>
        </p:nvSpPr>
        <p:spPr>
          <a:xfrm>
            <a:off x="3204652" y="779684"/>
            <a:ext cx="3494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PC</a:t>
            </a:r>
          </a:p>
        </p:txBody>
      </p:sp>
      <p:sp>
        <p:nvSpPr>
          <p:cNvPr id="391" name="TextBox 494">
            <a:extLst>
              <a:ext uri="{FF2B5EF4-FFF2-40B4-BE49-F238E27FC236}">
                <a16:creationId xmlns:a16="http://schemas.microsoft.com/office/drawing/2014/main" id="{AAAAF6C1-4544-4E71-A1DC-8BA446091E87}"/>
              </a:ext>
            </a:extLst>
          </p:cNvPr>
          <p:cNvSpPr txBox="1"/>
          <p:nvPr/>
        </p:nvSpPr>
        <p:spPr>
          <a:xfrm>
            <a:off x="2294315" y="836344"/>
            <a:ext cx="4044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B12</a:t>
            </a:r>
            <a:endParaRPr lang="en-US" sz="800" baseline="-25000" dirty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392" name="TextBox 494">
            <a:extLst>
              <a:ext uri="{FF2B5EF4-FFF2-40B4-BE49-F238E27FC236}">
                <a16:creationId xmlns:a16="http://schemas.microsoft.com/office/drawing/2014/main" id="{ABF28989-81CE-4BE2-828E-A48A9BDA60AB}"/>
              </a:ext>
            </a:extLst>
          </p:cNvPr>
          <p:cNvSpPr txBox="1"/>
          <p:nvPr/>
        </p:nvSpPr>
        <p:spPr>
          <a:xfrm>
            <a:off x="1422325" y="701978"/>
            <a:ext cx="3271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B6</a:t>
            </a:r>
            <a:endParaRPr lang="en-US" sz="800" baseline="-25000" dirty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393" name="TextBox 512">
            <a:extLst>
              <a:ext uri="{FF2B5EF4-FFF2-40B4-BE49-F238E27FC236}">
                <a16:creationId xmlns:a16="http://schemas.microsoft.com/office/drawing/2014/main" id="{C7DA444E-38FF-4255-9160-6D344B6016E1}"/>
              </a:ext>
            </a:extLst>
          </p:cNvPr>
          <p:cNvSpPr txBox="1"/>
          <p:nvPr/>
        </p:nvSpPr>
        <p:spPr>
          <a:xfrm>
            <a:off x="1448271" y="567231"/>
            <a:ext cx="610954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Serine</a:t>
            </a:r>
          </a:p>
        </p:txBody>
      </p:sp>
      <p:sp>
        <p:nvSpPr>
          <p:cNvPr id="394" name="TextBox 512">
            <a:extLst>
              <a:ext uri="{FF2B5EF4-FFF2-40B4-BE49-F238E27FC236}">
                <a16:creationId xmlns:a16="http://schemas.microsoft.com/office/drawing/2014/main" id="{10FF3831-2CA1-4F0D-9CC6-502D1A6C0F58}"/>
              </a:ext>
            </a:extLst>
          </p:cNvPr>
          <p:cNvSpPr txBox="1"/>
          <p:nvPr/>
        </p:nvSpPr>
        <p:spPr>
          <a:xfrm>
            <a:off x="1029733" y="571937"/>
            <a:ext cx="610954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Glycine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5BD42EA-8073-7B4E-B627-048652F12220}"/>
              </a:ext>
            </a:extLst>
          </p:cNvPr>
          <p:cNvGrpSpPr/>
          <p:nvPr/>
        </p:nvGrpSpPr>
        <p:grpSpPr>
          <a:xfrm>
            <a:off x="1465685" y="830303"/>
            <a:ext cx="580135" cy="215444"/>
            <a:chOff x="1201165" y="2351697"/>
            <a:chExt cx="580135" cy="215444"/>
          </a:xfrm>
        </p:grpSpPr>
        <p:sp>
          <p:nvSpPr>
            <p:cNvPr id="395" name="椭圆 394">
              <a:extLst>
                <a:ext uri="{FF2B5EF4-FFF2-40B4-BE49-F238E27FC236}">
                  <a16:creationId xmlns:a16="http://schemas.microsoft.com/office/drawing/2014/main" id="{FA72C962-C93D-49FD-82F5-76F3E453A8AC}"/>
                </a:ext>
              </a:extLst>
            </p:cNvPr>
            <p:cNvSpPr/>
            <p:nvPr/>
          </p:nvSpPr>
          <p:spPr>
            <a:xfrm>
              <a:off x="1301055" y="2386736"/>
              <a:ext cx="364744" cy="124249"/>
            </a:xfrm>
            <a:prstGeom prst="ellipse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6" name="文本框 395">
              <a:extLst>
                <a:ext uri="{FF2B5EF4-FFF2-40B4-BE49-F238E27FC236}">
                  <a16:creationId xmlns:a16="http://schemas.microsoft.com/office/drawing/2014/main" id="{83730514-E69B-43DF-B1BA-8CADF7774017}"/>
                </a:ext>
              </a:extLst>
            </p:cNvPr>
            <p:cNvSpPr txBox="1"/>
            <p:nvPr/>
          </p:nvSpPr>
          <p:spPr>
            <a:xfrm>
              <a:off x="1201165" y="2351697"/>
              <a:ext cx="580135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SHMT1</a:t>
              </a:r>
            </a:p>
          </p:txBody>
        </p:sp>
      </p:grpSp>
      <p:sp>
        <p:nvSpPr>
          <p:cNvPr id="397" name="文本框 396">
            <a:extLst>
              <a:ext uri="{FF2B5EF4-FFF2-40B4-BE49-F238E27FC236}">
                <a16:creationId xmlns:a16="http://schemas.microsoft.com/office/drawing/2014/main" id="{AB1C6515-5C3D-4E50-BD6B-621DE552AABB}"/>
              </a:ext>
            </a:extLst>
          </p:cNvPr>
          <p:cNvSpPr txBox="1"/>
          <p:nvPr/>
        </p:nvSpPr>
        <p:spPr>
          <a:xfrm>
            <a:off x="1994517" y="2456881"/>
            <a:ext cx="395413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CBS</a:t>
            </a:r>
          </a:p>
        </p:txBody>
      </p:sp>
      <p:sp>
        <p:nvSpPr>
          <p:cNvPr id="398" name="椭圆 397">
            <a:extLst>
              <a:ext uri="{FF2B5EF4-FFF2-40B4-BE49-F238E27FC236}">
                <a16:creationId xmlns:a16="http://schemas.microsoft.com/office/drawing/2014/main" id="{64760ED0-5BBC-4036-9ECB-2DFD510CF7B3}"/>
              </a:ext>
            </a:extLst>
          </p:cNvPr>
          <p:cNvSpPr/>
          <p:nvPr/>
        </p:nvSpPr>
        <p:spPr>
          <a:xfrm>
            <a:off x="2070178" y="2512077"/>
            <a:ext cx="250080" cy="108543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01" name="直接箭头连接符 400">
            <a:extLst>
              <a:ext uri="{FF2B5EF4-FFF2-40B4-BE49-F238E27FC236}">
                <a16:creationId xmlns:a16="http://schemas.microsoft.com/office/drawing/2014/main" id="{2177AB7A-D56B-430A-9824-0E16EB5439CB}"/>
              </a:ext>
            </a:extLst>
          </p:cNvPr>
          <p:cNvCxnSpPr>
            <a:cxnSpLocks/>
          </p:cNvCxnSpPr>
          <p:nvPr/>
        </p:nvCxnSpPr>
        <p:spPr>
          <a:xfrm flipH="1">
            <a:off x="3047692" y="894503"/>
            <a:ext cx="248358" cy="165817"/>
          </a:xfrm>
          <a:prstGeom prst="straightConnector1">
            <a:avLst/>
          </a:prstGeom>
          <a:ln w="63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6" name="TextBox 494">
            <a:extLst>
              <a:ext uri="{FF2B5EF4-FFF2-40B4-BE49-F238E27FC236}">
                <a16:creationId xmlns:a16="http://schemas.microsoft.com/office/drawing/2014/main" id="{A13649E7-7E3B-4006-A95C-3AB9E70BA2FB}"/>
              </a:ext>
            </a:extLst>
          </p:cNvPr>
          <p:cNvSpPr txBox="1"/>
          <p:nvPr/>
        </p:nvSpPr>
        <p:spPr>
          <a:xfrm>
            <a:off x="6276294" y="2476428"/>
            <a:ext cx="4146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Ade</a:t>
            </a:r>
            <a:endParaRPr lang="en-US" sz="900" baseline="-25000" dirty="0">
              <a:latin typeface="Arial" panose="020B0604020202020204" pitchFamily="34" charset="0"/>
              <a:cs typeface="Arial" pitchFamily="34" charset="0"/>
            </a:endParaRPr>
          </a:p>
        </p:txBody>
      </p:sp>
      <p:cxnSp>
        <p:nvCxnSpPr>
          <p:cNvPr id="407" name="直接箭头连接符 406">
            <a:extLst>
              <a:ext uri="{FF2B5EF4-FFF2-40B4-BE49-F238E27FC236}">
                <a16:creationId xmlns:a16="http://schemas.microsoft.com/office/drawing/2014/main" id="{D508A2AE-A8C2-40EA-94A3-FA197B62E54D}"/>
              </a:ext>
            </a:extLst>
          </p:cNvPr>
          <p:cNvCxnSpPr>
            <a:cxnSpLocks/>
          </p:cNvCxnSpPr>
          <p:nvPr/>
        </p:nvCxnSpPr>
        <p:spPr>
          <a:xfrm flipH="1">
            <a:off x="4600440" y="2589337"/>
            <a:ext cx="1737360" cy="0"/>
          </a:xfrm>
          <a:prstGeom prst="straightConnector1">
            <a:avLst/>
          </a:prstGeom>
          <a:ln w="63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9" name="文本框 408">
            <a:extLst>
              <a:ext uri="{FF2B5EF4-FFF2-40B4-BE49-F238E27FC236}">
                <a16:creationId xmlns:a16="http://schemas.microsoft.com/office/drawing/2014/main" id="{A0EF27FA-21AA-4336-B03B-37515EDE415D}"/>
              </a:ext>
            </a:extLst>
          </p:cNvPr>
          <p:cNvSpPr txBox="1"/>
          <p:nvPr/>
        </p:nvSpPr>
        <p:spPr>
          <a:xfrm>
            <a:off x="4732708" y="363150"/>
            <a:ext cx="107593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1.Demethylation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0" name="文本框 409">
            <a:extLst>
              <a:ext uri="{FF2B5EF4-FFF2-40B4-BE49-F238E27FC236}">
                <a16:creationId xmlns:a16="http://schemas.microsoft.com/office/drawing/2014/main" id="{E47351A4-12A5-44EE-8FD4-A246BC64F0B0}"/>
              </a:ext>
            </a:extLst>
          </p:cNvPr>
          <p:cNvSpPr txBox="1"/>
          <p:nvPr/>
        </p:nvSpPr>
        <p:spPr>
          <a:xfrm>
            <a:off x="803300" y="2618668"/>
            <a:ext cx="129954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Transsulfuration</a:t>
            </a:r>
          </a:p>
        </p:txBody>
      </p:sp>
      <p:sp>
        <p:nvSpPr>
          <p:cNvPr id="411" name="文本框 410">
            <a:extLst>
              <a:ext uri="{FF2B5EF4-FFF2-40B4-BE49-F238E27FC236}">
                <a16:creationId xmlns:a16="http://schemas.microsoft.com/office/drawing/2014/main" id="{5AF22A61-34C9-4622-B6C1-75220E08D526}"/>
              </a:ext>
            </a:extLst>
          </p:cNvPr>
          <p:cNvSpPr txBox="1"/>
          <p:nvPr/>
        </p:nvSpPr>
        <p:spPr>
          <a:xfrm>
            <a:off x="1628081" y="2427066"/>
            <a:ext cx="481222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MARS</a:t>
            </a:r>
          </a:p>
        </p:txBody>
      </p:sp>
      <p:sp>
        <p:nvSpPr>
          <p:cNvPr id="412" name="椭圆 411">
            <a:extLst>
              <a:ext uri="{FF2B5EF4-FFF2-40B4-BE49-F238E27FC236}">
                <a16:creationId xmlns:a16="http://schemas.microsoft.com/office/drawing/2014/main" id="{2F7597A2-4810-4E8C-AB26-47EE1F280ADB}"/>
              </a:ext>
            </a:extLst>
          </p:cNvPr>
          <p:cNvSpPr/>
          <p:nvPr/>
        </p:nvSpPr>
        <p:spPr>
          <a:xfrm>
            <a:off x="1693163" y="2468392"/>
            <a:ext cx="338240" cy="123403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9" name="文本框 418">
            <a:extLst>
              <a:ext uri="{FF2B5EF4-FFF2-40B4-BE49-F238E27FC236}">
                <a16:creationId xmlns:a16="http://schemas.microsoft.com/office/drawing/2014/main" id="{E0E42116-0CB7-4B0C-AE0C-0C2134CF4504}"/>
              </a:ext>
            </a:extLst>
          </p:cNvPr>
          <p:cNvSpPr txBox="1"/>
          <p:nvPr/>
        </p:nvSpPr>
        <p:spPr>
          <a:xfrm>
            <a:off x="3352086" y="377564"/>
            <a:ext cx="527710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MAT1A</a:t>
            </a:r>
          </a:p>
        </p:txBody>
      </p:sp>
      <p:sp>
        <p:nvSpPr>
          <p:cNvPr id="420" name="椭圆 419">
            <a:extLst>
              <a:ext uri="{FF2B5EF4-FFF2-40B4-BE49-F238E27FC236}">
                <a16:creationId xmlns:a16="http://schemas.microsoft.com/office/drawing/2014/main" id="{9CF7E3F3-600D-491E-BEF6-7BD463FEF470}"/>
              </a:ext>
            </a:extLst>
          </p:cNvPr>
          <p:cNvSpPr/>
          <p:nvPr/>
        </p:nvSpPr>
        <p:spPr>
          <a:xfrm>
            <a:off x="3411028" y="409442"/>
            <a:ext cx="409826" cy="140984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1" name="椭圆 420">
            <a:extLst>
              <a:ext uri="{FF2B5EF4-FFF2-40B4-BE49-F238E27FC236}">
                <a16:creationId xmlns:a16="http://schemas.microsoft.com/office/drawing/2014/main" id="{2CCC0C79-E5C8-4384-81F5-DC7030671030}"/>
              </a:ext>
            </a:extLst>
          </p:cNvPr>
          <p:cNvSpPr/>
          <p:nvPr/>
        </p:nvSpPr>
        <p:spPr>
          <a:xfrm>
            <a:off x="2891988" y="861995"/>
            <a:ext cx="337509" cy="125959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2" name="文本框 421">
            <a:extLst>
              <a:ext uri="{FF2B5EF4-FFF2-40B4-BE49-F238E27FC236}">
                <a16:creationId xmlns:a16="http://schemas.microsoft.com/office/drawing/2014/main" id="{A6AE01E8-6DA2-4F89-84F4-C58E518DD920}"/>
              </a:ext>
            </a:extLst>
          </p:cNvPr>
          <p:cNvSpPr txBox="1"/>
          <p:nvPr/>
        </p:nvSpPr>
        <p:spPr>
          <a:xfrm>
            <a:off x="2803085" y="820473"/>
            <a:ext cx="541942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PLD2</a:t>
            </a:r>
          </a:p>
        </p:txBody>
      </p:sp>
      <p:cxnSp>
        <p:nvCxnSpPr>
          <p:cNvPr id="423" name="Straight Arrow Connector 294">
            <a:extLst>
              <a:ext uri="{FF2B5EF4-FFF2-40B4-BE49-F238E27FC236}">
                <a16:creationId xmlns:a16="http://schemas.microsoft.com/office/drawing/2014/main" id="{B7BF77C2-853E-48AA-B719-6125A1618EBA}"/>
              </a:ext>
            </a:extLst>
          </p:cNvPr>
          <p:cNvCxnSpPr>
            <a:cxnSpLocks/>
          </p:cNvCxnSpPr>
          <p:nvPr/>
        </p:nvCxnSpPr>
        <p:spPr>
          <a:xfrm flipV="1">
            <a:off x="2323496" y="620025"/>
            <a:ext cx="1" cy="1737360"/>
          </a:xfrm>
          <a:prstGeom prst="straightConnector1">
            <a:avLst/>
          </a:prstGeom>
          <a:ln w="6350">
            <a:solidFill>
              <a:schemeClr val="tx1"/>
            </a:solidFill>
            <a:tailEnd type="stealt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6" name="椭圆 425">
            <a:extLst>
              <a:ext uri="{FF2B5EF4-FFF2-40B4-BE49-F238E27FC236}">
                <a16:creationId xmlns:a16="http://schemas.microsoft.com/office/drawing/2014/main" id="{41E3B8F9-F6F7-406C-B0AB-28B7FE49A57C}"/>
              </a:ext>
            </a:extLst>
          </p:cNvPr>
          <p:cNvSpPr/>
          <p:nvPr/>
        </p:nvSpPr>
        <p:spPr>
          <a:xfrm>
            <a:off x="3729325" y="2687967"/>
            <a:ext cx="504205" cy="255187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7" name="文本框 426">
            <a:extLst>
              <a:ext uri="{FF2B5EF4-FFF2-40B4-BE49-F238E27FC236}">
                <a16:creationId xmlns:a16="http://schemas.microsoft.com/office/drawing/2014/main" id="{4A5568CE-1B0B-456A-AABE-293F627CF34D}"/>
              </a:ext>
            </a:extLst>
          </p:cNvPr>
          <p:cNvSpPr txBox="1"/>
          <p:nvPr/>
        </p:nvSpPr>
        <p:spPr>
          <a:xfrm>
            <a:off x="3620451" y="2660298"/>
            <a:ext cx="751657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NT5C1A-NT5C</a:t>
            </a:r>
          </a:p>
        </p:txBody>
      </p:sp>
      <p:sp>
        <p:nvSpPr>
          <p:cNvPr id="428" name="椭圆 427">
            <a:extLst>
              <a:ext uri="{FF2B5EF4-FFF2-40B4-BE49-F238E27FC236}">
                <a16:creationId xmlns:a16="http://schemas.microsoft.com/office/drawing/2014/main" id="{C83CF223-038D-4435-9EEF-424FBE6C1819}"/>
              </a:ext>
            </a:extLst>
          </p:cNvPr>
          <p:cNvSpPr/>
          <p:nvPr/>
        </p:nvSpPr>
        <p:spPr>
          <a:xfrm>
            <a:off x="3510599" y="2597193"/>
            <a:ext cx="252169" cy="128572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9" name="文本框 428">
            <a:extLst>
              <a:ext uri="{FF2B5EF4-FFF2-40B4-BE49-F238E27FC236}">
                <a16:creationId xmlns:a16="http://schemas.microsoft.com/office/drawing/2014/main" id="{92F6F488-5749-4328-8406-46177161C92E}"/>
              </a:ext>
            </a:extLst>
          </p:cNvPr>
          <p:cNvSpPr txBox="1"/>
          <p:nvPr/>
        </p:nvSpPr>
        <p:spPr>
          <a:xfrm>
            <a:off x="3441056" y="2552874"/>
            <a:ext cx="396262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ADK</a:t>
            </a:r>
          </a:p>
        </p:txBody>
      </p:sp>
      <p:sp>
        <p:nvSpPr>
          <p:cNvPr id="430" name="文本框 429">
            <a:extLst>
              <a:ext uri="{FF2B5EF4-FFF2-40B4-BE49-F238E27FC236}">
                <a16:creationId xmlns:a16="http://schemas.microsoft.com/office/drawing/2014/main" id="{AA382C8E-293B-424E-B5FA-C44575321494}"/>
              </a:ext>
            </a:extLst>
          </p:cNvPr>
          <p:cNvSpPr txBox="1"/>
          <p:nvPr/>
        </p:nvSpPr>
        <p:spPr>
          <a:xfrm>
            <a:off x="2001016" y="2749157"/>
            <a:ext cx="394645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CTH</a:t>
            </a:r>
          </a:p>
        </p:txBody>
      </p:sp>
      <p:sp>
        <p:nvSpPr>
          <p:cNvPr id="433" name="Arc 306">
            <a:extLst>
              <a:ext uri="{FF2B5EF4-FFF2-40B4-BE49-F238E27FC236}">
                <a16:creationId xmlns:a16="http://schemas.microsoft.com/office/drawing/2014/main" id="{35473EFD-0676-4040-9BF6-D2BCE3AAC8ED}"/>
              </a:ext>
            </a:extLst>
          </p:cNvPr>
          <p:cNvSpPr/>
          <p:nvPr/>
        </p:nvSpPr>
        <p:spPr>
          <a:xfrm rot="10147011" flipH="1">
            <a:off x="1471161" y="939430"/>
            <a:ext cx="516015" cy="421291"/>
          </a:xfrm>
          <a:prstGeom prst="arc">
            <a:avLst>
              <a:gd name="adj1" fmla="val 10934428"/>
              <a:gd name="adj2" fmla="val 14751616"/>
            </a:avLst>
          </a:prstGeom>
          <a:ln w="6350">
            <a:headEnd type="none" w="med" len="med"/>
            <a:tailEnd type="stealth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4" name="Arc 306">
            <a:extLst>
              <a:ext uri="{FF2B5EF4-FFF2-40B4-BE49-F238E27FC236}">
                <a16:creationId xmlns:a16="http://schemas.microsoft.com/office/drawing/2014/main" id="{AD9421ED-3A6D-4B6A-8AD1-B27A4A17CAD1}"/>
              </a:ext>
            </a:extLst>
          </p:cNvPr>
          <p:cNvSpPr/>
          <p:nvPr/>
        </p:nvSpPr>
        <p:spPr>
          <a:xfrm rot="10800000" flipH="1">
            <a:off x="1521957" y="807300"/>
            <a:ext cx="804639" cy="600670"/>
          </a:xfrm>
          <a:prstGeom prst="arc">
            <a:avLst>
              <a:gd name="adj1" fmla="val 18666067"/>
              <a:gd name="adj2" fmla="val 4231231"/>
            </a:avLst>
          </a:prstGeom>
          <a:ln w="6350">
            <a:headEnd type="none" w="med" len="med"/>
            <a:tailEnd type="stealth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5" name="Arc 306">
            <a:extLst>
              <a:ext uri="{FF2B5EF4-FFF2-40B4-BE49-F238E27FC236}">
                <a16:creationId xmlns:a16="http://schemas.microsoft.com/office/drawing/2014/main" id="{B20E8A6D-4909-448E-915E-4AC59B6BB4A1}"/>
              </a:ext>
            </a:extLst>
          </p:cNvPr>
          <p:cNvSpPr/>
          <p:nvPr/>
        </p:nvSpPr>
        <p:spPr>
          <a:xfrm rot="10800000" flipH="1">
            <a:off x="1451982" y="807300"/>
            <a:ext cx="766436" cy="718338"/>
          </a:xfrm>
          <a:prstGeom prst="arc">
            <a:avLst>
              <a:gd name="adj1" fmla="val 5863766"/>
              <a:gd name="adj2" fmla="val 9954138"/>
            </a:avLst>
          </a:prstGeom>
          <a:ln w="6350">
            <a:headEnd type="none" w="med" len="med"/>
            <a:tailEnd type="stealth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7" name="Arc 306">
            <a:extLst>
              <a:ext uri="{FF2B5EF4-FFF2-40B4-BE49-F238E27FC236}">
                <a16:creationId xmlns:a16="http://schemas.microsoft.com/office/drawing/2014/main" id="{4B05ED35-7540-4866-8464-E2850921FA56}"/>
              </a:ext>
            </a:extLst>
          </p:cNvPr>
          <p:cNvSpPr/>
          <p:nvPr/>
        </p:nvSpPr>
        <p:spPr>
          <a:xfrm rot="10800000">
            <a:off x="2330720" y="684127"/>
            <a:ext cx="1318903" cy="801348"/>
          </a:xfrm>
          <a:prstGeom prst="arc">
            <a:avLst>
              <a:gd name="adj1" fmla="val 19947405"/>
              <a:gd name="adj2" fmla="val 1563580"/>
            </a:avLst>
          </a:prstGeom>
          <a:ln w="6350">
            <a:headEnd type="none" w="med" len="med"/>
            <a:tailEnd type="stealth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9" name="椭圆 438">
            <a:extLst>
              <a:ext uri="{FF2B5EF4-FFF2-40B4-BE49-F238E27FC236}">
                <a16:creationId xmlns:a16="http://schemas.microsoft.com/office/drawing/2014/main" id="{1F7FAF02-44F2-4BA9-83F0-B16211F18CC9}"/>
              </a:ext>
            </a:extLst>
          </p:cNvPr>
          <p:cNvSpPr/>
          <p:nvPr/>
        </p:nvSpPr>
        <p:spPr>
          <a:xfrm>
            <a:off x="2072339" y="2794695"/>
            <a:ext cx="250080" cy="108543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40" name="Straight Arrow Connector 308">
            <a:extLst>
              <a:ext uri="{FF2B5EF4-FFF2-40B4-BE49-F238E27FC236}">
                <a16:creationId xmlns:a16="http://schemas.microsoft.com/office/drawing/2014/main" id="{A9930F2F-0F96-4E8A-BCFF-7BF25B13B921}"/>
              </a:ext>
            </a:extLst>
          </p:cNvPr>
          <p:cNvCxnSpPr>
            <a:cxnSpLocks/>
          </p:cNvCxnSpPr>
          <p:nvPr/>
        </p:nvCxnSpPr>
        <p:spPr>
          <a:xfrm flipH="1" flipV="1">
            <a:off x="4160430" y="2601549"/>
            <a:ext cx="227911" cy="197986"/>
          </a:xfrm>
          <a:prstGeom prst="straightConnector1">
            <a:avLst/>
          </a:prstGeom>
          <a:ln w="6350">
            <a:solidFill>
              <a:schemeClr val="tx1"/>
            </a:solidFill>
            <a:headEnd type="stealth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1" name="弦形 440">
            <a:extLst>
              <a:ext uri="{FF2B5EF4-FFF2-40B4-BE49-F238E27FC236}">
                <a16:creationId xmlns:a16="http://schemas.microsoft.com/office/drawing/2014/main" id="{80513FAD-E29B-4490-8ED7-A8D0E870ABDD}"/>
              </a:ext>
            </a:extLst>
          </p:cNvPr>
          <p:cNvSpPr/>
          <p:nvPr/>
        </p:nvSpPr>
        <p:spPr>
          <a:xfrm rot="16200000">
            <a:off x="6094785" y="2438875"/>
            <a:ext cx="96430" cy="198783"/>
          </a:xfrm>
          <a:prstGeom prst="chord">
            <a:avLst>
              <a:gd name="adj1" fmla="val 5339384"/>
              <a:gd name="adj2" fmla="val 16200000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42" name="弦形 441">
            <a:extLst>
              <a:ext uri="{FF2B5EF4-FFF2-40B4-BE49-F238E27FC236}">
                <a16:creationId xmlns:a16="http://schemas.microsoft.com/office/drawing/2014/main" id="{DB4E1876-D9E3-4BDE-807E-DC737189B30D}"/>
              </a:ext>
            </a:extLst>
          </p:cNvPr>
          <p:cNvSpPr/>
          <p:nvPr/>
        </p:nvSpPr>
        <p:spPr>
          <a:xfrm rot="5400000" flipV="1">
            <a:off x="6094785" y="2543580"/>
            <a:ext cx="96430" cy="198783"/>
          </a:xfrm>
          <a:prstGeom prst="chord">
            <a:avLst>
              <a:gd name="adj1" fmla="val 5339384"/>
              <a:gd name="adj2" fmla="val 16200000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45" name="椭圆 444">
            <a:extLst>
              <a:ext uri="{FF2B5EF4-FFF2-40B4-BE49-F238E27FC236}">
                <a16:creationId xmlns:a16="http://schemas.microsoft.com/office/drawing/2014/main" id="{1D64261E-787C-424E-A9F0-FCBB404D2412}"/>
              </a:ext>
            </a:extLst>
          </p:cNvPr>
          <p:cNvSpPr/>
          <p:nvPr/>
        </p:nvSpPr>
        <p:spPr>
          <a:xfrm>
            <a:off x="5881225" y="2652754"/>
            <a:ext cx="539862" cy="116802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6" name="文本框 445">
            <a:extLst>
              <a:ext uri="{FF2B5EF4-FFF2-40B4-BE49-F238E27FC236}">
                <a16:creationId xmlns:a16="http://schemas.microsoft.com/office/drawing/2014/main" id="{82EB57F4-1729-4BF0-BC30-C3C1A3052D6F}"/>
              </a:ext>
            </a:extLst>
          </p:cNvPr>
          <p:cNvSpPr txBox="1"/>
          <p:nvPr/>
        </p:nvSpPr>
        <p:spPr>
          <a:xfrm>
            <a:off x="5817010" y="2611563"/>
            <a:ext cx="711783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SLC29A3</a:t>
            </a:r>
          </a:p>
        </p:txBody>
      </p:sp>
      <p:sp>
        <p:nvSpPr>
          <p:cNvPr id="448" name="矩形 216">
            <a:extLst>
              <a:ext uri="{FF2B5EF4-FFF2-40B4-BE49-F238E27FC236}">
                <a16:creationId xmlns:a16="http://schemas.microsoft.com/office/drawing/2014/main" id="{A6D1039B-3660-4AE2-80B0-BB3DF51D0CAB}"/>
              </a:ext>
            </a:extLst>
          </p:cNvPr>
          <p:cNvSpPr/>
          <p:nvPr/>
        </p:nvSpPr>
        <p:spPr>
          <a:xfrm>
            <a:off x="4457653" y="2906492"/>
            <a:ext cx="1277484" cy="15353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9" name="矩形 216">
            <a:extLst>
              <a:ext uri="{FF2B5EF4-FFF2-40B4-BE49-F238E27FC236}">
                <a16:creationId xmlns:a16="http://schemas.microsoft.com/office/drawing/2014/main" id="{4EEE833B-97E2-4559-9D6D-83630B068F87}"/>
              </a:ext>
            </a:extLst>
          </p:cNvPr>
          <p:cNvSpPr/>
          <p:nvPr/>
        </p:nvSpPr>
        <p:spPr>
          <a:xfrm>
            <a:off x="866936" y="2655946"/>
            <a:ext cx="1059558" cy="155204"/>
          </a:xfrm>
          <a:prstGeom prst="rect">
            <a:avLst/>
          </a:prstGeom>
          <a:noFill/>
          <a:ln w="63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1" name="矩形 216">
            <a:extLst>
              <a:ext uri="{FF2B5EF4-FFF2-40B4-BE49-F238E27FC236}">
                <a16:creationId xmlns:a16="http://schemas.microsoft.com/office/drawing/2014/main" id="{B1EDBEDA-43BA-4CAA-8BC2-EA38F7C5BB8E}"/>
              </a:ext>
            </a:extLst>
          </p:cNvPr>
          <p:cNvSpPr/>
          <p:nvPr/>
        </p:nvSpPr>
        <p:spPr>
          <a:xfrm>
            <a:off x="4817585" y="400964"/>
            <a:ext cx="918636" cy="155204"/>
          </a:xfrm>
          <a:prstGeom prst="rect">
            <a:avLst/>
          </a:prstGeom>
          <a:noFill/>
          <a:ln w="63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4" name="TextBox 368">
            <a:extLst>
              <a:ext uri="{FF2B5EF4-FFF2-40B4-BE49-F238E27FC236}">
                <a16:creationId xmlns:a16="http://schemas.microsoft.com/office/drawing/2014/main" id="{70B83A16-485F-485A-9276-C6161B286167}"/>
              </a:ext>
            </a:extLst>
          </p:cNvPr>
          <p:cNvSpPr txBox="1"/>
          <p:nvPr/>
        </p:nvSpPr>
        <p:spPr>
          <a:xfrm>
            <a:off x="644841" y="368108"/>
            <a:ext cx="6078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Cytosol</a:t>
            </a:r>
          </a:p>
        </p:txBody>
      </p:sp>
      <p:sp>
        <p:nvSpPr>
          <p:cNvPr id="455" name="TextBox 512">
            <a:extLst>
              <a:ext uri="{FF2B5EF4-FFF2-40B4-BE49-F238E27FC236}">
                <a16:creationId xmlns:a16="http://schemas.microsoft.com/office/drawing/2014/main" id="{070B0143-8501-4783-8E38-DE852B5E220F}"/>
              </a:ext>
            </a:extLst>
          </p:cNvPr>
          <p:cNvSpPr txBox="1"/>
          <p:nvPr/>
        </p:nvSpPr>
        <p:spPr>
          <a:xfrm>
            <a:off x="2370616" y="2408064"/>
            <a:ext cx="514222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Serine</a:t>
            </a:r>
          </a:p>
        </p:txBody>
      </p:sp>
      <p:sp>
        <p:nvSpPr>
          <p:cNvPr id="456" name="TextBox 512">
            <a:extLst>
              <a:ext uri="{FF2B5EF4-FFF2-40B4-BE49-F238E27FC236}">
                <a16:creationId xmlns:a16="http://schemas.microsoft.com/office/drawing/2014/main" id="{3A628DA6-C901-4385-9243-D5B382D60E7D}"/>
              </a:ext>
            </a:extLst>
          </p:cNvPr>
          <p:cNvSpPr txBox="1"/>
          <p:nvPr/>
        </p:nvSpPr>
        <p:spPr>
          <a:xfrm>
            <a:off x="2418200" y="2517745"/>
            <a:ext cx="404534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H</a:t>
            </a:r>
            <a:r>
              <a:rPr lang="en-US" sz="900" baseline="-25000" dirty="0">
                <a:latin typeface="Arial" panose="020B0604020202020204" pitchFamily="34" charset="0"/>
                <a:cs typeface="Arial" pitchFamily="34" charset="0"/>
              </a:rPr>
              <a:t>2</a:t>
            </a:r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O</a:t>
            </a:r>
          </a:p>
        </p:txBody>
      </p:sp>
      <p:sp>
        <p:nvSpPr>
          <p:cNvPr id="457" name="Arc 301">
            <a:extLst>
              <a:ext uri="{FF2B5EF4-FFF2-40B4-BE49-F238E27FC236}">
                <a16:creationId xmlns:a16="http://schemas.microsoft.com/office/drawing/2014/main" id="{9C15B085-E643-41FF-A150-252E9673E2E2}"/>
              </a:ext>
            </a:extLst>
          </p:cNvPr>
          <p:cNvSpPr/>
          <p:nvPr/>
        </p:nvSpPr>
        <p:spPr>
          <a:xfrm flipH="1">
            <a:off x="2330882" y="2477351"/>
            <a:ext cx="663840" cy="183976"/>
          </a:xfrm>
          <a:prstGeom prst="arc">
            <a:avLst>
              <a:gd name="adj1" fmla="val 20393498"/>
              <a:gd name="adj2" fmla="val 1757556"/>
            </a:avLst>
          </a:prstGeom>
          <a:ln w="6350">
            <a:headEnd type="none" w="med" len="med"/>
            <a:tailEnd type="stealth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8" name="TextBox 531">
            <a:extLst>
              <a:ext uri="{FF2B5EF4-FFF2-40B4-BE49-F238E27FC236}">
                <a16:creationId xmlns:a16="http://schemas.microsoft.com/office/drawing/2014/main" id="{228FF731-3361-457C-A054-867BE8DA1310}"/>
              </a:ext>
            </a:extLst>
          </p:cNvPr>
          <p:cNvSpPr txBox="1"/>
          <p:nvPr/>
        </p:nvSpPr>
        <p:spPr>
          <a:xfrm>
            <a:off x="2399646" y="2771397"/>
            <a:ext cx="393897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latin typeface="Arial" pitchFamily="34" charset="0"/>
                <a:cs typeface="Arial" pitchFamily="34" charset="0"/>
              </a:rPr>
              <a:t>H</a:t>
            </a:r>
            <a:r>
              <a:rPr lang="en-US" sz="900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900" dirty="0">
                <a:latin typeface="Arial" pitchFamily="34" charset="0"/>
                <a:cs typeface="Arial" pitchFamily="34" charset="0"/>
              </a:rPr>
              <a:t>S</a:t>
            </a:r>
          </a:p>
        </p:txBody>
      </p:sp>
      <p:sp>
        <p:nvSpPr>
          <p:cNvPr id="459" name="Arc 301">
            <a:extLst>
              <a:ext uri="{FF2B5EF4-FFF2-40B4-BE49-F238E27FC236}">
                <a16:creationId xmlns:a16="http://schemas.microsoft.com/office/drawing/2014/main" id="{72E9BE98-3702-4E84-9FF3-F28AB26BEF02}"/>
              </a:ext>
            </a:extLst>
          </p:cNvPr>
          <p:cNvSpPr/>
          <p:nvPr/>
        </p:nvSpPr>
        <p:spPr>
          <a:xfrm flipH="1">
            <a:off x="2326658" y="2680837"/>
            <a:ext cx="672292" cy="238149"/>
          </a:xfrm>
          <a:prstGeom prst="arc">
            <a:avLst>
              <a:gd name="adj1" fmla="val 66876"/>
              <a:gd name="adj2" fmla="val 1757556"/>
            </a:avLst>
          </a:prstGeom>
          <a:ln w="6350">
            <a:headEnd type="none" w="med" len="med"/>
            <a:tailEnd type="stealth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6" name="Arc 301">
            <a:extLst>
              <a:ext uri="{FF2B5EF4-FFF2-40B4-BE49-F238E27FC236}">
                <a16:creationId xmlns:a16="http://schemas.microsoft.com/office/drawing/2014/main" id="{F5A458B5-8BFE-4125-B963-EC43EB73DCA5}"/>
              </a:ext>
            </a:extLst>
          </p:cNvPr>
          <p:cNvSpPr/>
          <p:nvPr/>
        </p:nvSpPr>
        <p:spPr>
          <a:xfrm flipH="1">
            <a:off x="4565346" y="640152"/>
            <a:ext cx="477275" cy="511532"/>
          </a:xfrm>
          <a:prstGeom prst="arc">
            <a:avLst>
              <a:gd name="adj1" fmla="val 19007921"/>
              <a:gd name="adj2" fmla="val 2553140"/>
            </a:avLst>
          </a:prstGeom>
          <a:ln w="6350">
            <a:headEnd type="none" w="med" len="med"/>
            <a:tailEnd type="stealth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7" name="椭圆 476">
            <a:extLst>
              <a:ext uri="{FF2B5EF4-FFF2-40B4-BE49-F238E27FC236}">
                <a16:creationId xmlns:a16="http://schemas.microsoft.com/office/drawing/2014/main" id="{6166D751-D021-4258-93F1-4FD5928D0F1E}"/>
              </a:ext>
            </a:extLst>
          </p:cNvPr>
          <p:cNvSpPr/>
          <p:nvPr/>
        </p:nvSpPr>
        <p:spPr>
          <a:xfrm>
            <a:off x="4576243" y="784356"/>
            <a:ext cx="579198" cy="154056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8" name="文本框 477">
            <a:extLst>
              <a:ext uri="{FF2B5EF4-FFF2-40B4-BE49-F238E27FC236}">
                <a16:creationId xmlns:a16="http://schemas.microsoft.com/office/drawing/2014/main" id="{1A77A477-E729-4C41-B9F4-2EBB826FF281}"/>
              </a:ext>
            </a:extLst>
          </p:cNvPr>
          <p:cNvSpPr txBox="1"/>
          <p:nvPr/>
        </p:nvSpPr>
        <p:spPr>
          <a:xfrm>
            <a:off x="4517171" y="757263"/>
            <a:ext cx="718473" cy="2164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5 RNA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 MT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0" name="矩形 479">
            <a:extLst>
              <a:ext uri="{FF2B5EF4-FFF2-40B4-BE49-F238E27FC236}">
                <a16:creationId xmlns:a16="http://schemas.microsoft.com/office/drawing/2014/main" id="{C7277E51-A2C6-46FD-9072-7CA904BE383B}"/>
              </a:ext>
            </a:extLst>
          </p:cNvPr>
          <p:cNvSpPr/>
          <p:nvPr/>
        </p:nvSpPr>
        <p:spPr>
          <a:xfrm>
            <a:off x="5120910" y="720011"/>
            <a:ext cx="1169408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FTSJ TGS1</a:t>
            </a:r>
            <a:r>
              <a:rPr lang="zh-CN" altLang="en-US" sz="800" dirty="0"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RMT1 TRMT61B</a:t>
            </a:r>
            <a:r>
              <a:rPr lang="zh-CN" altLang="en-US" sz="800" dirty="0"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METTL6</a:t>
            </a:r>
          </a:p>
        </p:txBody>
      </p:sp>
      <p:sp>
        <p:nvSpPr>
          <p:cNvPr id="481" name="矩形 480">
            <a:extLst>
              <a:ext uri="{FF2B5EF4-FFF2-40B4-BE49-F238E27FC236}">
                <a16:creationId xmlns:a16="http://schemas.microsoft.com/office/drawing/2014/main" id="{58E4C137-9A49-428F-A797-838EF5F97116}"/>
              </a:ext>
            </a:extLst>
          </p:cNvPr>
          <p:cNvSpPr/>
          <p:nvPr/>
        </p:nvSpPr>
        <p:spPr>
          <a:xfrm>
            <a:off x="5162289" y="781372"/>
            <a:ext cx="459793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endParaRPr lang="en-US" sz="800" dirty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483" name="左大括号 482">
            <a:extLst>
              <a:ext uri="{FF2B5EF4-FFF2-40B4-BE49-F238E27FC236}">
                <a16:creationId xmlns:a16="http://schemas.microsoft.com/office/drawing/2014/main" id="{60B2C9DD-0004-4130-B0DF-BF92BAFB5BF1}"/>
              </a:ext>
            </a:extLst>
          </p:cNvPr>
          <p:cNvSpPr/>
          <p:nvPr/>
        </p:nvSpPr>
        <p:spPr>
          <a:xfrm>
            <a:off x="5170360" y="786609"/>
            <a:ext cx="45719" cy="20116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800"/>
          </a:p>
        </p:txBody>
      </p:sp>
      <p:sp>
        <p:nvSpPr>
          <p:cNvPr id="486" name="矩形 485">
            <a:extLst>
              <a:ext uri="{FF2B5EF4-FFF2-40B4-BE49-F238E27FC236}">
                <a16:creationId xmlns:a16="http://schemas.microsoft.com/office/drawing/2014/main" id="{64295354-545A-4E94-98B7-C0E152FADF05}"/>
              </a:ext>
            </a:extLst>
          </p:cNvPr>
          <p:cNvSpPr/>
          <p:nvPr/>
        </p:nvSpPr>
        <p:spPr>
          <a:xfrm>
            <a:off x="2554122" y="1494247"/>
            <a:ext cx="585103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endParaRPr lang="en-US" sz="800" dirty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487" name="TextBox 512">
            <a:extLst>
              <a:ext uri="{FF2B5EF4-FFF2-40B4-BE49-F238E27FC236}">
                <a16:creationId xmlns:a16="http://schemas.microsoft.com/office/drawing/2014/main" id="{B7E42617-98F3-4897-A5F6-7EBD82E44A38}"/>
              </a:ext>
            </a:extLst>
          </p:cNvPr>
          <p:cNvSpPr txBox="1"/>
          <p:nvPr/>
        </p:nvSpPr>
        <p:spPr>
          <a:xfrm>
            <a:off x="5129875" y="564781"/>
            <a:ext cx="82771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u="sng" dirty="0">
                <a:latin typeface="Arial" panose="020B0604020202020204" pitchFamily="34" charset="0"/>
                <a:cs typeface="Arial" pitchFamily="34" charset="0"/>
              </a:rPr>
              <a:t>5/24,</a:t>
            </a:r>
            <a:r>
              <a:rPr lang="zh-CN" altLang="en-US" sz="900" u="sng" dirty="0"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altLang="zh-CN" sz="900" u="sng" dirty="0">
                <a:latin typeface="Arial" panose="020B0604020202020204" pitchFamily="34" charset="0"/>
                <a:cs typeface="Arial" pitchFamily="34" charset="0"/>
              </a:rPr>
              <a:t>2</a:t>
            </a:r>
            <a:r>
              <a:rPr lang="en-US" sz="900" u="sng" dirty="0">
                <a:latin typeface="Arial" panose="020B0604020202020204" pitchFamily="34" charset="0"/>
                <a:cs typeface="Arial" pitchFamily="34" charset="0"/>
              </a:rPr>
              <a:t>0.8%</a:t>
            </a:r>
          </a:p>
        </p:txBody>
      </p:sp>
      <p:sp>
        <p:nvSpPr>
          <p:cNvPr id="488" name="文本框 487">
            <a:extLst>
              <a:ext uri="{FF2B5EF4-FFF2-40B4-BE49-F238E27FC236}">
                <a16:creationId xmlns:a16="http://schemas.microsoft.com/office/drawing/2014/main" id="{9BCDA1B6-CA51-4D35-89DB-C6687A39E15E}"/>
              </a:ext>
            </a:extLst>
          </p:cNvPr>
          <p:cNvSpPr txBox="1"/>
          <p:nvPr/>
        </p:nvSpPr>
        <p:spPr>
          <a:xfrm>
            <a:off x="3969930" y="1396674"/>
            <a:ext cx="61659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indent="0" algn="ctr">
              <a:defRPr sz="900">
                <a:latin typeface="Arial" panose="020B0604020202020204" pitchFamily="34" charset="0"/>
                <a:cs typeface="Arial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dirty="0"/>
              <a:t>Arg-CH</a:t>
            </a:r>
            <a:r>
              <a:rPr lang="en-US" baseline="-25000" dirty="0"/>
              <a:t>3</a:t>
            </a:r>
          </a:p>
        </p:txBody>
      </p:sp>
      <p:sp>
        <p:nvSpPr>
          <p:cNvPr id="492" name="文本框 491">
            <a:extLst>
              <a:ext uri="{FF2B5EF4-FFF2-40B4-BE49-F238E27FC236}">
                <a16:creationId xmlns:a16="http://schemas.microsoft.com/office/drawing/2014/main" id="{B733DF16-96BA-4663-AFA3-32F9E848CDF2}"/>
              </a:ext>
            </a:extLst>
          </p:cNvPr>
          <p:cNvSpPr txBox="1"/>
          <p:nvPr/>
        </p:nvSpPr>
        <p:spPr>
          <a:xfrm>
            <a:off x="4193024" y="959710"/>
            <a:ext cx="382387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indent="0" algn="ctr">
              <a:defRPr sz="900">
                <a:latin typeface="Arial" panose="020B0604020202020204" pitchFamily="34" charset="0"/>
                <a:cs typeface="Arial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dirty="0" err="1"/>
              <a:t>Arg</a:t>
            </a:r>
            <a:endParaRPr lang="en-US" baseline="-25000" dirty="0"/>
          </a:p>
        </p:txBody>
      </p:sp>
      <p:sp>
        <p:nvSpPr>
          <p:cNvPr id="493" name="椭圆 492">
            <a:extLst>
              <a:ext uri="{FF2B5EF4-FFF2-40B4-BE49-F238E27FC236}">
                <a16:creationId xmlns:a16="http://schemas.microsoft.com/office/drawing/2014/main" id="{10E2FBE7-8EB9-4420-8FDD-A2CB91C1670F}"/>
              </a:ext>
            </a:extLst>
          </p:cNvPr>
          <p:cNvSpPr/>
          <p:nvPr/>
        </p:nvSpPr>
        <p:spPr>
          <a:xfrm>
            <a:off x="3960332" y="1156048"/>
            <a:ext cx="595519" cy="285749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4" name="文本框 493">
            <a:extLst>
              <a:ext uri="{FF2B5EF4-FFF2-40B4-BE49-F238E27FC236}">
                <a16:creationId xmlns:a16="http://schemas.microsoft.com/office/drawing/2014/main" id="{843E7A3C-9AD8-48AC-8B94-0968623E87C3}"/>
              </a:ext>
            </a:extLst>
          </p:cNvPr>
          <p:cNvSpPr txBox="1"/>
          <p:nvPr/>
        </p:nvSpPr>
        <p:spPr>
          <a:xfrm>
            <a:off x="3132794" y="1191854"/>
            <a:ext cx="923469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PRMT2</a:t>
            </a:r>
            <a:r>
              <a:rPr lang="zh-CN" altLang="en-US" sz="800" dirty="0"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PRMT5</a:t>
            </a:r>
          </a:p>
        </p:txBody>
      </p:sp>
      <p:sp>
        <p:nvSpPr>
          <p:cNvPr id="495" name="TextBox 512">
            <a:extLst>
              <a:ext uri="{FF2B5EF4-FFF2-40B4-BE49-F238E27FC236}">
                <a16:creationId xmlns:a16="http://schemas.microsoft.com/office/drawing/2014/main" id="{D2EE928E-9AF5-4636-9AD8-456367C4B3AC}"/>
              </a:ext>
            </a:extLst>
          </p:cNvPr>
          <p:cNvSpPr txBox="1"/>
          <p:nvPr/>
        </p:nvSpPr>
        <p:spPr>
          <a:xfrm>
            <a:off x="3331077" y="1055102"/>
            <a:ext cx="652112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u="sng" dirty="0">
                <a:latin typeface="Arial" panose="020B0604020202020204" pitchFamily="34" charset="0"/>
                <a:cs typeface="Arial" pitchFamily="34" charset="0"/>
              </a:rPr>
              <a:t>2/6, 33%</a:t>
            </a:r>
          </a:p>
        </p:txBody>
      </p:sp>
      <p:sp>
        <p:nvSpPr>
          <p:cNvPr id="501" name="椭圆 500">
            <a:extLst>
              <a:ext uri="{FF2B5EF4-FFF2-40B4-BE49-F238E27FC236}">
                <a16:creationId xmlns:a16="http://schemas.microsoft.com/office/drawing/2014/main" id="{F3E119AB-FFA2-442B-B5FB-A60056DA58D3}"/>
              </a:ext>
            </a:extLst>
          </p:cNvPr>
          <p:cNvSpPr/>
          <p:nvPr/>
        </p:nvSpPr>
        <p:spPr>
          <a:xfrm>
            <a:off x="3934180" y="1811399"/>
            <a:ext cx="629886" cy="311716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2" name="文本框 501">
            <a:extLst>
              <a:ext uri="{FF2B5EF4-FFF2-40B4-BE49-F238E27FC236}">
                <a16:creationId xmlns:a16="http://schemas.microsoft.com/office/drawing/2014/main" id="{FB858205-7CAD-49CB-AFB3-D62176BD9519}"/>
              </a:ext>
            </a:extLst>
          </p:cNvPr>
          <p:cNvSpPr txBox="1"/>
          <p:nvPr/>
        </p:nvSpPr>
        <p:spPr>
          <a:xfrm>
            <a:off x="3885873" y="1789403"/>
            <a:ext cx="72346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5 Non-His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 protein MT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3" name="矩形 502">
            <a:extLst>
              <a:ext uri="{FF2B5EF4-FFF2-40B4-BE49-F238E27FC236}">
                <a16:creationId xmlns:a16="http://schemas.microsoft.com/office/drawing/2014/main" id="{AAE68472-4E96-4E74-9860-F78978818A81}"/>
              </a:ext>
            </a:extLst>
          </p:cNvPr>
          <p:cNvSpPr/>
          <p:nvPr/>
        </p:nvSpPr>
        <p:spPr>
          <a:xfrm>
            <a:off x="3470331" y="1687132"/>
            <a:ext cx="485411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GNMT</a:t>
            </a:r>
          </a:p>
        </p:txBody>
      </p:sp>
      <p:sp>
        <p:nvSpPr>
          <p:cNvPr id="504" name="左大括号 503">
            <a:extLst>
              <a:ext uri="{FF2B5EF4-FFF2-40B4-BE49-F238E27FC236}">
                <a16:creationId xmlns:a16="http://schemas.microsoft.com/office/drawing/2014/main" id="{0EFCF5DE-F2A7-45EC-8EDF-48779738E550}"/>
              </a:ext>
            </a:extLst>
          </p:cNvPr>
          <p:cNvSpPr/>
          <p:nvPr/>
        </p:nvSpPr>
        <p:spPr>
          <a:xfrm flipH="1">
            <a:off x="3870463" y="1763901"/>
            <a:ext cx="45719" cy="31924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800"/>
          </a:p>
        </p:txBody>
      </p:sp>
      <p:sp>
        <p:nvSpPr>
          <p:cNvPr id="506" name="矩形 505">
            <a:extLst>
              <a:ext uri="{FF2B5EF4-FFF2-40B4-BE49-F238E27FC236}">
                <a16:creationId xmlns:a16="http://schemas.microsoft.com/office/drawing/2014/main" id="{47D7F116-7264-44A3-A3E4-5CD8AF56F4A1}"/>
              </a:ext>
            </a:extLst>
          </p:cNvPr>
          <p:cNvSpPr/>
          <p:nvPr/>
        </p:nvSpPr>
        <p:spPr>
          <a:xfrm>
            <a:off x="3464464" y="1810145"/>
            <a:ext cx="522368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LCMT1</a:t>
            </a:r>
          </a:p>
        </p:txBody>
      </p:sp>
      <p:sp>
        <p:nvSpPr>
          <p:cNvPr id="507" name="矩形 506">
            <a:extLst>
              <a:ext uri="{FF2B5EF4-FFF2-40B4-BE49-F238E27FC236}">
                <a16:creationId xmlns:a16="http://schemas.microsoft.com/office/drawing/2014/main" id="{430290E3-0090-45B4-A636-7DDD0B17DC8A}"/>
              </a:ext>
            </a:extLst>
          </p:cNvPr>
          <p:cNvSpPr/>
          <p:nvPr/>
        </p:nvSpPr>
        <p:spPr>
          <a:xfrm>
            <a:off x="3459128" y="1937625"/>
            <a:ext cx="560536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PCMT1</a:t>
            </a:r>
          </a:p>
        </p:txBody>
      </p:sp>
      <p:sp>
        <p:nvSpPr>
          <p:cNvPr id="508" name="矩形 507">
            <a:extLst>
              <a:ext uri="{FF2B5EF4-FFF2-40B4-BE49-F238E27FC236}">
                <a16:creationId xmlns:a16="http://schemas.microsoft.com/office/drawing/2014/main" id="{9F3737AF-DFEE-4EC6-BC37-E7C30C4283F3}"/>
              </a:ext>
            </a:extLst>
          </p:cNvPr>
          <p:cNvSpPr/>
          <p:nvPr/>
        </p:nvSpPr>
        <p:spPr>
          <a:xfrm>
            <a:off x="3137994" y="1687132"/>
            <a:ext cx="485411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GAMT</a:t>
            </a:r>
          </a:p>
        </p:txBody>
      </p:sp>
      <p:sp>
        <p:nvSpPr>
          <p:cNvPr id="509" name="矩形 508">
            <a:extLst>
              <a:ext uri="{FF2B5EF4-FFF2-40B4-BE49-F238E27FC236}">
                <a16:creationId xmlns:a16="http://schemas.microsoft.com/office/drawing/2014/main" id="{E2918C31-F0F2-4AFF-BAE7-B8A5C6D69657}"/>
              </a:ext>
            </a:extLst>
          </p:cNvPr>
          <p:cNvSpPr/>
          <p:nvPr/>
        </p:nvSpPr>
        <p:spPr>
          <a:xfrm>
            <a:off x="3013985" y="1810145"/>
            <a:ext cx="607464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LRTOMT</a:t>
            </a:r>
          </a:p>
        </p:txBody>
      </p:sp>
      <p:sp>
        <p:nvSpPr>
          <p:cNvPr id="510" name="TextBox 512">
            <a:extLst>
              <a:ext uri="{FF2B5EF4-FFF2-40B4-BE49-F238E27FC236}">
                <a16:creationId xmlns:a16="http://schemas.microsoft.com/office/drawing/2014/main" id="{CE841645-19BA-4350-9E11-F65CB0ADEFCF}"/>
              </a:ext>
            </a:extLst>
          </p:cNvPr>
          <p:cNvSpPr txBox="1"/>
          <p:nvPr/>
        </p:nvSpPr>
        <p:spPr>
          <a:xfrm>
            <a:off x="3205827" y="1540083"/>
            <a:ext cx="772892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u="sng" dirty="0">
                <a:latin typeface="Arial" panose="020B0604020202020204" pitchFamily="34" charset="0"/>
                <a:cs typeface="Arial" pitchFamily="34" charset="0"/>
              </a:rPr>
              <a:t>5/9, 55.6%</a:t>
            </a:r>
          </a:p>
        </p:txBody>
      </p:sp>
      <p:sp>
        <p:nvSpPr>
          <p:cNvPr id="512" name="文本框 511">
            <a:extLst>
              <a:ext uri="{FF2B5EF4-FFF2-40B4-BE49-F238E27FC236}">
                <a16:creationId xmlns:a16="http://schemas.microsoft.com/office/drawing/2014/main" id="{0D6A0F93-870D-4021-9CAE-14D0DD95AE90}"/>
              </a:ext>
            </a:extLst>
          </p:cNvPr>
          <p:cNvSpPr txBox="1"/>
          <p:nvPr/>
        </p:nvSpPr>
        <p:spPr>
          <a:xfrm>
            <a:off x="4570662" y="2169225"/>
            <a:ext cx="549028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indent="0" algn="ctr">
              <a:defRPr sz="900">
                <a:latin typeface="Arial" panose="020B0604020202020204" pitchFamily="34" charset="0"/>
                <a:cs typeface="Arial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 algn="l"/>
            <a:r>
              <a:rPr lang="en-US" dirty="0"/>
              <a:t>CH</a:t>
            </a:r>
            <a:r>
              <a:rPr lang="en-US" baseline="-25000" dirty="0"/>
              <a:t>3</a:t>
            </a:r>
            <a:r>
              <a:rPr lang="en-US" dirty="0"/>
              <a:t>-X</a:t>
            </a:r>
            <a:endParaRPr lang="en-US" baseline="-25000" dirty="0"/>
          </a:p>
        </p:txBody>
      </p:sp>
      <p:sp>
        <p:nvSpPr>
          <p:cNvPr id="513" name="椭圆 512">
            <a:extLst>
              <a:ext uri="{FF2B5EF4-FFF2-40B4-BE49-F238E27FC236}">
                <a16:creationId xmlns:a16="http://schemas.microsoft.com/office/drawing/2014/main" id="{B624781D-F927-4B9B-931C-6666E2F56DC7}"/>
              </a:ext>
            </a:extLst>
          </p:cNvPr>
          <p:cNvSpPr/>
          <p:nvPr/>
        </p:nvSpPr>
        <p:spPr>
          <a:xfrm>
            <a:off x="4574791" y="1948569"/>
            <a:ext cx="771427" cy="312371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4" name="文本框 513">
            <a:extLst>
              <a:ext uri="{FF2B5EF4-FFF2-40B4-BE49-F238E27FC236}">
                <a16:creationId xmlns:a16="http://schemas.microsoft.com/office/drawing/2014/main" id="{A6AD10DC-E5F2-4CA0-9BAF-9DCFFC623E3C}"/>
              </a:ext>
            </a:extLst>
          </p:cNvPr>
          <p:cNvSpPr txBox="1"/>
          <p:nvPr/>
        </p:nvSpPr>
        <p:spPr>
          <a:xfrm>
            <a:off x="4468261" y="1937625"/>
            <a:ext cx="98865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7 Ungrouped small mole 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5" name="矩形 514">
            <a:extLst>
              <a:ext uri="{FF2B5EF4-FFF2-40B4-BE49-F238E27FC236}">
                <a16:creationId xmlns:a16="http://schemas.microsoft.com/office/drawing/2014/main" id="{EA7C862E-4731-4BBA-9C42-EA642B9D911C}"/>
              </a:ext>
            </a:extLst>
          </p:cNvPr>
          <p:cNvSpPr/>
          <p:nvPr/>
        </p:nvSpPr>
        <p:spPr>
          <a:xfrm>
            <a:off x="4547708" y="1790705"/>
            <a:ext cx="190253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X</a:t>
            </a:r>
          </a:p>
        </p:txBody>
      </p:sp>
      <p:sp>
        <p:nvSpPr>
          <p:cNvPr id="516" name="左大括号 515">
            <a:extLst>
              <a:ext uri="{FF2B5EF4-FFF2-40B4-BE49-F238E27FC236}">
                <a16:creationId xmlns:a16="http://schemas.microsoft.com/office/drawing/2014/main" id="{63658436-333E-4D64-8CB0-4627847AEE09}"/>
              </a:ext>
            </a:extLst>
          </p:cNvPr>
          <p:cNvSpPr/>
          <p:nvPr/>
        </p:nvSpPr>
        <p:spPr>
          <a:xfrm>
            <a:off x="5355673" y="1906121"/>
            <a:ext cx="45719" cy="41148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zh-CN" altLang="en-US" sz="800" dirty="0"/>
              <a:t> </a:t>
            </a:r>
            <a:endParaRPr lang="en-US" sz="800" dirty="0"/>
          </a:p>
        </p:txBody>
      </p:sp>
      <p:sp>
        <p:nvSpPr>
          <p:cNvPr id="518" name="矩形 517">
            <a:extLst>
              <a:ext uri="{FF2B5EF4-FFF2-40B4-BE49-F238E27FC236}">
                <a16:creationId xmlns:a16="http://schemas.microsoft.com/office/drawing/2014/main" id="{12BA35BD-AF6C-4E9B-A917-8F51244D937E}"/>
              </a:ext>
            </a:extLst>
          </p:cNvPr>
          <p:cNvSpPr/>
          <p:nvPr/>
        </p:nvSpPr>
        <p:spPr>
          <a:xfrm>
            <a:off x="5325401" y="1831654"/>
            <a:ext cx="475833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ASMT</a:t>
            </a:r>
          </a:p>
        </p:txBody>
      </p:sp>
      <p:sp>
        <p:nvSpPr>
          <p:cNvPr id="519" name="矩形 518">
            <a:extLst>
              <a:ext uri="{FF2B5EF4-FFF2-40B4-BE49-F238E27FC236}">
                <a16:creationId xmlns:a16="http://schemas.microsoft.com/office/drawing/2014/main" id="{D15C203F-CE9D-498F-BD51-6172DFE4437B}"/>
              </a:ext>
            </a:extLst>
          </p:cNvPr>
          <p:cNvSpPr/>
          <p:nvPr/>
        </p:nvSpPr>
        <p:spPr>
          <a:xfrm>
            <a:off x="5325401" y="2160051"/>
            <a:ext cx="475833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HNMT</a:t>
            </a:r>
          </a:p>
        </p:txBody>
      </p:sp>
      <p:sp>
        <p:nvSpPr>
          <p:cNvPr id="520" name="矩形 519">
            <a:extLst>
              <a:ext uri="{FF2B5EF4-FFF2-40B4-BE49-F238E27FC236}">
                <a16:creationId xmlns:a16="http://schemas.microsoft.com/office/drawing/2014/main" id="{CD70351C-2C49-4BEA-83B7-ACEEBA1323CD}"/>
              </a:ext>
            </a:extLst>
          </p:cNvPr>
          <p:cNvSpPr/>
          <p:nvPr/>
        </p:nvSpPr>
        <p:spPr>
          <a:xfrm>
            <a:off x="5649426" y="1831654"/>
            <a:ext cx="46688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PEMT</a:t>
            </a:r>
          </a:p>
        </p:txBody>
      </p:sp>
      <p:sp>
        <p:nvSpPr>
          <p:cNvPr id="521" name="矩形 520">
            <a:extLst>
              <a:ext uri="{FF2B5EF4-FFF2-40B4-BE49-F238E27FC236}">
                <a16:creationId xmlns:a16="http://schemas.microsoft.com/office/drawing/2014/main" id="{2E784792-2859-49DE-A950-0BDCEE0C96F5}"/>
              </a:ext>
            </a:extLst>
          </p:cNvPr>
          <p:cNvSpPr/>
          <p:nvPr/>
        </p:nvSpPr>
        <p:spPr>
          <a:xfrm>
            <a:off x="5649426" y="1937781"/>
            <a:ext cx="48509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PNMT</a:t>
            </a:r>
          </a:p>
        </p:txBody>
      </p:sp>
      <p:sp>
        <p:nvSpPr>
          <p:cNvPr id="522" name="矩形 521">
            <a:extLst>
              <a:ext uri="{FF2B5EF4-FFF2-40B4-BE49-F238E27FC236}">
                <a16:creationId xmlns:a16="http://schemas.microsoft.com/office/drawing/2014/main" id="{F7B60ABF-42B5-48E2-AB9D-566087D30060}"/>
              </a:ext>
            </a:extLst>
          </p:cNvPr>
          <p:cNvSpPr/>
          <p:nvPr/>
        </p:nvSpPr>
        <p:spPr>
          <a:xfrm>
            <a:off x="5649426" y="2044131"/>
            <a:ext cx="46688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TPMT</a:t>
            </a:r>
          </a:p>
        </p:txBody>
      </p:sp>
      <p:sp>
        <p:nvSpPr>
          <p:cNvPr id="523" name="矩形 522">
            <a:extLst>
              <a:ext uri="{FF2B5EF4-FFF2-40B4-BE49-F238E27FC236}">
                <a16:creationId xmlns:a16="http://schemas.microsoft.com/office/drawing/2014/main" id="{4492F50C-65AA-4AB1-8F34-EA05F7A2FA72}"/>
              </a:ext>
            </a:extLst>
          </p:cNvPr>
          <p:cNvSpPr/>
          <p:nvPr/>
        </p:nvSpPr>
        <p:spPr>
          <a:xfrm>
            <a:off x="5325401" y="1937781"/>
            <a:ext cx="49343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COMT</a:t>
            </a:r>
          </a:p>
        </p:txBody>
      </p:sp>
      <p:sp>
        <p:nvSpPr>
          <p:cNvPr id="524" name="矩形 523">
            <a:extLst>
              <a:ext uri="{FF2B5EF4-FFF2-40B4-BE49-F238E27FC236}">
                <a16:creationId xmlns:a16="http://schemas.microsoft.com/office/drawing/2014/main" id="{D685315E-9F6D-4CD0-84AA-7EA341915BB6}"/>
              </a:ext>
            </a:extLst>
          </p:cNvPr>
          <p:cNvSpPr/>
          <p:nvPr/>
        </p:nvSpPr>
        <p:spPr>
          <a:xfrm>
            <a:off x="5325401" y="2044131"/>
            <a:ext cx="436072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INMT</a:t>
            </a:r>
          </a:p>
        </p:txBody>
      </p:sp>
      <p:sp>
        <p:nvSpPr>
          <p:cNvPr id="532" name="文本框 531">
            <a:extLst>
              <a:ext uri="{FF2B5EF4-FFF2-40B4-BE49-F238E27FC236}">
                <a16:creationId xmlns:a16="http://schemas.microsoft.com/office/drawing/2014/main" id="{5E63516D-62EA-49FE-A08F-6115E6E49184}"/>
              </a:ext>
            </a:extLst>
          </p:cNvPr>
          <p:cNvSpPr txBox="1"/>
          <p:nvPr/>
        </p:nvSpPr>
        <p:spPr>
          <a:xfrm>
            <a:off x="5098069" y="1308170"/>
            <a:ext cx="929381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KMT2D</a:t>
            </a:r>
            <a:r>
              <a:rPr lang="zh-CN" altLang="en-US" sz="800" dirty="0"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SMYD2</a:t>
            </a:r>
          </a:p>
        </p:txBody>
      </p:sp>
      <p:sp>
        <p:nvSpPr>
          <p:cNvPr id="534" name="文本框 533">
            <a:extLst>
              <a:ext uri="{FF2B5EF4-FFF2-40B4-BE49-F238E27FC236}">
                <a16:creationId xmlns:a16="http://schemas.microsoft.com/office/drawing/2014/main" id="{5EFA61DA-ED70-47E9-9368-82E40D63B28E}"/>
              </a:ext>
            </a:extLst>
          </p:cNvPr>
          <p:cNvSpPr txBox="1"/>
          <p:nvPr/>
        </p:nvSpPr>
        <p:spPr>
          <a:xfrm>
            <a:off x="4568938" y="1537630"/>
            <a:ext cx="626589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indent="0" algn="ctr">
              <a:defRPr sz="900">
                <a:latin typeface="Arial" panose="020B0604020202020204" pitchFamily="34" charset="0"/>
                <a:cs typeface="Arial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dirty="0"/>
              <a:t>CH</a:t>
            </a:r>
            <a:r>
              <a:rPr lang="en-US" baseline="-25000" dirty="0"/>
              <a:t>3</a:t>
            </a:r>
            <a:r>
              <a:rPr lang="en-US" dirty="0"/>
              <a:t>-Lys</a:t>
            </a:r>
          </a:p>
        </p:txBody>
      </p:sp>
      <p:sp>
        <p:nvSpPr>
          <p:cNvPr id="535" name="文本框 534">
            <a:extLst>
              <a:ext uri="{FF2B5EF4-FFF2-40B4-BE49-F238E27FC236}">
                <a16:creationId xmlns:a16="http://schemas.microsoft.com/office/drawing/2014/main" id="{705E6DCA-9D63-4951-864F-E79394F29293}"/>
              </a:ext>
            </a:extLst>
          </p:cNvPr>
          <p:cNvSpPr txBox="1"/>
          <p:nvPr/>
        </p:nvSpPr>
        <p:spPr>
          <a:xfrm>
            <a:off x="4531482" y="1122068"/>
            <a:ext cx="416839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indent="0" algn="ctr">
              <a:defRPr sz="900">
                <a:latin typeface="Arial" panose="020B0604020202020204" pitchFamily="34" charset="0"/>
                <a:cs typeface="Arial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dirty="0"/>
              <a:t>Lys</a:t>
            </a:r>
            <a:endParaRPr lang="en-US" baseline="-25000" dirty="0"/>
          </a:p>
        </p:txBody>
      </p:sp>
      <p:sp>
        <p:nvSpPr>
          <p:cNvPr id="537" name="TextBox 512">
            <a:extLst>
              <a:ext uri="{FF2B5EF4-FFF2-40B4-BE49-F238E27FC236}">
                <a16:creationId xmlns:a16="http://schemas.microsoft.com/office/drawing/2014/main" id="{875B2D20-46CA-4504-A1DC-803CD9E06947}"/>
              </a:ext>
            </a:extLst>
          </p:cNvPr>
          <p:cNvSpPr txBox="1"/>
          <p:nvPr/>
        </p:nvSpPr>
        <p:spPr>
          <a:xfrm>
            <a:off x="5089550" y="1148988"/>
            <a:ext cx="730574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u="sng" dirty="0">
                <a:latin typeface="Arial" panose="020B0604020202020204" pitchFamily="34" charset="0"/>
                <a:cs typeface="Arial" pitchFamily="34" charset="0"/>
              </a:rPr>
              <a:t>2/30, 6.7%</a:t>
            </a:r>
          </a:p>
        </p:txBody>
      </p:sp>
      <p:cxnSp>
        <p:nvCxnSpPr>
          <p:cNvPr id="539" name="Straight Arrow Connector 308">
            <a:extLst>
              <a:ext uri="{FF2B5EF4-FFF2-40B4-BE49-F238E27FC236}">
                <a16:creationId xmlns:a16="http://schemas.microsoft.com/office/drawing/2014/main" id="{2232B3DE-2C6F-48C5-909B-9D5B829E008A}"/>
              </a:ext>
            </a:extLst>
          </p:cNvPr>
          <p:cNvCxnSpPr>
            <a:cxnSpLocks/>
          </p:cNvCxnSpPr>
          <p:nvPr/>
        </p:nvCxnSpPr>
        <p:spPr>
          <a:xfrm rot="16200000" flipH="1" flipV="1">
            <a:off x="1909888" y="2112008"/>
            <a:ext cx="0" cy="612000"/>
          </a:xfrm>
          <a:prstGeom prst="straightConnector1">
            <a:avLst/>
          </a:prstGeom>
          <a:ln w="6350">
            <a:solidFill>
              <a:schemeClr val="tx1"/>
            </a:solidFill>
            <a:headEnd type="stealth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0" name="文本框 465">
            <a:extLst>
              <a:ext uri="{FF2B5EF4-FFF2-40B4-BE49-F238E27FC236}">
                <a16:creationId xmlns:a16="http://schemas.microsoft.com/office/drawing/2014/main" id="{1A047505-9875-4A7F-86B0-E64902861261}"/>
              </a:ext>
            </a:extLst>
          </p:cNvPr>
          <p:cNvSpPr txBox="1"/>
          <p:nvPr/>
        </p:nvSpPr>
        <p:spPr>
          <a:xfrm>
            <a:off x="3906236" y="1127964"/>
            <a:ext cx="74281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2 H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istone </a:t>
            </a:r>
          </a:p>
          <a:p>
            <a:pPr algn="ctr"/>
            <a:r>
              <a:rPr lang="en-US" altLang="zh-CN" sz="800" dirty="0" err="1">
                <a:latin typeface="Arial" panose="020B0604020202020204" pitchFamily="34" charset="0"/>
                <a:cs typeface="Arial" panose="020B0604020202020204" pitchFamily="34" charset="0"/>
              </a:rPr>
              <a:t>Arg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 MT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3" name="文本框 465">
            <a:extLst>
              <a:ext uri="{FF2B5EF4-FFF2-40B4-BE49-F238E27FC236}">
                <a16:creationId xmlns:a16="http://schemas.microsoft.com/office/drawing/2014/main" id="{BD6B17E4-71F0-42CF-8FB9-1377FBC51139}"/>
              </a:ext>
            </a:extLst>
          </p:cNvPr>
          <p:cNvSpPr txBox="1"/>
          <p:nvPr/>
        </p:nvSpPr>
        <p:spPr>
          <a:xfrm>
            <a:off x="4479123" y="1256916"/>
            <a:ext cx="79924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2 H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istone Lys MT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4" name="椭圆 543">
            <a:extLst>
              <a:ext uri="{FF2B5EF4-FFF2-40B4-BE49-F238E27FC236}">
                <a16:creationId xmlns:a16="http://schemas.microsoft.com/office/drawing/2014/main" id="{D6C41780-6B1A-424B-A597-8CE082A9C53A}"/>
              </a:ext>
            </a:extLst>
          </p:cNvPr>
          <p:cNvSpPr/>
          <p:nvPr/>
        </p:nvSpPr>
        <p:spPr>
          <a:xfrm>
            <a:off x="4573141" y="1294153"/>
            <a:ext cx="597220" cy="261441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1" name="文本框 532">
            <a:extLst>
              <a:ext uri="{FF2B5EF4-FFF2-40B4-BE49-F238E27FC236}">
                <a16:creationId xmlns:a16="http://schemas.microsoft.com/office/drawing/2014/main" id="{53C1D183-E9B5-4F38-96FA-6D1481C2D31B}"/>
              </a:ext>
            </a:extLst>
          </p:cNvPr>
          <p:cNvSpPr txBox="1"/>
          <p:nvPr/>
        </p:nvSpPr>
        <p:spPr>
          <a:xfrm>
            <a:off x="287317" y="2967910"/>
            <a:ext cx="14269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. Nuclear enzymes</a:t>
            </a:r>
          </a:p>
        </p:txBody>
      </p:sp>
      <p:sp>
        <p:nvSpPr>
          <p:cNvPr id="414" name="椭圆 413">
            <a:extLst>
              <a:ext uri="{FF2B5EF4-FFF2-40B4-BE49-F238E27FC236}">
                <a16:creationId xmlns:a16="http://schemas.microsoft.com/office/drawing/2014/main" id="{417EE730-3B40-4D91-A144-2369C603AC56}"/>
              </a:ext>
            </a:extLst>
          </p:cNvPr>
          <p:cNvSpPr/>
          <p:nvPr/>
        </p:nvSpPr>
        <p:spPr>
          <a:xfrm>
            <a:off x="2060253" y="967396"/>
            <a:ext cx="305808" cy="114719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8" name="椭圆 417">
            <a:extLst>
              <a:ext uri="{FF2B5EF4-FFF2-40B4-BE49-F238E27FC236}">
                <a16:creationId xmlns:a16="http://schemas.microsoft.com/office/drawing/2014/main" id="{B809E1F6-DDF1-4AE7-BC40-80201A07DEEB}"/>
              </a:ext>
            </a:extLst>
          </p:cNvPr>
          <p:cNvSpPr/>
          <p:nvPr/>
        </p:nvSpPr>
        <p:spPr>
          <a:xfrm>
            <a:off x="2292557" y="1039166"/>
            <a:ext cx="346003" cy="117679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3" name="文本框 412">
            <a:extLst>
              <a:ext uri="{FF2B5EF4-FFF2-40B4-BE49-F238E27FC236}">
                <a16:creationId xmlns:a16="http://schemas.microsoft.com/office/drawing/2014/main" id="{1AC657A1-C627-4396-8EDD-2065159909B6}"/>
              </a:ext>
            </a:extLst>
          </p:cNvPr>
          <p:cNvSpPr txBox="1"/>
          <p:nvPr/>
        </p:nvSpPr>
        <p:spPr>
          <a:xfrm>
            <a:off x="2019201" y="922205"/>
            <a:ext cx="404497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MTR</a:t>
            </a:r>
          </a:p>
        </p:txBody>
      </p:sp>
      <p:sp>
        <p:nvSpPr>
          <p:cNvPr id="417" name="文本框 416">
            <a:extLst>
              <a:ext uri="{FF2B5EF4-FFF2-40B4-BE49-F238E27FC236}">
                <a16:creationId xmlns:a16="http://schemas.microsoft.com/office/drawing/2014/main" id="{D1DA9A31-45EC-45F4-9154-ED505FAEB7C1}"/>
              </a:ext>
            </a:extLst>
          </p:cNvPr>
          <p:cNvSpPr txBox="1"/>
          <p:nvPr/>
        </p:nvSpPr>
        <p:spPr>
          <a:xfrm>
            <a:off x="2255311" y="996747"/>
            <a:ext cx="479916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BHMT</a:t>
            </a:r>
          </a:p>
        </p:txBody>
      </p:sp>
      <p:sp>
        <p:nvSpPr>
          <p:cNvPr id="341" name="Arc 301">
            <a:extLst>
              <a:ext uri="{FF2B5EF4-FFF2-40B4-BE49-F238E27FC236}">
                <a16:creationId xmlns:a16="http://schemas.microsoft.com/office/drawing/2014/main" id="{D8268726-0B66-AA43-9FDB-CA44CFA1031C}"/>
              </a:ext>
            </a:extLst>
          </p:cNvPr>
          <p:cNvSpPr/>
          <p:nvPr/>
        </p:nvSpPr>
        <p:spPr>
          <a:xfrm rot="3620705">
            <a:off x="1207312" y="518318"/>
            <a:ext cx="573235" cy="260035"/>
          </a:xfrm>
          <a:prstGeom prst="arc">
            <a:avLst>
              <a:gd name="adj1" fmla="val 19847589"/>
              <a:gd name="adj2" fmla="val 3763917"/>
            </a:avLst>
          </a:prstGeom>
          <a:ln w="6350">
            <a:headEnd type="none" w="med" len="med"/>
            <a:tailEnd type="stealth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2" name="文本框 267">
            <a:extLst>
              <a:ext uri="{FF2B5EF4-FFF2-40B4-BE49-F238E27FC236}">
                <a16:creationId xmlns:a16="http://schemas.microsoft.com/office/drawing/2014/main" id="{6EB54369-E515-E942-90EB-E0FD5C412DF2}"/>
              </a:ext>
            </a:extLst>
          </p:cNvPr>
          <p:cNvSpPr txBox="1"/>
          <p:nvPr/>
        </p:nvSpPr>
        <p:spPr>
          <a:xfrm>
            <a:off x="443256" y="790660"/>
            <a:ext cx="110799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emethylation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2" name="矩形 216">
            <a:extLst>
              <a:ext uri="{FF2B5EF4-FFF2-40B4-BE49-F238E27FC236}">
                <a16:creationId xmlns:a16="http://schemas.microsoft.com/office/drawing/2014/main" id="{8751E950-A787-274C-BAE3-AD9A4F1E5C59}"/>
              </a:ext>
            </a:extLst>
          </p:cNvPr>
          <p:cNvSpPr/>
          <p:nvPr/>
        </p:nvSpPr>
        <p:spPr>
          <a:xfrm>
            <a:off x="496654" y="841228"/>
            <a:ext cx="951117" cy="134630"/>
          </a:xfrm>
          <a:prstGeom prst="rect">
            <a:avLst/>
          </a:prstGeom>
          <a:noFill/>
          <a:ln w="63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2287393-112D-1047-AD99-89EA76066714}"/>
              </a:ext>
            </a:extLst>
          </p:cNvPr>
          <p:cNvGrpSpPr/>
          <p:nvPr/>
        </p:nvGrpSpPr>
        <p:grpSpPr>
          <a:xfrm>
            <a:off x="443256" y="3220290"/>
            <a:ext cx="5950243" cy="3480253"/>
            <a:chOff x="-104948" y="3986224"/>
            <a:chExt cx="6526035" cy="3651162"/>
          </a:xfrm>
        </p:grpSpPr>
        <p:sp>
          <p:nvSpPr>
            <p:cNvPr id="342" name="矩形: 圆角 341">
              <a:extLst>
                <a:ext uri="{FF2B5EF4-FFF2-40B4-BE49-F238E27FC236}">
                  <a16:creationId xmlns:a16="http://schemas.microsoft.com/office/drawing/2014/main" id="{6F4EB353-BF5F-4F5C-BD37-4FF70713AD55}"/>
                </a:ext>
              </a:extLst>
            </p:cNvPr>
            <p:cNvSpPr/>
            <p:nvPr/>
          </p:nvSpPr>
          <p:spPr>
            <a:xfrm>
              <a:off x="-79099" y="4012683"/>
              <a:ext cx="6474977" cy="3589801"/>
            </a:xfrm>
            <a:prstGeom prst="roundRect">
              <a:avLst>
                <a:gd name="adj" fmla="val 34733"/>
              </a:avLst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3" name="矩形: 圆角 342">
              <a:extLst>
                <a:ext uri="{FF2B5EF4-FFF2-40B4-BE49-F238E27FC236}">
                  <a16:creationId xmlns:a16="http://schemas.microsoft.com/office/drawing/2014/main" id="{5F77838E-9D80-4362-AFA4-895E2B1C3B39}"/>
                </a:ext>
              </a:extLst>
            </p:cNvPr>
            <p:cNvSpPr/>
            <p:nvPr/>
          </p:nvSpPr>
          <p:spPr>
            <a:xfrm>
              <a:off x="-104948" y="3986224"/>
              <a:ext cx="6526035" cy="3651162"/>
            </a:xfrm>
            <a:prstGeom prst="roundRect">
              <a:avLst>
                <a:gd name="adj" fmla="val 34733"/>
              </a:avLst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50" name="Arc 306">
            <a:extLst>
              <a:ext uri="{FF2B5EF4-FFF2-40B4-BE49-F238E27FC236}">
                <a16:creationId xmlns:a16="http://schemas.microsoft.com/office/drawing/2014/main" id="{774B0F12-7AEF-4E45-8089-9F65461142A5}"/>
              </a:ext>
            </a:extLst>
          </p:cNvPr>
          <p:cNvSpPr/>
          <p:nvPr/>
        </p:nvSpPr>
        <p:spPr>
          <a:xfrm rot="5400000" flipH="1" flipV="1">
            <a:off x="4047123" y="2414450"/>
            <a:ext cx="301657" cy="413175"/>
          </a:xfrm>
          <a:prstGeom prst="arc">
            <a:avLst>
              <a:gd name="adj1" fmla="val 17662357"/>
              <a:gd name="adj2" fmla="val 21007968"/>
            </a:avLst>
          </a:prstGeom>
          <a:ln w="6350">
            <a:headEnd type="none" w="med" len="med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5" name="图片 344">
            <a:extLst>
              <a:ext uri="{FF2B5EF4-FFF2-40B4-BE49-F238E27FC236}">
                <a16:creationId xmlns:a16="http://schemas.microsoft.com/office/drawing/2014/main" id="{F8EC2BF4-BB6A-48DF-B966-8EA76D38FC3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990" y="5128727"/>
            <a:ext cx="248618" cy="140799"/>
          </a:xfrm>
          <a:prstGeom prst="rect">
            <a:avLst/>
          </a:prstGeom>
        </p:spPr>
      </p:pic>
      <p:pic>
        <p:nvPicPr>
          <p:cNvPr id="346" name="图片 455">
            <a:extLst>
              <a:ext uri="{FF2B5EF4-FFF2-40B4-BE49-F238E27FC236}">
                <a16:creationId xmlns:a16="http://schemas.microsoft.com/office/drawing/2014/main" id="{2EC994FE-BDC6-4DA7-B905-A436D0EC73E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043" y="5039412"/>
            <a:ext cx="248618" cy="140799"/>
          </a:xfrm>
          <a:prstGeom prst="rect">
            <a:avLst/>
          </a:prstGeom>
        </p:spPr>
      </p:pic>
      <p:pic>
        <p:nvPicPr>
          <p:cNvPr id="347" name="图片 458">
            <a:extLst>
              <a:ext uri="{FF2B5EF4-FFF2-40B4-BE49-F238E27FC236}">
                <a16:creationId xmlns:a16="http://schemas.microsoft.com/office/drawing/2014/main" id="{439ACDBC-B129-4A0C-BE11-E93A0E5C8F9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761" y="4590814"/>
            <a:ext cx="248618" cy="156853"/>
          </a:xfrm>
          <a:prstGeom prst="rect">
            <a:avLst/>
          </a:prstGeom>
        </p:spPr>
      </p:pic>
      <p:cxnSp>
        <p:nvCxnSpPr>
          <p:cNvPr id="358" name="Straight Arrow Connector 307">
            <a:extLst>
              <a:ext uri="{FF2B5EF4-FFF2-40B4-BE49-F238E27FC236}">
                <a16:creationId xmlns:a16="http://schemas.microsoft.com/office/drawing/2014/main" id="{1851E73D-4CF1-44C0-97B7-C566950A891F}"/>
              </a:ext>
            </a:extLst>
          </p:cNvPr>
          <p:cNvCxnSpPr/>
          <p:nvPr/>
        </p:nvCxnSpPr>
        <p:spPr>
          <a:xfrm rot="5400000" flipH="1" flipV="1">
            <a:off x="3231510" y="5056714"/>
            <a:ext cx="0" cy="1944000"/>
          </a:xfrm>
          <a:prstGeom prst="straightConnector1">
            <a:avLst/>
          </a:prstGeom>
          <a:ln w="6350">
            <a:solidFill>
              <a:schemeClr val="tx1"/>
            </a:solidFill>
            <a:prstDash val="dash"/>
            <a:headEnd type="none" w="med" len="med"/>
            <a:tailEnd type="stealth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1" name="Straight Arrow Connector 308">
            <a:extLst>
              <a:ext uri="{FF2B5EF4-FFF2-40B4-BE49-F238E27FC236}">
                <a16:creationId xmlns:a16="http://schemas.microsoft.com/office/drawing/2014/main" id="{C0BA8E48-4272-41EE-91B7-AD7FE8F1B4B9}"/>
              </a:ext>
            </a:extLst>
          </p:cNvPr>
          <p:cNvCxnSpPr/>
          <p:nvPr/>
        </p:nvCxnSpPr>
        <p:spPr>
          <a:xfrm rot="5400000" flipH="1" flipV="1">
            <a:off x="3231510" y="5011134"/>
            <a:ext cx="0" cy="1944000"/>
          </a:xfrm>
          <a:prstGeom prst="straightConnector1">
            <a:avLst/>
          </a:prstGeom>
          <a:ln w="6350">
            <a:solidFill>
              <a:schemeClr val="tx1"/>
            </a:solidFill>
            <a:prstDash val="dash"/>
            <a:headEnd type="stealth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9" name="TextBox 504">
            <a:extLst>
              <a:ext uri="{FF2B5EF4-FFF2-40B4-BE49-F238E27FC236}">
                <a16:creationId xmlns:a16="http://schemas.microsoft.com/office/drawing/2014/main" id="{C2D1FAC4-60DC-4D37-8126-C08041DFB9A5}"/>
              </a:ext>
            </a:extLst>
          </p:cNvPr>
          <p:cNvSpPr txBox="1"/>
          <p:nvPr/>
        </p:nvSpPr>
        <p:spPr>
          <a:xfrm>
            <a:off x="2348297" y="3885202"/>
            <a:ext cx="5773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Cho</a:t>
            </a:r>
            <a:r>
              <a:rPr lang="en-US" altLang="zh-CN" sz="900" dirty="0">
                <a:latin typeface="Arial" panose="020B0604020202020204" pitchFamily="34" charset="0"/>
                <a:cs typeface="Arial" pitchFamily="34" charset="0"/>
              </a:rPr>
              <a:t>line</a:t>
            </a:r>
            <a:endParaRPr lang="en-US" sz="900" dirty="0">
              <a:latin typeface="Arial" panose="020B0604020202020204" pitchFamily="34" charset="0"/>
              <a:cs typeface="Arial" pitchFamily="34" charset="0"/>
            </a:endParaRPr>
          </a:p>
        </p:txBody>
      </p:sp>
      <p:cxnSp>
        <p:nvCxnSpPr>
          <p:cNvPr id="386" name="Straight Arrow Connector 278">
            <a:extLst>
              <a:ext uri="{FF2B5EF4-FFF2-40B4-BE49-F238E27FC236}">
                <a16:creationId xmlns:a16="http://schemas.microsoft.com/office/drawing/2014/main" id="{DAE41E01-F902-4FA2-B746-D11982C47404}"/>
              </a:ext>
            </a:extLst>
          </p:cNvPr>
          <p:cNvCxnSpPr>
            <a:cxnSpLocks/>
          </p:cNvCxnSpPr>
          <p:nvPr/>
        </p:nvCxnSpPr>
        <p:spPr>
          <a:xfrm>
            <a:off x="2609286" y="4066270"/>
            <a:ext cx="0" cy="137160"/>
          </a:xfrm>
          <a:prstGeom prst="straightConnector1">
            <a:avLst/>
          </a:prstGeom>
          <a:ln w="6350">
            <a:tailEnd type="stealt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7" name="TextBox 532">
            <a:extLst>
              <a:ext uri="{FF2B5EF4-FFF2-40B4-BE49-F238E27FC236}">
                <a16:creationId xmlns:a16="http://schemas.microsoft.com/office/drawing/2014/main" id="{D995B7DF-F27D-49B0-96B3-964E12446F70}"/>
              </a:ext>
            </a:extLst>
          </p:cNvPr>
          <p:cNvSpPr txBox="1"/>
          <p:nvPr/>
        </p:nvSpPr>
        <p:spPr>
          <a:xfrm>
            <a:off x="1910497" y="5868706"/>
            <a:ext cx="421507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b="1" dirty="0" err="1">
                <a:latin typeface="Arial" panose="020B0604020202020204" pitchFamily="34" charset="0"/>
                <a:cs typeface="Arial" pitchFamily="34" charset="0"/>
              </a:rPr>
              <a:t>Hcy</a:t>
            </a:r>
            <a:endParaRPr lang="en-US" sz="1000" b="1" dirty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388" name="TextBox 510">
            <a:extLst>
              <a:ext uri="{FF2B5EF4-FFF2-40B4-BE49-F238E27FC236}">
                <a16:creationId xmlns:a16="http://schemas.microsoft.com/office/drawing/2014/main" id="{E85690BB-895E-46E6-A7D4-509D693BC334}"/>
              </a:ext>
            </a:extLst>
          </p:cNvPr>
          <p:cNvSpPr txBox="1"/>
          <p:nvPr/>
        </p:nvSpPr>
        <p:spPr>
          <a:xfrm>
            <a:off x="1922480" y="3460674"/>
            <a:ext cx="407865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b="1" dirty="0">
                <a:latin typeface="Arial" panose="020B0604020202020204" pitchFamily="34" charset="0"/>
                <a:cs typeface="Arial" pitchFamily="34" charset="0"/>
              </a:rPr>
              <a:t>Met</a:t>
            </a:r>
          </a:p>
        </p:txBody>
      </p:sp>
      <p:sp>
        <p:nvSpPr>
          <p:cNvPr id="389" name="TextBox 512">
            <a:extLst>
              <a:ext uri="{FF2B5EF4-FFF2-40B4-BE49-F238E27FC236}">
                <a16:creationId xmlns:a16="http://schemas.microsoft.com/office/drawing/2014/main" id="{47474846-6FF2-4F63-BF65-ACA24E7409FB}"/>
              </a:ext>
            </a:extLst>
          </p:cNvPr>
          <p:cNvSpPr txBox="1"/>
          <p:nvPr/>
        </p:nvSpPr>
        <p:spPr>
          <a:xfrm>
            <a:off x="4137135" y="3440070"/>
            <a:ext cx="46925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b="1" dirty="0">
                <a:latin typeface="Arial" panose="020B0604020202020204" pitchFamily="34" charset="0"/>
                <a:cs typeface="Arial" pitchFamily="34" charset="0"/>
              </a:rPr>
              <a:t>SAM</a:t>
            </a:r>
          </a:p>
        </p:txBody>
      </p:sp>
      <p:sp>
        <p:nvSpPr>
          <p:cNvPr id="399" name="TextBox 513">
            <a:extLst>
              <a:ext uri="{FF2B5EF4-FFF2-40B4-BE49-F238E27FC236}">
                <a16:creationId xmlns:a16="http://schemas.microsoft.com/office/drawing/2014/main" id="{61B6CD9C-A3B0-4662-9710-E19CF09B4062}"/>
              </a:ext>
            </a:extLst>
          </p:cNvPr>
          <p:cNvSpPr txBox="1"/>
          <p:nvPr/>
        </p:nvSpPr>
        <p:spPr>
          <a:xfrm>
            <a:off x="4125796" y="5866421"/>
            <a:ext cx="45561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b="1" dirty="0">
                <a:latin typeface="Arial" panose="020B0604020202020204" pitchFamily="34" charset="0"/>
                <a:cs typeface="Arial" pitchFamily="34" charset="0"/>
              </a:rPr>
              <a:t>SAH</a:t>
            </a:r>
          </a:p>
        </p:txBody>
      </p:sp>
      <p:cxnSp>
        <p:nvCxnSpPr>
          <p:cNvPr id="400" name="Straight Arrow Connector 294">
            <a:extLst>
              <a:ext uri="{FF2B5EF4-FFF2-40B4-BE49-F238E27FC236}">
                <a16:creationId xmlns:a16="http://schemas.microsoft.com/office/drawing/2014/main" id="{DEFAB847-D652-4D63-A2CC-53E464D44734}"/>
              </a:ext>
            </a:extLst>
          </p:cNvPr>
          <p:cNvCxnSpPr>
            <a:cxnSpLocks/>
          </p:cNvCxnSpPr>
          <p:nvPr/>
        </p:nvCxnSpPr>
        <p:spPr>
          <a:xfrm>
            <a:off x="2259510" y="3572988"/>
            <a:ext cx="1944000" cy="0"/>
          </a:xfrm>
          <a:prstGeom prst="straightConnector1">
            <a:avLst/>
          </a:prstGeom>
          <a:ln w="6350">
            <a:solidFill>
              <a:schemeClr val="tx1"/>
            </a:solidFill>
            <a:prstDash val="dash"/>
            <a:tailEnd type="stealt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2" name="Straight Arrow Connector 294">
            <a:extLst>
              <a:ext uri="{FF2B5EF4-FFF2-40B4-BE49-F238E27FC236}">
                <a16:creationId xmlns:a16="http://schemas.microsoft.com/office/drawing/2014/main" id="{69308A2E-9F02-4840-AD30-84D526C5CEE5}"/>
              </a:ext>
            </a:extLst>
          </p:cNvPr>
          <p:cNvCxnSpPr>
            <a:cxnSpLocks/>
          </p:cNvCxnSpPr>
          <p:nvPr/>
        </p:nvCxnSpPr>
        <p:spPr>
          <a:xfrm>
            <a:off x="4359568" y="3647039"/>
            <a:ext cx="0" cy="2286000"/>
          </a:xfrm>
          <a:prstGeom prst="straightConnector1">
            <a:avLst/>
          </a:prstGeom>
          <a:ln w="6350">
            <a:solidFill>
              <a:schemeClr val="tx1"/>
            </a:solidFill>
            <a:tailEnd type="stealt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3" name="TextBox 494">
            <a:extLst>
              <a:ext uri="{FF2B5EF4-FFF2-40B4-BE49-F238E27FC236}">
                <a16:creationId xmlns:a16="http://schemas.microsoft.com/office/drawing/2014/main" id="{74DE271E-A536-47EF-AAC6-9A770069645F}"/>
              </a:ext>
            </a:extLst>
          </p:cNvPr>
          <p:cNvSpPr txBox="1"/>
          <p:nvPr/>
        </p:nvSpPr>
        <p:spPr>
          <a:xfrm>
            <a:off x="3832712" y="6011289"/>
            <a:ext cx="4146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Ade</a:t>
            </a:r>
            <a:endParaRPr lang="en-US" sz="900" baseline="-25000" dirty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405" name="TextBox 494">
            <a:extLst>
              <a:ext uri="{FF2B5EF4-FFF2-40B4-BE49-F238E27FC236}">
                <a16:creationId xmlns:a16="http://schemas.microsoft.com/office/drawing/2014/main" id="{DDA87001-206B-4362-9927-847CF6A64F42}"/>
              </a:ext>
            </a:extLst>
          </p:cNvPr>
          <p:cNvSpPr txBox="1"/>
          <p:nvPr/>
        </p:nvSpPr>
        <p:spPr>
          <a:xfrm>
            <a:off x="2251501" y="4136248"/>
            <a:ext cx="6286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Betaine</a:t>
            </a:r>
            <a:endParaRPr lang="en-US" sz="900" baseline="-25000" dirty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415" name="TextBox 494">
            <a:extLst>
              <a:ext uri="{FF2B5EF4-FFF2-40B4-BE49-F238E27FC236}">
                <a16:creationId xmlns:a16="http://schemas.microsoft.com/office/drawing/2014/main" id="{968A94B8-424B-45EF-B4F3-DCE8D683431A}"/>
              </a:ext>
            </a:extLst>
          </p:cNvPr>
          <p:cNvSpPr txBox="1"/>
          <p:nvPr/>
        </p:nvSpPr>
        <p:spPr>
          <a:xfrm>
            <a:off x="1407141" y="4178117"/>
            <a:ext cx="6489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CH</a:t>
            </a:r>
            <a:r>
              <a:rPr lang="en-US" sz="900" baseline="-25000" dirty="0">
                <a:latin typeface="Arial" panose="020B0604020202020204" pitchFamily="34" charset="0"/>
                <a:cs typeface="Arial" pitchFamily="34" charset="0"/>
              </a:rPr>
              <a:t>3</a:t>
            </a:r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THF</a:t>
            </a:r>
            <a:endParaRPr lang="en-US" sz="900" baseline="-25000" dirty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416" name="TextBox 494">
            <a:extLst>
              <a:ext uri="{FF2B5EF4-FFF2-40B4-BE49-F238E27FC236}">
                <a16:creationId xmlns:a16="http://schemas.microsoft.com/office/drawing/2014/main" id="{1E4BD898-7CD2-4C3A-A014-091A1CFA0F99}"/>
              </a:ext>
            </a:extLst>
          </p:cNvPr>
          <p:cNvSpPr txBox="1"/>
          <p:nvPr/>
        </p:nvSpPr>
        <p:spPr>
          <a:xfrm>
            <a:off x="1527367" y="3625737"/>
            <a:ext cx="4206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THF</a:t>
            </a:r>
            <a:endParaRPr lang="en-US" sz="900" baseline="-25000" dirty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424" name="TextBox 494">
            <a:extLst>
              <a:ext uri="{FF2B5EF4-FFF2-40B4-BE49-F238E27FC236}">
                <a16:creationId xmlns:a16="http://schemas.microsoft.com/office/drawing/2014/main" id="{E9483964-64C4-46FF-BB6B-BE48EBB38621}"/>
              </a:ext>
            </a:extLst>
          </p:cNvPr>
          <p:cNvSpPr txBox="1"/>
          <p:nvPr/>
        </p:nvSpPr>
        <p:spPr>
          <a:xfrm>
            <a:off x="914917" y="3896341"/>
            <a:ext cx="6489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CH</a:t>
            </a:r>
            <a:r>
              <a:rPr lang="en-US" sz="900" baseline="-25000" dirty="0">
                <a:latin typeface="Arial" panose="020B0604020202020204" pitchFamily="34" charset="0"/>
                <a:cs typeface="Arial" pitchFamily="34" charset="0"/>
              </a:rPr>
              <a:t>2</a:t>
            </a:r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THF</a:t>
            </a:r>
            <a:endParaRPr lang="en-US" sz="900" baseline="-25000" dirty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425" name="TextBox 494">
            <a:extLst>
              <a:ext uri="{FF2B5EF4-FFF2-40B4-BE49-F238E27FC236}">
                <a16:creationId xmlns:a16="http://schemas.microsoft.com/office/drawing/2014/main" id="{749A8073-BB74-44F6-9BD0-3E977E2F4BE0}"/>
              </a:ext>
            </a:extLst>
          </p:cNvPr>
          <p:cNvSpPr txBox="1"/>
          <p:nvPr/>
        </p:nvSpPr>
        <p:spPr>
          <a:xfrm>
            <a:off x="2252350" y="3638187"/>
            <a:ext cx="4692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DMG</a:t>
            </a:r>
            <a:endParaRPr lang="en-US" sz="900" baseline="-25000" dirty="0">
              <a:latin typeface="Arial" panose="020B0604020202020204" pitchFamily="34" charset="0"/>
              <a:cs typeface="Arial" pitchFamily="34" charset="0"/>
            </a:endParaRPr>
          </a:p>
        </p:txBody>
      </p:sp>
      <p:cxnSp>
        <p:nvCxnSpPr>
          <p:cNvPr id="438" name="Straight Arrow Connector 294">
            <a:extLst>
              <a:ext uri="{FF2B5EF4-FFF2-40B4-BE49-F238E27FC236}">
                <a16:creationId xmlns:a16="http://schemas.microsoft.com/office/drawing/2014/main" id="{7B5B3426-C5B2-40F6-AFDE-589D6756D964}"/>
              </a:ext>
            </a:extLst>
          </p:cNvPr>
          <p:cNvCxnSpPr>
            <a:cxnSpLocks/>
          </p:cNvCxnSpPr>
          <p:nvPr/>
        </p:nvCxnSpPr>
        <p:spPr>
          <a:xfrm>
            <a:off x="2126412" y="6078848"/>
            <a:ext cx="0" cy="228600"/>
          </a:xfrm>
          <a:prstGeom prst="straightConnector1">
            <a:avLst/>
          </a:prstGeom>
          <a:ln w="6350">
            <a:solidFill>
              <a:schemeClr val="tx1"/>
            </a:solidFill>
            <a:tailEnd type="stealt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3" name="TextBox 494">
            <a:extLst>
              <a:ext uri="{FF2B5EF4-FFF2-40B4-BE49-F238E27FC236}">
                <a16:creationId xmlns:a16="http://schemas.microsoft.com/office/drawing/2014/main" id="{EEB26F52-ED14-4638-AF17-A666AF44B14B}"/>
              </a:ext>
            </a:extLst>
          </p:cNvPr>
          <p:cNvSpPr txBox="1"/>
          <p:nvPr/>
        </p:nvSpPr>
        <p:spPr>
          <a:xfrm>
            <a:off x="1671294" y="6213234"/>
            <a:ext cx="9102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Cystathionine</a:t>
            </a:r>
            <a:endParaRPr lang="en-US" sz="900" baseline="-25000" dirty="0">
              <a:latin typeface="Arial" panose="020B0604020202020204" pitchFamily="34" charset="0"/>
              <a:cs typeface="Arial" pitchFamily="34" charset="0"/>
            </a:endParaRPr>
          </a:p>
        </p:txBody>
      </p:sp>
      <p:cxnSp>
        <p:nvCxnSpPr>
          <p:cNvPr id="444" name="Straight Arrow Connector 294">
            <a:extLst>
              <a:ext uri="{FF2B5EF4-FFF2-40B4-BE49-F238E27FC236}">
                <a16:creationId xmlns:a16="http://schemas.microsoft.com/office/drawing/2014/main" id="{04531FBE-2E9F-4511-816F-8E8C01AD48CC}"/>
              </a:ext>
            </a:extLst>
          </p:cNvPr>
          <p:cNvCxnSpPr>
            <a:cxnSpLocks/>
          </p:cNvCxnSpPr>
          <p:nvPr/>
        </p:nvCxnSpPr>
        <p:spPr>
          <a:xfrm>
            <a:off x="2118792" y="6383307"/>
            <a:ext cx="0" cy="182880"/>
          </a:xfrm>
          <a:prstGeom prst="straightConnector1">
            <a:avLst/>
          </a:prstGeom>
          <a:ln w="6350">
            <a:solidFill>
              <a:schemeClr val="tx1"/>
            </a:solidFill>
            <a:tailEnd type="stealt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0" name="TextBox 494">
            <a:extLst>
              <a:ext uri="{FF2B5EF4-FFF2-40B4-BE49-F238E27FC236}">
                <a16:creationId xmlns:a16="http://schemas.microsoft.com/office/drawing/2014/main" id="{1D77D440-B12F-4EE3-9D31-F43D9C50AE07}"/>
              </a:ext>
            </a:extLst>
          </p:cNvPr>
          <p:cNvSpPr txBox="1"/>
          <p:nvPr/>
        </p:nvSpPr>
        <p:spPr>
          <a:xfrm>
            <a:off x="1831504" y="6477924"/>
            <a:ext cx="6344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Cysteine</a:t>
            </a:r>
            <a:endParaRPr lang="en-US" sz="900" baseline="-25000" dirty="0">
              <a:latin typeface="Arial" panose="020B0604020202020204" pitchFamily="34" charset="0"/>
              <a:cs typeface="Arial" pitchFamily="34" charset="0"/>
            </a:endParaRPr>
          </a:p>
        </p:txBody>
      </p:sp>
      <p:cxnSp>
        <p:nvCxnSpPr>
          <p:cNvPr id="461" name="Straight Arrow Connector 308">
            <a:extLst>
              <a:ext uri="{FF2B5EF4-FFF2-40B4-BE49-F238E27FC236}">
                <a16:creationId xmlns:a16="http://schemas.microsoft.com/office/drawing/2014/main" id="{E1A66535-7D08-4F2F-9F49-AC8D3A2322FB}"/>
              </a:ext>
            </a:extLst>
          </p:cNvPr>
          <p:cNvCxnSpPr/>
          <p:nvPr/>
        </p:nvCxnSpPr>
        <p:spPr>
          <a:xfrm rot="5400000" flipV="1">
            <a:off x="1657921" y="5667771"/>
            <a:ext cx="0" cy="612000"/>
          </a:xfrm>
          <a:prstGeom prst="straightConnector1">
            <a:avLst/>
          </a:prstGeom>
          <a:ln w="6350">
            <a:solidFill>
              <a:schemeClr val="tx1"/>
            </a:solidFill>
            <a:prstDash val="dash"/>
            <a:headEnd type="none" w="med" len="med"/>
            <a:tailEnd type="stealth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2" name="TextBox 494">
            <a:extLst>
              <a:ext uri="{FF2B5EF4-FFF2-40B4-BE49-F238E27FC236}">
                <a16:creationId xmlns:a16="http://schemas.microsoft.com/office/drawing/2014/main" id="{60C5654A-9F32-41D9-ACA6-8F8B9F5E68EB}"/>
              </a:ext>
            </a:extLst>
          </p:cNvPr>
          <p:cNvSpPr txBox="1"/>
          <p:nvPr/>
        </p:nvSpPr>
        <p:spPr>
          <a:xfrm>
            <a:off x="1069216" y="5880353"/>
            <a:ext cx="340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HT</a:t>
            </a:r>
          </a:p>
        </p:txBody>
      </p:sp>
      <p:cxnSp>
        <p:nvCxnSpPr>
          <p:cNvPr id="463" name="Straight Arrow Connector 307">
            <a:extLst>
              <a:ext uri="{FF2B5EF4-FFF2-40B4-BE49-F238E27FC236}">
                <a16:creationId xmlns:a16="http://schemas.microsoft.com/office/drawing/2014/main" id="{E65C0692-D5DD-4B1B-A79F-DA14E09FF9D9}"/>
              </a:ext>
            </a:extLst>
          </p:cNvPr>
          <p:cNvCxnSpPr/>
          <p:nvPr/>
        </p:nvCxnSpPr>
        <p:spPr>
          <a:xfrm rot="2906426" flipH="1" flipV="1">
            <a:off x="3752714" y="6075641"/>
            <a:ext cx="0" cy="365760"/>
          </a:xfrm>
          <a:prstGeom prst="straightConnector1">
            <a:avLst/>
          </a:prstGeom>
          <a:ln w="6350">
            <a:solidFill>
              <a:schemeClr val="tx1"/>
            </a:solidFill>
            <a:headEnd type="none" w="med" len="med"/>
            <a:tailEnd type="stealth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4" name="Straight Arrow Connector 308">
            <a:extLst>
              <a:ext uri="{FF2B5EF4-FFF2-40B4-BE49-F238E27FC236}">
                <a16:creationId xmlns:a16="http://schemas.microsoft.com/office/drawing/2014/main" id="{F607C6B4-DAF3-44F8-972D-A7F0FBD44C3E}"/>
              </a:ext>
            </a:extLst>
          </p:cNvPr>
          <p:cNvCxnSpPr/>
          <p:nvPr/>
        </p:nvCxnSpPr>
        <p:spPr>
          <a:xfrm rot="2906426" flipH="1" flipV="1">
            <a:off x="3692859" y="6075641"/>
            <a:ext cx="0" cy="365760"/>
          </a:xfrm>
          <a:prstGeom prst="straightConnector1">
            <a:avLst/>
          </a:prstGeom>
          <a:ln w="6350">
            <a:solidFill>
              <a:schemeClr val="tx1"/>
            </a:solidFill>
            <a:headEnd type="stealth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5" name="TextBox 494">
            <a:extLst>
              <a:ext uri="{FF2B5EF4-FFF2-40B4-BE49-F238E27FC236}">
                <a16:creationId xmlns:a16="http://schemas.microsoft.com/office/drawing/2014/main" id="{797059C4-F2F4-4222-B4C4-8307473CFA05}"/>
              </a:ext>
            </a:extLst>
          </p:cNvPr>
          <p:cNvSpPr txBox="1"/>
          <p:nvPr/>
        </p:nvSpPr>
        <p:spPr>
          <a:xfrm>
            <a:off x="3251706" y="6342321"/>
            <a:ext cx="5576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AMP</a:t>
            </a:r>
            <a:endParaRPr lang="en-US" sz="900" baseline="-25000" dirty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466" name="TextBox 513">
            <a:extLst>
              <a:ext uri="{FF2B5EF4-FFF2-40B4-BE49-F238E27FC236}">
                <a16:creationId xmlns:a16="http://schemas.microsoft.com/office/drawing/2014/main" id="{5CBFDC13-434F-43DF-ACAB-13D615ED3E6B}"/>
              </a:ext>
            </a:extLst>
          </p:cNvPr>
          <p:cNvSpPr txBox="1"/>
          <p:nvPr/>
        </p:nvSpPr>
        <p:spPr>
          <a:xfrm>
            <a:off x="4198853" y="6305987"/>
            <a:ext cx="577272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Inosine</a:t>
            </a:r>
          </a:p>
        </p:txBody>
      </p:sp>
      <p:sp>
        <p:nvSpPr>
          <p:cNvPr id="467" name="TextBox 506">
            <a:extLst>
              <a:ext uri="{FF2B5EF4-FFF2-40B4-BE49-F238E27FC236}">
                <a16:creationId xmlns:a16="http://schemas.microsoft.com/office/drawing/2014/main" id="{AF144211-4656-4951-BF05-EFB3A1C0DAE7}"/>
              </a:ext>
            </a:extLst>
          </p:cNvPr>
          <p:cNvSpPr txBox="1"/>
          <p:nvPr/>
        </p:nvSpPr>
        <p:spPr>
          <a:xfrm>
            <a:off x="3059284" y="3675192"/>
            <a:ext cx="3494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PC</a:t>
            </a:r>
          </a:p>
        </p:txBody>
      </p:sp>
      <p:sp>
        <p:nvSpPr>
          <p:cNvPr id="468" name="TextBox 494">
            <a:extLst>
              <a:ext uri="{FF2B5EF4-FFF2-40B4-BE49-F238E27FC236}">
                <a16:creationId xmlns:a16="http://schemas.microsoft.com/office/drawing/2014/main" id="{C28D1500-0EC9-4D62-ADED-DAFB88E85DCA}"/>
              </a:ext>
            </a:extLst>
          </p:cNvPr>
          <p:cNvSpPr txBox="1"/>
          <p:nvPr/>
        </p:nvSpPr>
        <p:spPr>
          <a:xfrm>
            <a:off x="2092587" y="3773038"/>
            <a:ext cx="4044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B12</a:t>
            </a:r>
            <a:endParaRPr lang="en-US" sz="800" baseline="-25000" dirty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470" name="TextBox 512">
            <a:extLst>
              <a:ext uri="{FF2B5EF4-FFF2-40B4-BE49-F238E27FC236}">
                <a16:creationId xmlns:a16="http://schemas.microsoft.com/office/drawing/2014/main" id="{A7C46A45-F65D-4F40-A870-76956DB4140D}"/>
              </a:ext>
            </a:extLst>
          </p:cNvPr>
          <p:cNvSpPr txBox="1"/>
          <p:nvPr/>
        </p:nvSpPr>
        <p:spPr>
          <a:xfrm>
            <a:off x="1326488" y="3478010"/>
            <a:ext cx="610954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Serine</a:t>
            </a:r>
          </a:p>
        </p:txBody>
      </p:sp>
      <p:sp>
        <p:nvSpPr>
          <p:cNvPr id="471" name="TextBox 512">
            <a:extLst>
              <a:ext uri="{FF2B5EF4-FFF2-40B4-BE49-F238E27FC236}">
                <a16:creationId xmlns:a16="http://schemas.microsoft.com/office/drawing/2014/main" id="{227EB3C8-0563-4C34-BD7C-1A5B7C5A78E1}"/>
              </a:ext>
            </a:extLst>
          </p:cNvPr>
          <p:cNvSpPr txBox="1"/>
          <p:nvPr/>
        </p:nvSpPr>
        <p:spPr>
          <a:xfrm>
            <a:off x="871722" y="3470521"/>
            <a:ext cx="610954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Glycine</a:t>
            </a:r>
          </a:p>
        </p:txBody>
      </p:sp>
      <p:sp>
        <p:nvSpPr>
          <p:cNvPr id="472" name="椭圆 471">
            <a:extLst>
              <a:ext uri="{FF2B5EF4-FFF2-40B4-BE49-F238E27FC236}">
                <a16:creationId xmlns:a16="http://schemas.microsoft.com/office/drawing/2014/main" id="{DC8B5BD9-9798-4910-882E-605216D594B5}"/>
              </a:ext>
            </a:extLst>
          </p:cNvPr>
          <p:cNvSpPr/>
          <p:nvPr/>
        </p:nvSpPr>
        <p:spPr>
          <a:xfrm>
            <a:off x="1369437" y="3813657"/>
            <a:ext cx="426673" cy="132979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3" name="文本框 472">
            <a:extLst>
              <a:ext uri="{FF2B5EF4-FFF2-40B4-BE49-F238E27FC236}">
                <a16:creationId xmlns:a16="http://schemas.microsoft.com/office/drawing/2014/main" id="{D2203EE5-98CA-463C-A580-AFE8B57B9BAF}"/>
              </a:ext>
            </a:extLst>
          </p:cNvPr>
          <p:cNvSpPr txBox="1"/>
          <p:nvPr/>
        </p:nvSpPr>
        <p:spPr>
          <a:xfrm>
            <a:off x="1289422" y="3774487"/>
            <a:ext cx="626959" cy="2154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SHMT1</a:t>
            </a:r>
          </a:p>
        </p:txBody>
      </p:sp>
      <p:sp>
        <p:nvSpPr>
          <p:cNvPr id="489" name="文本框 488">
            <a:extLst>
              <a:ext uri="{FF2B5EF4-FFF2-40B4-BE49-F238E27FC236}">
                <a16:creationId xmlns:a16="http://schemas.microsoft.com/office/drawing/2014/main" id="{B409D992-7A52-4CB6-B54E-BB09966429BF}"/>
              </a:ext>
            </a:extLst>
          </p:cNvPr>
          <p:cNvSpPr txBox="1"/>
          <p:nvPr/>
        </p:nvSpPr>
        <p:spPr>
          <a:xfrm>
            <a:off x="1788852" y="6057954"/>
            <a:ext cx="404534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CBS</a:t>
            </a:r>
          </a:p>
        </p:txBody>
      </p:sp>
      <p:sp>
        <p:nvSpPr>
          <p:cNvPr id="511" name="椭圆 510">
            <a:extLst>
              <a:ext uri="{FF2B5EF4-FFF2-40B4-BE49-F238E27FC236}">
                <a16:creationId xmlns:a16="http://schemas.microsoft.com/office/drawing/2014/main" id="{F53AB3E0-DFE0-4EF2-8321-A4BDF9CD24E8}"/>
              </a:ext>
            </a:extLst>
          </p:cNvPr>
          <p:cNvSpPr/>
          <p:nvPr/>
        </p:nvSpPr>
        <p:spPr>
          <a:xfrm>
            <a:off x="1857867" y="6097180"/>
            <a:ext cx="268836" cy="126758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27" name="直接箭头连接符 526">
            <a:extLst>
              <a:ext uri="{FF2B5EF4-FFF2-40B4-BE49-F238E27FC236}">
                <a16:creationId xmlns:a16="http://schemas.microsoft.com/office/drawing/2014/main" id="{78334F43-B6ED-4457-8C2B-9D9E36EFDE2F}"/>
              </a:ext>
            </a:extLst>
          </p:cNvPr>
          <p:cNvCxnSpPr>
            <a:cxnSpLocks/>
          </p:cNvCxnSpPr>
          <p:nvPr/>
        </p:nvCxnSpPr>
        <p:spPr>
          <a:xfrm flipH="1">
            <a:off x="2852543" y="3813650"/>
            <a:ext cx="274320" cy="182880"/>
          </a:xfrm>
          <a:prstGeom prst="straightConnector1">
            <a:avLst/>
          </a:prstGeom>
          <a:ln w="63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8" name="TextBox 494">
            <a:extLst>
              <a:ext uri="{FF2B5EF4-FFF2-40B4-BE49-F238E27FC236}">
                <a16:creationId xmlns:a16="http://schemas.microsoft.com/office/drawing/2014/main" id="{3D3C2D87-AD05-4172-B19D-C774A127B651}"/>
              </a:ext>
            </a:extLst>
          </p:cNvPr>
          <p:cNvSpPr txBox="1"/>
          <p:nvPr/>
        </p:nvSpPr>
        <p:spPr>
          <a:xfrm>
            <a:off x="6257340" y="6034517"/>
            <a:ext cx="4146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Ade</a:t>
            </a:r>
            <a:endParaRPr lang="en-US" sz="900" baseline="-25000" dirty="0">
              <a:latin typeface="Arial" panose="020B0604020202020204" pitchFamily="34" charset="0"/>
              <a:cs typeface="Arial" pitchFamily="34" charset="0"/>
            </a:endParaRPr>
          </a:p>
        </p:txBody>
      </p:sp>
      <p:cxnSp>
        <p:nvCxnSpPr>
          <p:cNvPr id="529" name="直接箭头连接符 528">
            <a:extLst>
              <a:ext uri="{FF2B5EF4-FFF2-40B4-BE49-F238E27FC236}">
                <a16:creationId xmlns:a16="http://schemas.microsoft.com/office/drawing/2014/main" id="{C110A65E-219D-4A30-AC3D-194D707C70E8}"/>
              </a:ext>
            </a:extLst>
          </p:cNvPr>
          <p:cNvCxnSpPr>
            <a:cxnSpLocks/>
          </p:cNvCxnSpPr>
          <p:nvPr/>
        </p:nvCxnSpPr>
        <p:spPr>
          <a:xfrm flipH="1">
            <a:off x="4240811" y="6148638"/>
            <a:ext cx="2103120" cy="0"/>
          </a:xfrm>
          <a:prstGeom prst="straightConnector1">
            <a:avLst/>
          </a:prstGeom>
          <a:ln w="63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1" name="文本框 530">
            <a:extLst>
              <a:ext uri="{FF2B5EF4-FFF2-40B4-BE49-F238E27FC236}">
                <a16:creationId xmlns:a16="http://schemas.microsoft.com/office/drawing/2014/main" id="{4A6AA9F2-BAD0-4203-8AC2-C984A95799D5}"/>
              </a:ext>
            </a:extLst>
          </p:cNvPr>
          <p:cNvSpPr txBox="1"/>
          <p:nvPr/>
        </p:nvSpPr>
        <p:spPr>
          <a:xfrm>
            <a:off x="3970792" y="3241195"/>
            <a:ext cx="107593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1.Demethylation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1" name="椭圆 730">
            <a:extLst>
              <a:ext uri="{FF2B5EF4-FFF2-40B4-BE49-F238E27FC236}">
                <a16:creationId xmlns:a16="http://schemas.microsoft.com/office/drawing/2014/main" id="{D9E5C05D-F535-47F6-BC44-29D83FD32605}"/>
              </a:ext>
            </a:extLst>
          </p:cNvPr>
          <p:cNvSpPr/>
          <p:nvPr/>
        </p:nvSpPr>
        <p:spPr>
          <a:xfrm>
            <a:off x="2726218" y="3770136"/>
            <a:ext cx="337509" cy="125959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2" name="文本框 731">
            <a:extLst>
              <a:ext uri="{FF2B5EF4-FFF2-40B4-BE49-F238E27FC236}">
                <a16:creationId xmlns:a16="http://schemas.microsoft.com/office/drawing/2014/main" id="{93C3381D-032A-4D5C-ACD2-17675DE23046}"/>
              </a:ext>
            </a:extLst>
          </p:cNvPr>
          <p:cNvSpPr txBox="1"/>
          <p:nvPr/>
        </p:nvSpPr>
        <p:spPr>
          <a:xfrm>
            <a:off x="2632590" y="3725394"/>
            <a:ext cx="541942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PLD2</a:t>
            </a:r>
          </a:p>
        </p:txBody>
      </p:sp>
      <p:cxnSp>
        <p:nvCxnSpPr>
          <p:cNvPr id="733" name="Straight Arrow Connector 294">
            <a:extLst>
              <a:ext uri="{FF2B5EF4-FFF2-40B4-BE49-F238E27FC236}">
                <a16:creationId xmlns:a16="http://schemas.microsoft.com/office/drawing/2014/main" id="{F880A6DB-48E6-4DDC-8E91-4412CA896638}"/>
              </a:ext>
            </a:extLst>
          </p:cNvPr>
          <p:cNvCxnSpPr>
            <a:cxnSpLocks/>
          </p:cNvCxnSpPr>
          <p:nvPr/>
        </p:nvCxnSpPr>
        <p:spPr>
          <a:xfrm flipV="1">
            <a:off x="2126702" y="3662282"/>
            <a:ext cx="1" cy="2286000"/>
          </a:xfrm>
          <a:prstGeom prst="straightConnector1">
            <a:avLst/>
          </a:prstGeom>
          <a:ln w="6350">
            <a:solidFill>
              <a:schemeClr val="tx1"/>
            </a:solidFill>
            <a:prstDash val="dash"/>
            <a:tailEnd type="stealt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4" name="椭圆 733">
            <a:extLst>
              <a:ext uri="{FF2B5EF4-FFF2-40B4-BE49-F238E27FC236}">
                <a16:creationId xmlns:a16="http://schemas.microsoft.com/office/drawing/2014/main" id="{3BC97AF4-7C33-47AE-A559-9D00D5944742}"/>
              </a:ext>
            </a:extLst>
          </p:cNvPr>
          <p:cNvSpPr/>
          <p:nvPr/>
        </p:nvSpPr>
        <p:spPr>
          <a:xfrm>
            <a:off x="3687168" y="6263036"/>
            <a:ext cx="468566" cy="145417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5" name="文本框 734">
            <a:extLst>
              <a:ext uri="{FF2B5EF4-FFF2-40B4-BE49-F238E27FC236}">
                <a16:creationId xmlns:a16="http://schemas.microsoft.com/office/drawing/2014/main" id="{9BA34069-C8E1-4ECB-937B-292B8B3FB592}"/>
              </a:ext>
            </a:extLst>
          </p:cNvPr>
          <p:cNvSpPr txBox="1"/>
          <p:nvPr/>
        </p:nvSpPr>
        <p:spPr>
          <a:xfrm>
            <a:off x="3645675" y="6233452"/>
            <a:ext cx="577701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NT5C1B</a:t>
            </a:r>
          </a:p>
        </p:txBody>
      </p:sp>
      <p:sp>
        <p:nvSpPr>
          <p:cNvPr id="738" name="Arc 306">
            <a:extLst>
              <a:ext uri="{FF2B5EF4-FFF2-40B4-BE49-F238E27FC236}">
                <a16:creationId xmlns:a16="http://schemas.microsoft.com/office/drawing/2014/main" id="{5D966D51-0C7D-4757-9AED-9FCFCCCC6F3D}"/>
              </a:ext>
            </a:extLst>
          </p:cNvPr>
          <p:cNvSpPr/>
          <p:nvPr/>
        </p:nvSpPr>
        <p:spPr>
          <a:xfrm rot="10800000" flipH="1">
            <a:off x="1293188" y="3638161"/>
            <a:ext cx="824934" cy="655372"/>
          </a:xfrm>
          <a:prstGeom prst="arc">
            <a:avLst>
              <a:gd name="adj1" fmla="val 11592280"/>
              <a:gd name="adj2" fmla="val 14208017"/>
            </a:avLst>
          </a:prstGeom>
          <a:ln w="6350">
            <a:headEnd type="none" w="med" len="med"/>
            <a:tailEnd type="stealth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9" name="Arc 306">
            <a:extLst>
              <a:ext uri="{FF2B5EF4-FFF2-40B4-BE49-F238E27FC236}">
                <a16:creationId xmlns:a16="http://schemas.microsoft.com/office/drawing/2014/main" id="{69332F3D-C18A-40DE-998D-C6277C981D07}"/>
              </a:ext>
            </a:extLst>
          </p:cNvPr>
          <p:cNvSpPr/>
          <p:nvPr/>
        </p:nvSpPr>
        <p:spPr>
          <a:xfrm rot="10800000" flipH="1">
            <a:off x="1384470" y="3745746"/>
            <a:ext cx="742233" cy="532022"/>
          </a:xfrm>
          <a:prstGeom prst="arc">
            <a:avLst>
              <a:gd name="adj1" fmla="val 18666067"/>
              <a:gd name="adj2" fmla="val 3970311"/>
            </a:avLst>
          </a:prstGeom>
          <a:ln w="6350">
            <a:headEnd type="none" w="med" len="med"/>
            <a:tailEnd type="stealth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2" name="Arc 306">
            <a:extLst>
              <a:ext uri="{FF2B5EF4-FFF2-40B4-BE49-F238E27FC236}">
                <a16:creationId xmlns:a16="http://schemas.microsoft.com/office/drawing/2014/main" id="{C54DED9D-FF16-400B-8F0D-048815D2BEFB}"/>
              </a:ext>
            </a:extLst>
          </p:cNvPr>
          <p:cNvSpPr/>
          <p:nvPr/>
        </p:nvSpPr>
        <p:spPr>
          <a:xfrm rot="10800000">
            <a:off x="2126703" y="3676138"/>
            <a:ext cx="1139279" cy="624830"/>
          </a:xfrm>
          <a:prstGeom prst="arc">
            <a:avLst>
              <a:gd name="adj1" fmla="val 19395246"/>
              <a:gd name="adj2" fmla="val 2125221"/>
            </a:avLst>
          </a:prstGeom>
          <a:ln w="6350">
            <a:headEnd type="none" w="med" len="med"/>
            <a:tailEnd type="stealth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43" name="Straight Arrow Connector 308">
            <a:extLst>
              <a:ext uri="{FF2B5EF4-FFF2-40B4-BE49-F238E27FC236}">
                <a16:creationId xmlns:a16="http://schemas.microsoft.com/office/drawing/2014/main" id="{9AADB9AE-7187-42BE-99F1-98DFDCE0F7B9}"/>
              </a:ext>
            </a:extLst>
          </p:cNvPr>
          <p:cNvCxnSpPr>
            <a:cxnSpLocks/>
          </p:cNvCxnSpPr>
          <p:nvPr/>
        </p:nvCxnSpPr>
        <p:spPr>
          <a:xfrm rot="18240000" flipV="1">
            <a:off x="4292415" y="6063528"/>
            <a:ext cx="0" cy="365760"/>
          </a:xfrm>
          <a:prstGeom prst="straightConnector1">
            <a:avLst/>
          </a:prstGeom>
          <a:ln w="6350">
            <a:solidFill>
              <a:schemeClr val="tx1"/>
            </a:solidFill>
            <a:headEnd type="stealth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4" name="弦形 743">
            <a:extLst>
              <a:ext uri="{FF2B5EF4-FFF2-40B4-BE49-F238E27FC236}">
                <a16:creationId xmlns:a16="http://schemas.microsoft.com/office/drawing/2014/main" id="{C6F01954-4B3A-4C46-A6D0-D917845DE90C}"/>
              </a:ext>
            </a:extLst>
          </p:cNvPr>
          <p:cNvSpPr/>
          <p:nvPr/>
        </p:nvSpPr>
        <p:spPr>
          <a:xfrm rot="16200000">
            <a:off x="6167552" y="5993384"/>
            <a:ext cx="96430" cy="198783"/>
          </a:xfrm>
          <a:prstGeom prst="chord">
            <a:avLst>
              <a:gd name="adj1" fmla="val 5339384"/>
              <a:gd name="adj2" fmla="val 16200000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45" name="弦形 744">
            <a:extLst>
              <a:ext uri="{FF2B5EF4-FFF2-40B4-BE49-F238E27FC236}">
                <a16:creationId xmlns:a16="http://schemas.microsoft.com/office/drawing/2014/main" id="{73AD1F57-6D51-4705-800E-8B2D26DFB792}"/>
              </a:ext>
            </a:extLst>
          </p:cNvPr>
          <p:cNvSpPr/>
          <p:nvPr/>
        </p:nvSpPr>
        <p:spPr>
          <a:xfrm rot="5400000" flipV="1">
            <a:off x="6168759" y="6091386"/>
            <a:ext cx="96430" cy="198783"/>
          </a:xfrm>
          <a:prstGeom prst="chord">
            <a:avLst>
              <a:gd name="adj1" fmla="val 5339384"/>
              <a:gd name="adj2" fmla="val 16200000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46" name="椭圆 745">
            <a:extLst>
              <a:ext uri="{FF2B5EF4-FFF2-40B4-BE49-F238E27FC236}">
                <a16:creationId xmlns:a16="http://schemas.microsoft.com/office/drawing/2014/main" id="{EE179CE1-EC57-4BF1-8111-4695A6E81C21}"/>
              </a:ext>
            </a:extLst>
          </p:cNvPr>
          <p:cNvSpPr/>
          <p:nvPr/>
        </p:nvSpPr>
        <p:spPr>
          <a:xfrm>
            <a:off x="5941757" y="6214000"/>
            <a:ext cx="539862" cy="116802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7" name="文本框 746">
            <a:extLst>
              <a:ext uri="{FF2B5EF4-FFF2-40B4-BE49-F238E27FC236}">
                <a16:creationId xmlns:a16="http://schemas.microsoft.com/office/drawing/2014/main" id="{498651BD-0470-4537-8102-FF53C625635F}"/>
              </a:ext>
            </a:extLst>
          </p:cNvPr>
          <p:cNvSpPr txBox="1"/>
          <p:nvPr/>
        </p:nvSpPr>
        <p:spPr>
          <a:xfrm>
            <a:off x="5862271" y="6168552"/>
            <a:ext cx="711783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SLC29A2</a:t>
            </a:r>
          </a:p>
        </p:txBody>
      </p:sp>
      <p:sp>
        <p:nvSpPr>
          <p:cNvPr id="750" name="矩形 216">
            <a:extLst>
              <a:ext uri="{FF2B5EF4-FFF2-40B4-BE49-F238E27FC236}">
                <a16:creationId xmlns:a16="http://schemas.microsoft.com/office/drawing/2014/main" id="{DAEA64DB-539C-41F8-8311-185DEEBF4070}"/>
              </a:ext>
            </a:extLst>
          </p:cNvPr>
          <p:cNvSpPr/>
          <p:nvPr/>
        </p:nvSpPr>
        <p:spPr>
          <a:xfrm>
            <a:off x="783597" y="6074389"/>
            <a:ext cx="1051603" cy="155204"/>
          </a:xfrm>
          <a:prstGeom prst="rect">
            <a:avLst/>
          </a:prstGeom>
          <a:solidFill>
            <a:schemeClr val="bg1"/>
          </a:solidFill>
          <a:ln w="63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2" name="矩形 216">
            <a:extLst>
              <a:ext uri="{FF2B5EF4-FFF2-40B4-BE49-F238E27FC236}">
                <a16:creationId xmlns:a16="http://schemas.microsoft.com/office/drawing/2014/main" id="{36390F43-1ABD-47A0-B2A0-0F6A82A42AF1}"/>
              </a:ext>
            </a:extLst>
          </p:cNvPr>
          <p:cNvSpPr/>
          <p:nvPr/>
        </p:nvSpPr>
        <p:spPr>
          <a:xfrm>
            <a:off x="4037351" y="3269464"/>
            <a:ext cx="934876" cy="155204"/>
          </a:xfrm>
          <a:prstGeom prst="rect">
            <a:avLst/>
          </a:prstGeom>
          <a:noFill/>
          <a:ln w="63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5" name="TextBox 512">
            <a:extLst>
              <a:ext uri="{FF2B5EF4-FFF2-40B4-BE49-F238E27FC236}">
                <a16:creationId xmlns:a16="http://schemas.microsoft.com/office/drawing/2014/main" id="{8607E79C-3933-44F7-9D6F-DA7E5576EC38}"/>
              </a:ext>
            </a:extLst>
          </p:cNvPr>
          <p:cNvSpPr txBox="1"/>
          <p:nvPr/>
        </p:nvSpPr>
        <p:spPr>
          <a:xfrm>
            <a:off x="2179699" y="5983875"/>
            <a:ext cx="514222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Serine</a:t>
            </a:r>
          </a:p>
        </p:txBody>
      </p:sp>
      <p:sp>
        <p:nvSpPr>
          <p:cNvPr id="756" name="TextBox 512">
            <a:extLst>
              <a:ext uri="{FF2B5EF4-FFF2-40B4-BE49-F238E27FC236}">
                <a16:creationId xmlns:a16="http://schemas.microsoft.com/office/drawing/2014/main" id="{23AD393A-F37A-4201-A478-ABAB2A1CEFE2}"/>
              </a:ext>
            </a:extLst>
          </p:cNvPr>
          <p:cNvSpPr txBox="1"/>
          <p:nvPr/>
        </p:nvSpPr>
        <p:spPr>
          <a:xfrm>
            <a:off x="2236965" y="6124141"/>
            <a:ext cx="404534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H</a:t>
            </a:r>
            <a:r>
              <a:rPr lang="en-US" sz="900" baseline="-25000" dirty="0">
                <a:latin typeface="Arial" panose="020B0604020202020204" pitchFamily="34" charset="0"/>
                <a:cs typeface="Arial" pitchFamily="34" charset="0"/>
              </a:rPr>
              <a:t>2</a:t>
            </a:r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O</a:t>
            </a:r>
          </a:p>
        </p:txBody>
      </p:sp>
      <p:sp>
        <p:nvSpPr>
          <p:cNvPr id="757" name="Arc 301">
            <a:extLst>
              <a:ext uri="{FF2B5EF4-FFF2-40B4-BE49-F238E27FC236}">
                <a16:creationId xmlns:a16="http://schemas.microsoft.com/office/drawing/2014/main" id="{95EF929C-FDBF-442B-8CFB-2B988B4635DB}"/>
              </a:ext>
            </a:extLst>
          </p:cNvPr>
          <p:cNvSpPr/>
          <p:nvPr/>
        </p:nvSpPr>
        <p:spPr>
          <a:xfrm flipH="1">
            <a:off x="2127781" y="6063381"/>
            <a:ext cx="672292" cy="185923"/>
          </a:xfrm>
          <a:prstGeom prst="arc">
            <a:avLst>
              <a:gd name="adj1" fmla="val 20393498"/>
              <a:gd name="adj2" fmla="val 1757556"/>
            </a:avLst>
          </a:prstGeom>
          <a:ln w="6350">
            <a:headEnd type="none" w="med" len="med"/>
            <a:tailEnd type="stealth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8" name="TextBox 531">
            <a:extLst>
              <a:ext uri="{FF2B5EF4-FFF2-40B4-BE49-F238E27FC236}">
                <a16:creationId xmlns:a16="http://schemas.microsoft.com/office/drawing/2014/main" id="{6C9220D6-E283-4B2A-8C3D-DAC10BC0F60F}"/>
              </a:ext>
            </a:extLst>
          </p:cNvPr>
          <p:cNvSpPr txBox="1"/>
          <p:nvPr/>
        </p:nvSpPr>
        <p:spPr>
          <a:xfrm>
            <a:off x="2194385" y="6378042"/>
            <a:ext cx="393897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latin typeface="Arial" pitchFamily="34" charset="0"/>
                <a:cs typeface="Arial" pitchFamily="34" charset="0"/>
              </a:rPr>
              <a:t>H</a:t>
            </a:r>
            <a:r>
              <a:rPr lang="en-US" sz="900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900" dirty="0">
                <a:latin typeface="Arial" pitchFamily="34" charset="0"/>
                <a:cs typeface="Arial" pitchFamily="34" charset="0"/>
              </a:rPr>
              <a:t>S</a:t>
            </a:r>
          </a:p>
        </p:txBody>
      </p:sp>
      <p:sp>
        <p:nvSpPr>
          <p:cNvPr id="759" name="Arc 301">
            <a:extLst>
              <a:ext uri="{FF2B5EF4-FFF2-40B4-BE49-F238E27FC236}">
                <a16:creationId xmlns:a16="http://schemas.microsoft.com/office/drawing/2014/main" id="{EFA22D74-4CF0-40E2-A28C-8C4F084891D9}"/>
              </a:ext>
            </a:extLst>
          </p:cNvPr>
          <p:cNvSpPr/>
          <p:nvPr/>
        </p:nvSpPr>
        <p:spPr>
          <a:xfrm flipH="1">
            <a:off x="2122329" y="6277432"/>
            <a:ext cx="672292" cy="238149"/>
          </a:xfrm>
          <a:prstGeom prst="arc">
            <a:avLst>
              <a:gd name="adj1" fmla="val 66876"/>
              <a:gd name="adj2" fmla="val 1757556"/>
            </a:avLst>
          </a:prstGeom>
          <a:ln w="6350">
            <a:headEnd type="none" w="med" len="med"/>
            <a:tailEnd type="stealth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3" name="椭圆 762">
            <a:extLst>
              <a:ext uri="{FF2B5EF4-FFF2-40B4-BE49-F238E27FC236}">
                <a16:creationId xmlns:a16="http://schemas.microsoft.com/office/drawing/2014/main" id="{6731AA3C-EE71-414F-8307-EF23500959FE}"/>
              </a:ext>
            </a:extLst>
          </p:cNvPr>
          <p:cNvSpPr/>
          <p:nvPr/>
        </p:nvSpPr>
        <p:spPr>
          <a:xfrm>
            <a:off x="4365423" y="3809750"/>
            <a:ext cx="630396" cy="204096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4" name="文本框 763">
            <a:extLst>
              <a:ext uri="{FF2B5EF4-FFF2-40B4-BE49-F238E27FC236}">
                <a16:creationId xmlns:a16="http://schemas.microsoft.com/office/drawing/2014/main" id="{01EE997F-6965-4E47-A780-9BE9B938FDF8}"/>
              </a:ext>
            </a:extLst>
          </p:cNvPr>
          <p:cNvSpPr txBox="1"/>
          <p:nvPr/>
        </p:nvSpPr>
        <p:spPr>
          <a:xfrm>
            <a:off x="4288479" y="3804597"/>
            <a:ext cx="767338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18 RNA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 MT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7" name="文本框 766">
            <a:extLst>
              <a:ext uri="{FF2B5EF4-FFF2-40B4-BE49-F238E27FC236}">
                <a16:creationId xmlns:a16="http://schemas.microsoft.com/office/drawing/2014/main" id="{4B92F101-C92D-439C-9304-EFF8E2C1EF12}"/>
              </a:ext>
            </a:extLst>
          </p:cNvPr>
          <p:cNvSpPr txBox="1"/>
          <p:nvPr/>
        </p:nvSpPr>
        <p:spPr>
          <a:xfrm>
            <a:off x="3601346" y="5078727"/>
            <a:ext cx="61659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indent="0" algn="ctr">
              <a:defRPr sz="900">
                <a:latin typeface="Arial" panose="020B0604020202020204" pitchFamily="34" charset="0"/>
                <a:cs typeface="Arial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dirty="0"/>
              <a:t>CH</a:t>
            </a:r>
            <a:r>
              <a:rPr lang="en-US" baseline="-25000" dirty="0"/>
              <a:t>3</a:t>
            </a:r>
            <a:r>
              <a:rPr lang="en-US" dirty="0"/>
              <a:t>-Arg</a:t>
            </a:r>
            <a:endParaRPr lang="en-US" baseline="-25000" dirty="0"/>
          </a:p>
        </p:txBody>
      </p:sp>
      <p:pic>
        <p:nvPicPr>
          <p:cNvPr id="768" name="图片 767">
            <a:extLst>
              <a:ext uri="{FF2B5EF4-FFF2-40B4-BE49-F238E27FC236}">
                <a16:creationId xmlns:a16="http://schemas.microsoft.com/office/drawing/2014/main" id="{93362035-18C2-4CB4-9D4B-D0D2E98876D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748" y="4709319"/>
            <a:ext cx="248618" cy="140799"/>
          </a:xfrm>
          <a:prstGeom prst="rect">
            <a:avLst/>
          </a:prstGeom>
        </p:spPr>
      </p:pic>
      <p:sp>
        <p:nvSpPr>
          <p:cNvPr id="769" name="文本框 768">
            <a:extLst>
              <a:ext uri="{FF2B5EF4-FFF2-40B4-BE49-F238E27FC236}">
                <a16:creationId xmlns:a16="http://schemas.microsoft.com/office/drawing/2014/main" id="{6165700F-1B09-4052-90CF-2211A4A796AC}"/>
              </a:ext>
            </a:extLst>
          </p:cNvPr>
          <p:cNvSpPr txBox="1"/>
          <p:nvPr/>
        </p:nvSpPr>
        <p:spPr>
          <a:xfrm>
            <a:off x="3842692" y="4599294"/>
            <a:ext cx="382387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indent="0" algn="ctr">
              <a:defRPr sz="900">
                <a:latin typeface="Arial" panose="020B0604020202020204" pitchFamily="34" charset="0"/>
                <a:cs typeface="Arial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dirty="0" err="1"/>
              <a:t>Arg</a:t>
            </a:r>
            <a:endParaRPr lang="en-US" baseline="-25000" dirty="0"/>
          </a:p>
        </p:txBody>
      </p:sp>
      <p:sp>
        <p:nvSpPr>
          <p:cNvPr id="770" name="椭圆 769">
            <a:extLst>
              <a:ext uri="{FF2B5EF4-FFF2-40B4-BE49-F238E27FC236}">
                <a16:creationId xmlns:a16="http://schemas.microsoft.com/office/drawing/2014/main" id="{E6D1A084-332C-4B2A-A722-487698D1E9A3}"/>
              </a:ext>
            </a:extLst>
          </p:cNvPr>
          <p:cNvSpPr/>
          <p:nvPr/>
        </p:nvSpPr>
        <p:spPr>
          <a:xfrm>
            <a:off x="3656335" y="4844130"/>
            <a:ext cx="689769" cy="282729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3" name="椭圆 772">
            <a:extLst>
              <a:ext uri="{FF2B5EF4-FFF2-40B4-BE49-F238E27FC236}">
                <a16:creationId xmlns:a16="http://schemas.microsoft.com/office/drawing/2014/main" id="{6980B4C0-F443-4768-8DFC-843E68624906}"/>
              </a:ext>
            </a:extLst>
          </p:cNvPr>
          <p:cNvSpPr/>
          <p:nvPr/>
        </p:nvSpPr>
        <p:spPr>
          <a:xfrm>
            <a:off x="3732113" y="5461308"/>
            <a:ext cx="615455" cy="286652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4" name="文本框 773">
            <a:extLst>
              <a:ext uri="{FF2B5EF4-FFF2-40B4-BE49-F238E27FC236}">
                <a16:creationId xmlns:a16="http://schemas.microsoft.com/office/drawing/2014/main" id="{95A2A949-D9B8-4120-BA65-EE4D2411AEAF}"/>
              </a:ext>
            </a:extLst>
          </p:cNvPr>
          <p:cNvSpPr txBox="1"/>
          <p:nvPr/>
        </p:nvSpPr>
        <p:spPr>
          <a:xfrm>
            <a:off x="3690839" y="5430105"/>
            <a:ext cx="72346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5 Non-His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 protein MT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6" name="TextBox 512">
            <a:extLst>
              <a:ext uri="{FF2B5EF4-FFF2-40B4-BE49-F238E27FC236}">
                <a16:creationId xmlns:a16="http://schemas.microsoft.com/office/drawing/2014/main" id="{7E827628-0C92-425D-A77D-20810B452255}"/>
              </a:ext>
            </a:extLst>
          </p:cNvPr>
          <p:cNvSpPr txBox="1"/>
          <p:nvPr/>
        </p:nvSpPr>
        <p:spPr>
          <a:xfrm>
            <a:off x="2970369" y="5261129"/>
            <a:ext cx="751147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u="sng" dirty="0">
                <a:latin typeface="Arial" panose="020B0604020202020204" pitchFamily="34" charset="0"/>
                <a:cs typeface="Arial" pitchFamily="34" charset="0"/>
              </a:rPr>
              <a:t>5/9, 55.6%</a:t>
            </a:r>
          </a:p>
        </p:txBody>
      </p:sp>
      <p:sp>
        <p:nvSpPr>
          <p:cNvPr id="777" name="椭圆 776">
            <a:extLst>
              <a:ext uri="{FF2B5EF4-FFF2-40B4-BE49-F238E27FC236}">
                <a16:creationId xmlns:a16="http://schemas.microsoft.com/office/drawing/2014/main" id="{E91D5E4D-9780-4E4A-9A71-70897CF6B5B2}"/>
              </a:ext>
            </a:extLst>
          </p:cNvPr>
          <p:cNvSpPr/>
          <p:nvPr/>
        </p:nvSpPr>
        <p:spPr>
          <a:xfrm>
            <a:off x="4364401" y="5506908"/>
            <a:ext cx="791040" cy="321131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8" name="文本框 777">
            <a:extLst>
              <a:ext uri="{FF2B5EF4-FFF2-40B4-BE49-F238E27FC236}">
                <a16:creationId xmlns:a16="http://schemas.microsoft.com/office/drawing/2014/main" id="{C2C9B7E0-00C1-4106-B26C-55FA4E3A787F}"/>
              </a:ext>
            </a:extLst>
          </p:cNvPr>
          <p:cNvSpPr txBox="1"/>
          <p:nvPr/>
        </p:nvSpPr>
        <p:spPr>
          <a:xfrm>
            <a:off x="4242226" y="5502706"/>
            <a:ext cx="1036137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 Ungrouped small mole 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9" name="TextBox 368">
            <a:extLst>
              <a:ext uri="{FF2B5EF4-FFF2-40B4-BE49-F238E27FC236}">
                <a16:creationId xmlns:a16="http://schemas.microsoft.com/office/drawing/2014/main" id="{4B1D587A-7309-4B75-970C-59E2DF94ED6D}"/>
              </a:ext>
            </a:extLst>
          </p:cNvPr>
          <p:cNvSpPr txBox="1"/>
          <p:nvPr/>
        </p:nvSpPr>
        <p:spPr>
          <a:xfrm>
            <a:off x="1084454" y="3267338"/>
            <a:ext cx="63350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Nucleus</a:t>
            </a:r>
          </a:p>
        </p:txBody>
      </p:sp>
      <p:cxnSp>
        <p:nvCxnSpPr>
          <p:cNvPr id="780" name="Straight Arrow Connector 308">
            <a:extLst>
              <a:ext uri="{FF2B5EF4-FFF2-40B4-BE49-F238E27FC236}">
                <a16:creationId xmlns:a16="http://schemas.microsoft.com/office/drawing/2014/main" id="{8B10F44A-3DA5-499A-AD90-A01743A56D7B}"/>
              </a:ext>
            </a:extLst>
          </p:cNvPr>
          <p:cNvCxnSpPr>
            <a:cxnSpLocks/>
          </p:cNvCxnSpPr>
          <p:nvPr/>
        </p:nvCxnSpPr>
        <p:spPr>
          <a:xfrm rot="16200000" flipH="1" flipV="1">
            <a:off x="1665541" y="5713399"/>
            <a:ext cx="0" cy="612000"/>
          </a:xfrm>
          <a:prstGeom prst="straightConnector1">
            <a:avLst/>
          </a:prstGeom>
          <a:ln w="6350">
            <a:solidFill>
              <a:schemeClr val="tx1"/>
            </a:solidFill>
            <a:prstDash val="dash"/>
            <a:headEnd type="none" w="med" len="med"/>
            <a:tailEnd type="stealth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1" name="矩形 493">
            <a:extLst>
              <a:ext uri="{FF2B5EF4-FFF2-40B4-BE49-F238E27FC236}">
                <a16:creationId xmlns:a16="http://schemas.microsoft.com/office/drawing/2014/main" id="{017393D0-F795-41EF-959E-926DE2C99096}"/>
              </a:ext>
            </a:extLst>
          </p:cNvPr>
          <p:cNvSpPr/>
          <p:nvPr/>
        </p:nvSpPr>
        <p:spPr>
          <a:xfrm>
            <a:off x="4995958" y="3377120"/>
            <a:ext cx="593512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ALKBH8</a:t>
            </a:r>
          </a:p>
        </p:txBody>
      </p:sp>
      <p:sp>
        <p:nvSpPr>
          <p:cNvPr id="782" name="矩形 494">
            <a:extLst>
              <a:ext uri="{FF2B5EF4-FFF2-40B4-BE49-F238E27FC236}">
                <a16:creationId xmlns:a16="http://schemas.microsoft.com/office/drawing/2014/main" id="{44CA3DDA-3047-44A8-98FC-973A2D2A5050}"/>
              </a:ext>
            </a:extLst>
          </p:cNvPr>
          <p:cNvSpPr/>
          <p:nvPr/>
        </p:nvSpPr>
        <p:spPr>
          <a:xfrm>
            <a:off x="4995958" y="3483025"/>
            <a:ext cx="53889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CMTR1</a:t>
            </a:r>
          </a:p>
        </p:txBody>
      </p:sp>
      <p:sp>
        <p:nvSpPr>
          <p:cNvPr id="783" name="矩形 495">
            <a:extLst>
              <a:ext uri="{FF2B5EF4-FFF2-40B4-BE49-F238E27FC236}">
                <a16:creationId xmlns:a16="http://schemas.microsoft.com/office/drawing/2014/main" id="{DF6E13F0-DEDA-4C90-BC07-556BE63C708D}"/>
              </a:ext>
            </a:extLst>
          </p:cNvPr>
          <p:cNvSpPr/>
          <p:nvPr/>
        </p:nvSpPr>
        <p:spPr>
          <a:xfrm>
            <a:off x="4995958" y="3698207"/>
            <a:ext cx="524293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DIMT1</a:t>
            </a:r>
          </a:p>
        </p:txBody>
      </p:sp>
      <p:sp>
        <p:nvSpPr>
          <p:cNvPr id="784" name="矩形 496">
            <a:extLst>
              <a:ext uri="{FF2B5EF4-FFF2-40B4-BE49-F238E27FC236}">
                <a16:creationId xmlns:a16="http://schemas.microsoft.com/office/drawing/2014/main" id="{E0B4CE55-0679-488D-AD57-EC2623A565E5}"/>
              </a:ext>
            </a:extLst>
          </p:cNvPr>
          <p:cNvSpPr/>
          <p:nvPr/>
        </p:nvSpPr>
        <p:spPr>
          <a:xfrm>
            <a:off x="4995958" y="3918414"/>
            <a:ext cx="486811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FTSJ3</a:t>
            </a:r>
          </a:p>
        </p:txBody>
      </p:sp>
      <p:sp>
        <p:nvSpPr>
          <p:cNvPr id="785" name="矩形 497">
            <a:extLst>
              <a:ext uri="{FF2B5EF4-FFF2-40B4-BE49-F238E27FC236}">
                <a16:creationId xmlns:a16="http://schemas.microsoft.com/office/drawing/2014/main" id="{098938F1-A9FD-496C-95AD-9188CA9F6A12}"/>
              </a:ext>
            </a:extLst>
          </p:cNvPr>
          <p:cNvSpPr/>
          <p:nvPr/>
        </p:nvSpPr>
        <p:spPr>
          <a:xfrm>
            <a:off x="5446482" y="3377120"/>
            <a:ext cx="480167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TGS1</a:t>
            </a:r>
          </a:p>
        </p:txBody>
      </p:sp>
      <p:sp>
        <p:nvSpPr>
          <p:cNvPr id="786" name="矩形 498">
            <a:extLst>
              <a:ext uri="{FF2B5EF4-FFF2-40B4-BE49-F238E27FC236}">
                <a16:creationId xmlns:a16="http://schemas.microsoft.com/office/drawing/2014/main" id="{B42064CE-37F1-4FFA-8D58-F2F2FB4467DF}"/>
              </a:ext>
            </a:extLst>
          </p:cNvPr>
          <p:cNvSpPr/>
          <p:nvPr/>
        </p:nvSpPr>
        <p:spPr>
          <a:xfrm>
            <a:off x="5446482" y="3491121"/>
            <a:ext cx="601447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TRDMT1</a:t>
            </a:r>
          </a:p>
        </p:txBody>
      </p:sp>
      <p:sp>
        <p:nvSpPr>
          <p:cNvPr id="787" name="左大括号 499">
            <a:extLst>
              <a:ext uri="{FF2B5EF4-FFF2-40B4-BE49-F238E27FC236}">
                <a16:creationId xmlns:a16="http://schemas.microsoft.com/office/drawing/2014/main" id="{DA866B02-D81D-42D0-BA52-7CB3A6C0CE46}"/>
              </a:ext>
            </a:extLst>
          </p:cNvPr>
          <p:cNvSpPr/>
          <p:nvPr/>
        </p:nvSpPr>
        <p:spPr>
          <a:xfrm>
            <a:off x="5022945" y="3453182"/>
            <a:ext cx="45719" cy="92354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8" name="矩形 501">
            <a:extLst>
              <a:ext uri="{FF2B5EF4-FFF2-40B4-BE49-F238E27FC236}">
                <a16:creationId xmlns:a16="http://schemas.microsoft.com/office/drawing/2014/main" id="{3807FCE7-D0B1-4D02-9A8C-FD658F0A1F7B}"/>
              </a:ext>
            </a:extLst>
          </p:cNvPr>
          <p:cNvSpPr/>
          <p:nvPr/>
        </p:nvSpPr>
        <p:spPr>
          <a:xfrm>
            <a:off x="4995958" y="4122901"/>
            <a:ext cx="535031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NSUN2</a:t>
            </a:r>
          </a:p>
        </p:txBody>
      </p:sp>
      <p:sp>
        <p:nvSpPr>
          <p:cNvPr id="789" name="矩形 502">
            <a:extLst>
              <a:ext uri="{FF2B5EF4-FFF2-40B4-BE49-F238E27FC236}">
                <a16:creationId xmlns:a16="http://schemas.microsoft.com/office/drawing/2014/main" id="{D35858F8-E11A-48E6-9FEC-417157D2B16A}"/>
              </a:ext>
            </a:extLst>
          </p:cNvPr>
          <p:cNvSpPr/>
          <p:nvPr/>
        </p:nvSpPr>
        <p:spPr>
          <a:xfrm>
            <a:off x="4995958" y="4232707"/>
            <a:ext cx="486811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RNMT</a:t>
            </a:r>
          </a:p>
        </p:txBody>
      </p:sp>
      <p:sp>
        <p:nvSpPr>
          <p:cNvPr id="790" name="矩形 503">
            <a:extLst>
              <a:ext uri="{FF2B5EF4-FFF2-40B4-BE49-F238E27FC236}">
                <a16:creationId xmlns:a16="http://schemas.microsoft.com/office/drawing/2014/main" id="{4D6B6316-38C5-4C02-85BF-94B5816E9725}"/>
              </a:ext>
            </a:extLst>
          </p:cNvPr>
          <p:cNvSpPr/>
          <p:nvPr/>
        </p:nvSpPr>
        <p:spPr>
          <a:xfrm>
            <a:off x="5446482" y="3911975"/>
            <a:ext cx="535031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TRMT5</a:t>
            </a:r>
          </a:p>
        </p:txBody>
      </p:sp>
      <p:sp>
        <p:nvSpPr>
          <p:cNvPr id="791" name="矩形 504">
            <a:extLst>
              <a:ext uri="{FF2B5EF4-FFF2-40B4-BE49-F238E27FC236}">
                <a16:creationId xmlns:a16="http://schemas.microsoft.com/office/drawing/2014/main" id="{993C8C7E-2612-4173-A50A-5E2BCD7B1891}"/>
              </a:ext>
            </a:extLst>
          </p:cNvPr>
          <p:cNvSpPr/>
          <p:nvPr/>
        </p:nvSpPr>
        <p:spPr>
          <a:xfrm>
            <a:off x="5446482" y="4017300"/>
            <a:ext cx="665567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TRMT61A</a:t>
            </a:r>
          </a:p>
        </p:txBody>
      </p:sp>
      <p:sp>
        <p:nvSpPr>
          <p:cNvPr id="792" name="矩形 505">
            <a:extLst>
              <a:ext uri="{FF2B5EF4-FFF2-40B4-BE49-F238E27FC236}">
                <a16:creationId xmlns:a16="http://schemas.microsoft.com/office/drawing/2014/main" id="{75E1EE78-52F0-47CD-B61B-A9662F5D5EF4}"/>
              </a:ext>
            </a:extLst>
          </p:cNvPr>
          <p:cNvSpPr/>
          <p:nvPr/>
        </p:nvSpPr>
        <p:spPr>
          <a:xfrm>
            <a:off x="5446482" y="4116462"/>
            <a:ext cx="601447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METTL1</a:t>
            </a:r>
          </a:p>
        </p:txBody>
      </p:sp>
      <p:sp>
        <p:nvSpPr>
          <p:cNvPr id="793" name="矩形 506">
            <a:extLst>
              <a:ext uri="{FF2B5EF4-FFF2-40B4-BE49-F238E27FC236}">
                <a16:creationId xmlns:a16="http://schemas.microsoft.com/office/drawing/2014/main" id="{B435DAA7-7205-439D-A0EE-06615AA64C7D}"/>
              </a:ext>
            </a:extLst>
          </p:cNvPr>
          <p:cNvSpPr/>
          <p:nvPr/>
        </p:nvSpPr>
        <p:spPr>
          <a:xfrm>
            <a:off x="4995958" y="3592215"/>
            <a:ext cx="480167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COQ3</a:t>
            </a:r>
          </a:p>
        </p:txBody>
      </p:sp>
      <p:sp>
        <p:nvSpPr>
          <p:cNvPr id="794" name="矩形 524">
            <a:extLst>
              <a:ext uri="{FF2B5EF4-FFF2-40B4-BE49-F238E27FC236}">
                <a16:creationId xmlns:a16="http://schemas.microsoft.com/office/drawing/2014/main" id="{648CD178-21CF-4497-B925-BB2B439C3569}"/>
              </a:ext>
            </a:extLst>
          </p:cNvPr>
          <p:cNvSpPr/>
          <p:nvPr/>
        </p:nvSpPr>
        <p:spPr>
          <a:xfrm>
            <a:off x="5446482" y="4226268"/>
            <a:ext cx="581933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METTL3</a:t>
            </a:r>
          </a:p>
        </p:txBody>
      </p:sp>
      <p:sp>
        <p:nvSpPr>
          <p:cNvPr id="795" name="矩形 533">
            <a:extLst>
              <a:ext uri="{FF2B5EF4-FFF2-40B4-BE49-F238E27FC236}">
                <a16:creationId xmlns:a16="http://schemas.microsoft.com/office/drawing/2014/main" id="{004DD59D-F726-4B10-A297-1EBC713F8546}"/>
              </a:ext>
            </a:extLst>
          </p:cNvPr>
          <p:cNvSpPr/>
          <p:nvPr/>
        </p:nvSpPr>
        <p:spPr>
          <a:xfrm>
            <a:off x="4995958" y="3809903"/>
            <a:ext cx="480167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EMG1</a:t>
            </a:r>
          </a:p>
        </p:txBody>
      </p:sp>
      <p:sp>
        <p:nvSpPr>
          <p:cNvPr id="796" name="矩形 234">
            <a:extLst>
              <a:ext uri="{FF2B5EF4-FFF2-40B4-BE49-F238E27FC236}">
                <a16:creationId xmlns:a16="http://schemas.microsoft.com/office/drawing/2014/main" id="{9DF74CA6-9D80-46FA-9DE1-B428FCA200B7}"/>
              </a:ext>
            </a:extLst>
          </p:cNvPr>
          <p:cNvSpPr/>
          <p:nvPr/>
        </p:nvSpPr>
        <p:spPr>
          <a:xfrm>
            <a:off x="4995958" y="4023739"/>
            <a:ext cx="486811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MRM2</a:t>
            </a:r>
          </a:p>
        </p:txBody>
      </p:sp>
      <p:sp>
        <p:nvSpPr>
          <p:cNvPr id="797" name="矩形 235">
            <a:extLst>
              <a:ext uri="{FF2B5EF4-FFF2-40B4-BE49-F238E27FC236}">
                <a16:creationId xmlns:a16="http://schemas.microsoft.com/office/drawing/2014/main" id="{ECB12155-93FD-4742-A127-C1F45913F3CA}"/>
              </a:ext>
            </a:extLst>
          </p:cNvPr>
          <p:cNvSpPr/>
          <p:nvPr/>
        </p:nvSpPr>
        <p:spPr>
          <a:xfrm>
            <a:off x="5446482" y="3691768"/>
            <a:ext cx="601447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TRMT2B</a:t>
            </a:r>
          </a:p>
        </p:txBody>
      </p:sp>
      <p:sp>
        <p:nvSpPr>
          <p:cNvPr id="798" name="矩形 236">
            <a:extLst>
              <a:ext uri="{FF2B5EF4-FFF2-40B4-BE49-F238E27FC236}">
                <a16:creationId xmlns:a16="http://schemas.microsoft.com/office/drawing/2014/main" id="{7548B475-A711-46C2-BEC4-0E14E6E44A01}"/>
              </a:ext>
            </a:extLst>
          </p:cNvPr>
          <p:cNvSpPr/>
          <p:nvPr/>
        </p:nvSpPr>
        <p:spPr>
          <a:xfrm>
            <a:off x="5446482" y="3585776"/>
            <a:ext cx="601447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TRMT13</a:t>
            </a:r>
          </a:p>
        </p:txBody>
      </p:sp>
      <p:sp>
        <p:nvSpPr>
          <p:cNvPr id="799" name="矩形 237">
            <a:extLst>
              <a:ext uri="{FF2B5EF4-FFF2-40B4-BE49-F238E27FC236}">
                <a16:creationId xmlns:a16="http://schemas.microsoft.com/office/drawing/2014/main" id="{A8F97ED5-3539-44F1-8079-D2B88879108A}"/>
              </a:ext>
            </a:extLst>
          </p:cNvPr>
          <p:cNvSpPr/>
          <p:nvPr/>
        </p:nvSpPr>
        <p:spPr>
          <a:xfrm>
            <a:off x="5446482" y="3803464"/>
            <a:ext cx="601447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TRMT44</a:t>
            </a:r>
          </a:p>
        </p:txBody>
      </p:sp>
      <p:sp>
        <p:nvSpPr>
          <p:cNvPr id="800" name="TextBox 512">
            <a:extLst>
              <a:ext uri="{FF2B5EF4-FFF2-40B4-BE49-F238E27FC236}">
                <a16:creationId xmlns:a16="http://schemas.microsoft.com/office/drawing/2014/main" id="{63534AF7-8E5C-43A7-AE2D-EF76FC8C9123}"/>
              </a:ext>
            </a:extLst>
          </p:cNvPr>
          <p:cNvSpPr txBox="1"/>
          <p:nvPr/>
        </p:nvSpPr>
        <p:spPr>
          <a:xfrm>
            <a:off x="4888759" y="3245433"/>
            <a:ext cx="833371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u="sng" dirty="0">
                <a:latin typeface="Arial" panose="020B0604020202020204" pitchFamily="34" charset="0"/>
                <a:cs typeface="Arial" pitchFamily="34" charset="0"/>
              </a:rPr>
              <a:t>18/24, 75%</a:t>
            </a:r>
          </a:p>
        </p:txBody>
      </p:sp>
      <p:sp>
        <p:nvSpPr>
          <p:cNvPr id="801" name="文本框 465">
            <a:extLst>
              <a:ext uri="{FF2B5EF4-FFF2-40B4-BE49-F238E27FC236}">
                <a16:creationId xmlns:a16="http://schemas.microsoft.com/office/drawing/2014/main" id="{EBE4C5AD-1C41-4DE5-881F-88EF3FC6ED84}"/>
              </a:ext>
            </a:extLst>
          </p:cNvPr>
          <p:cNvSpPr txBox="1"/>
          <p:nvPr/>
        </p:nvSpPr>
        <p:spPr>
          <a:xfrm>
            <a:off x="3613315" y="4819034"/>
            <a:ext cx="79925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6 H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istone </a:t>
            </a:r>
            <a:r>
              <a:rPr lang="en-US" altLang="zh-CN" sz="800" dirty="0" err="1">
                <a:latin typeface="Arial" panose="020B0604020202020204" pitchFamily="34" charset="0"/>
                <a:cs typeface="Arial" panose="020B0604020202020204" pitchFamily="34" charset="0"/>
              </a:rPr>
              <a:t>Arg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 MT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2" name="矩形 470">
            <a:extLst>
              <a:ext uri="{FF2B5EF4-FFF2-40B4-BE49-F238E27FC236}">
                <a16:creationId xmlns:a16="http://schemas.microsoft.com/office/drawing/2014/main" id="{E4ED3B63-6C57-47EA-87AB-A0954D86A0C9}"/>
              </a:ext>
            </a:extLst>
          </p:cNvPr>
          <p:cNvSpPr/>
          <p:nvPr/>
        </p:nvSpPr>
        <p:spPr>
          <a:xfrm>
            <a:off x="3135576" y="4782102"/>
            <a:ext cx="539298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CARM1</a:t>
            </a:r>
          </a:p>
        </p:txBody>
      </p:sp>
      <p:sp>
        <p:nvSpPr>
          <p:cNvPr id="803" name="矩形 471">
            <a:extLst>
              <a:ext uri="{FF2B5EF4-FFF2-40B4-BE49-F238E27FC236}">
                <a16:creationId xmlns:a16="http://schemas.microsoft.com/office/drawing/2014/main" id="{9869FAE9-E188-4B5D-87BD-04469C68B12E}"/>
              </a:ext>
            </a:extLst>
          </p:cNvPr>
          <p:cNvSpPr/>
          <p:nvPr/>
        </p:nvSpPr>
        <p:spPr>
          <a:xfrm>
            <a:off x="3069337" y="4892192"/>
            <a:ext cx="632311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PRMT1-2</a:t>
            </a:r>
          </a:p>
        </p:txBody>
      </p:sp>
      <p:sp>
        <p:nvSpPr>
          <p:cNvPr id="804" name="左大括号 472">
            <a:extLst>
              <a:ext uri="{FF2B5EF4-FFF2-40B4-BE49-F238E27FC236}">
                <a16:creationId xmlns:a16="http://schemas.microsoft.com/office/drawing/2014/main" id="{8CCDC8D8-66E6-4BA5-8D2A-A79119F220B0}"/>
              </a:ext>
            </a:extLst>
          </p:cNvPr>
          <p:cNvSpPr/>
          <p:nvPr/>
        </p:nvSpPr>
        <p:spPr>
          <a:xfrm flipH="1">
            <a:off x="3600906" y="4848316"/>
            <a:ext cx="45719" cy="29260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5" name="矩形 474">
            <a:extLst>
              <a:ext uri="{FF2B5EF4-FFF2-40B4-BE49-F238E27FC236}">
                <a16:creationId xmlns:a16="http://schemas.microsoft.com/office/drawing/2014/main" id="{C20A4756-A44D-47FA-AC79-A8E9B926AEDF}"/>
              </a:ext>
            </a:extLst>
          </p:cNvPr>
          <p:cNvSpPr/>
          <p:nvPr/>
        </p:nvSpPr>
        <p:spPr>
          <a:xfrm>
            <a:off x="3056553" y="4995151"/>
            <a:ext cx="632311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PRMT5-7</a:t>
            </a:r>
          </a:p>
        </p:txBody>
      </p:sp>
      <p:sp>
        <p:nvSpPr>
          <p:cNvPr id="806" name="TextBox 512">
            <a:extLst>
              <a:ext uri="{FF2B5EF4-FFF2-40B4-BE49-F238E27FC236}">
                <a16:creationId xmlns:a16="http://schemas.microsoft.com/office/drawing/2014/main" id="{21822568-F352-435F-8604-F6D93EFF454C}"/>
              </a:ext>
            </a:extLst>
          </p:cNvPr>
          <p:cNvSpPr txBox="1"/>
          <p:nvPr/>
        </p:nvSpPr>
        <p:spPr>
          <a:xfrm>
            <a:off x="3007052" y="4637901"/>
            <a:ext cx="723383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u="sng" dirty="0">
                <a:latin typeface="Arial" panose="020B0604020202020204" pitchFamily="34" charset="0"/>
                <a:cs typeface="Arial" pitchFamily="34" charset="0"/>
              </a:rPr>
              <a:t>6/6, 100%</a:t>
            </a:r>
          </a:p>
        </p:txBody>
      </p:sp>
      <p:sp>
        <p:nvSpPr>
          <p:cNvPr id="808" name="矩形 480">
            <a:extLst>
              <a:ext uri="{FF2B5EF4-FFF2-40B4-BE49-F238E27FC236}">
                <a16:creationId xmlns:a16="http://schemas.microsoft.com/office/drawing/2014/main" id="{A154DE70-93BE-4FC6-B349-566597F678E4}"/>
              </a:ext>
            </a:extLst>
          </p:cNvPr>
          <p:cNvSpPr/>
          <p:nvPr/>
        </p:nvSpPr>
        <p:spPr>
          <a:xfrm>
            <a:off x="2827614" y="5417975"/>
            <a:ext cx="483508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GAMT</a:t>
            </a:r>
          </a:p>
        </p:txBody>
      </p:sp>
      <p:sp>
        <p:nvSpPr>
          <p:cNvPr id="809" name="左大括号 481">
            <a:extLst>
              <a:ext uri="{FF2B5EF4-FFF2-40B4-BE49-F238E27FC236}">
                <a16:creationId xmlns:a16="http://schemas.microsoft.com/office/drawing/2014/main" id="{7389CD3E-8EE8-45C5-9481-AD4865C33F97}"/>
              </a:ext>
            </a:extLst>
          </p:cNvPr>
          <p:cNvSpPr/>
          <p:nvPr/>
        </p:nvSpPr>
        <p:spPr>
          <a:xfrm flipH="1">
            <a:off x="3674853" y="5504007"/>
            <a:ext cx="45719" cy="29260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0" name="矩形 483">
            <a:extLst>
              <a:ext uri="{FF2B5EF4-FFF2-40B4-BE49-F238E27FC236}">
                <a16:creationId xmlns:a16="http://schemas.microsoft.com/office/drawing/2014/main" id="{706E06B4-DDD6-48F7-BE5C-7625494EE7FB}"/>
              </a:ext>
            </a:extLst>
          </p:cNvPr>
          <p:cNvSpPr/>
          <p:nvPr/>
        </p:nvSpPr>
        <p:spPr>
          <a:xfrm>
            <a:off x="2827614" y="5538350"/>
            <a:ext cx="56053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LCMT1</a:t>
            </a:r>
          </a:p>
        </p:txBody>
      </p:sp>
      <p:sp>
        <p:nvSpPr>
          <p:cNvPr id="811" name="矩形 484">
            <a:extLst>
              <a:ext uri="{FF2B5EF4-FFF2-40B4-BE49-F238E27FC236}">
                <a16:creationId xmlns:a16="http://schemas.microsoft.com/office/drawing/2014/main" id="{70C48B2B-82A8-45CB-B15C-48471D86D22A}"/>
              </a:ext>
            </a:extLst>
          </p:cNvPr>
          <p:cNvSpPr/>
          <p:nvPr/>
        </p:nvSpPr>
        <p:spPr>
          <a:xfrm>
            <a:off x="3219638" y="5538350"/>
            <a:ext cx="56053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NTMT1</a:t>
            </a:r>
          </a:p>
        </p:txBody>
      </p:sp>
      <p:sp>
        <p:nvSpPr>
          <p:cNvPr id="812" name="矩形 485">
            <a:extLst>
              <a:ext uri="{FF2B5EF4-FFF2-40B4-BE49-F238E27FC236}">
                <a16:creationId xmlns:a16="http://schemas.microsoft.com/office/drawing/2014/main" id="{2BB330BC-89B9-45E1-9B19-D519ED513D6E}"/>
              </a:ext>
            </a:extLst>
          </p:cNvPr>
          <p:cNvSpPr/>
          <p:nvPr/>
        </p:nvSpPr>
        <p:spPr>
          <a:xfrm>
            <a:off x="3021924" y="5650566"/>
            <a:ext cx="70221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METTL11B</a:t>
            </a:r>
          </a:p>
        </p:txBody>
      </p:sp>
      <p:sp>
        <p:nvSpPr>
          <p:cNvPr id="813" name="矩形 239">
            <a:extLst>
              <a:ext uri="{FF2B5EF4-FFF2-40B4-BE49-F238E27FC236}">
                <a16:creationId xmlns:a16="http://schemas.microsoft.com/office/drawing/2014/main" id="{6957F0D4-412F-47E8-82E1-C1B9E6320C9F}"/>
              </a:ext>
            </a:extLst>
          </p:cNvPr>
          <p:cNvSpPr/>
          <p:nvPr/>
        </p:nvSpPr>
        <p:spPr>
          <a:xfrm>
            <a:off x="3154507" y="5417975"/>
            <a:ext cx="645083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LRTOMT</a:t>
            </a:r>
          </a:p>
        </p:txBody>
      </p:sp>
      <p:sp>
        <p:nvSpPr>
          <p:cNvPr id="814" name="文本框 459">
            <a:extLst>
              <a:ext uri="{FF2B5EF4-FFF2-40B4-BE49-F238E27FC236}">
                <a16:creationId xmlns:a16="http://schemas.microsoft.com/office/drawing/2014/main" id="{198D6D5D-A4B3-4FC1-83AB-59D0D9B7AC32}"/>
              </a:ext>
            </a:extLst>
          </p:cNvPr>
          <p:cNvSpPr txBox="1"/>
          <p:nvPr/>
        </p:nvSpPr>
        <p:spPr>
          <a:xfrm>
            <a:off x="4343521" y="5753646"/>
            <a:ext cx="531631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indent="0" algn="ctr">
              <a:defRPr sz="900">
                <a:latin typeface="Arial" panose="020B0604020202020204" pitchFamily="34" charset="0"/>
                <a:cs typeface="Arial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 algn="l"/>
            <a:r>
              <a:rPr lang="en-US" dirty="0"/>
              <a:t>X-CH</a:t>
            </a:r>
            <a:r>
              <a:rPr lang="en-US" baseline="-25000" dirty="0"/>
              <a:t>3</a:t>
            </a:r>
          </a:p>
        </p:txBody>
      </p:sp>
      <p:sp>
        <p:nvSpPr>
          <p:cNvPr id="816" name="文本框 462">
            <a:extLst>
              <a:ext uri="{FF2B5EF4-FFF2-40B4-BE49-F238E27FC236}">
                <a16:creationId xmlns:a16="http://schemas.microsoft.com/office/drawing/2014/main" id="{8F618CAC-55E2-49BC-AEA2-BBAB296020ED}"/>
              </a:ext>
            </a:extLst>
          </p:cNvPr>
          <p:cNvSpPr txBox="1"/>
          <p:nvPr/>
        </p:nvSpPr>
        <p:spPr>
          <a:xfrm>
            <a:off x="5077741" y="5686038"/>
            <a:ext cx="840125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HNMT  COQ5</a:t>
            </a:r>
          </a:p>
        </p:txBody>
      </p:sp>
      <p:sp>
        <p:nvSpPr>
          <p:cNvPr id="817" name="矩形 518">
            <a:extLst>
              <a:ext uri="{FF2B5EF4-FFF2-40B4-BE49-F238E27FC236}">
                <a16:creationId xmlns:a16="http://schemas.microsoft.com/office/drawing/2014/main" id="{11E6A62D-DA32-4585-A7F1-D821FB8D22FE}"/>
              </a:ext>
            </a:extLst>
          </p:cNvPr>
          <p:cNvSpPr/>
          <p:nvPr/>
        </p:nvSpPr>
        <p:spPr>
          <a:xfrm>
            <a:off x="4349746" y="5331369"/>
            <a:ext cx="210083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itchFamily="34" charset="0"/>
              </a:rPr>
              <a:t>X</a:t>
            </a:r>
          </a:p>
        </p:txBody>
      </p:sp>
      <p:sp>
        <p:nvSpPr>
          <p:cNvPr id="818" name="TextBox 512">
            <a:extLst>
              <a:ext uri="{FF2B5EF4-FFF2-40B4-BE49-F238E27FC236}">
                <a16:creationId xmlns:a16="http://schemas.microsoft.com/office/drawing/2014/main" id="{128A60A1-13CA-4ED2-B1EB-DC912836A13C}"/>
              </a:ext>
            </a:extLst>
          </p:cNvPr>
          <p:cNvSpPr txBox="1"/>
          <p:nvPr/>
        </p:nvSpPr>
        <p:spPr>
          <a:xfrm>
            <a:off x="5077741" y="5538110"/>
            <a:ext cx="879469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u="sng" dirty="0">
                <a:latin typeface="Arial" panose="020B0604020202020204" pitchFamily="34" charset="0"/>
                <a:cs typeface="Arial" pitchFamily="34" charset="0"/>
              </a:rPr>
              <a:t>2/</a:t>
            </a:r>
            <a:r>
              <a:rPr lang="en-US" altLang="zh-CN" sz="900" u="sng" dirty="0">
                <a:latin typeface="Arial" panose="020B0604020202020204" pitchFamily="34" charset="0"/>
                <a:cs typeface="Arial" pitchFamily="34" charset="0"/>
              </a:rPr>
              <a:t>11</a:t>
            </a:r>
            <a:r>
              <a:rPr lang="en-US" sz="900" u="sng" dirty="0">
                <a:latin typeface="Arial" panose="020B0604020202020204" pitchFamily="34" charset="0"/>
                <a:cs typeface="Arial" pitchFamily="34" charset="0"/>
              </a:rPr>
              <a:t>,</a:t>
            </a:r>
            <a:r>
              <a:rPr lang="zh-CN" altLang="en-US" sz="900" u="sng" dirty="0"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altLang="zh-CN" sz="900" u="sng" dirty="0">
                <a:latin typeface="Arial" panose="020B0604020202020204" pitchFamily="34" charset="0"/>
                <a:cs typeface="Arial" pitchFamily="34" charset="0"/>
              </a:rPr>
              <a:t>18</a:t>
            </a:r>
            <a:r>
              <a:rPr lang="en-US" sz="900" u="sng" dirty="0">
                <a:latin typeface="Arial" panose="020B0604020202020204" pitchFamily="34" charset="0"/>
                <a:cs typeface="Arial" pitchFamily="34" charset="0"/>
              </a:rPr>
              <a:t>.2%</a:t>
            </a:r>
          </a:p>
        </p:txBody>
      </p:sp>
      <p:sp>
        <p:nvSpPr>
          <p:cNvPr id="822" name="文本框 508">
            <a:extLst>
              <a:ext uri="{FF2B5EF4-FFF2-40B4-BE49-F238E27FC236}">
                <a16:creationId xmlns:a16="http://schemas.microsoft.com/office/drawing/2014/main" id="{FE72FBD2-C172-4E40-A16A-47D6D52E03B6}"/>
              </a:ext>
            </a:extLst>
          </p:cNvPr>
          <p:cNvSpPr txBox="1"/>
          <p:nvPr/>
        </p:nvSpPr>
        <p:spPr>
          <a:xfrm>
            <a:off x="3644527" y="4441785"/>
            <a:ext cx="756974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indent="0" algn="ctr">
              <a:defRPr sz="900">
                <a:latin typeface="Arial" panose="020B0604020202020204" pitchFamily="34" charset="0"/>
                <a:cs typeface="Arial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dirty="0"/>
              <a:t>CH</a:t>
            </a:r>
            <a:r>
              <a:rPr lang="en-US" baseline="-25000" dirty="0"/>
              <a:t>3</a:t>
            </a:r>
            <a:r>
              <a:rPr lang="en-US" dirty="0"/>
              <a:t>-DNA</a:t>
            </a:r>
            <a:endParaRPr lang="en-US" baseline="-25000" dirty="0"/>
          </a:p>
        </p:txBody>
      </p:sp>
      <p:sp>
        <p:nvSpPr>
          <p:cNvPr id="823" name="椭圆 510">
            <a:extLst>
              <a:ext uri="{FF2B5EF4-FFF2-40B4-BE49-F238E27FC236}">
                <a16:creationId xmlns:a16="http://schemas.microsoft.com/office/drawing/2014/main" id="{A0B38AEC-7180-4E27-917D-48B028DE04C8}"/>
              </a:ext>
            </a:extLst>
          </p:cNvPr>
          <p:cNvSpPr/>
          <p:nvPr/>
        </p:nvSpPr>
        <p:spPr>
          <a:xfrm>
            <a:off x="3799223" y="4251319"/>
            <a:ext cx="557520" cy="180703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5" name="左大括号 513">
            <a:extLst>
              <a:ext uri="{FF2B5EF4-FFF2-40B4-BE49-F238E27FC236}">
                <a16:creationId xmlns:a16="http://schemas.microsoft.com/office/drawing/2014/main" id="{EFDFCFE6-65C6-4E3C-86C6-07F6E886233B}"/>
              </a:ext>
            </a:extLst>
          </p:cNvPr>
          <p:cNvSpPr/>
          <p:nvPr/>
        </p:nvSpPr>
        <p:spPr>
          <a:xfrm flipH="1">
            <a:off x="3749776" y="4210200"/>
            <a:ext cx="45719" cy="21031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7" name="矩形 515">
            <a:extLst>
              <a:ext uri="{FF2B5EF4-FFF2-40B4-BE49-F238E27FC236}">
                <a16:creationId xmlns:a16="http://schemas.microsoft.com/office/drawing/2014/main" id="{E0F62A99-2CD8-477A-A824-F1EA8E5D8E27}"/>
              </a:ext>
            </a:extLst>
          </p:cNvPr>
          <p:cNvSpPr/>
          <p:nvPr/>
        </p:nvSpPr>
        <p:spPr>
          <a:xfrm>
            <a:off x="2865589" y="4147744"/>
            <a:ext cx="545706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DNMT1</a:t>
            </a:r>
          </a:p>
        </p:txBody>
      </p:sp>
      <p:sp>
        <p:nvSpPr>
          <p:cNvPr id="828" name="矩形 516">
            <a:extLst>
              <a:ext uri="{FF2B5EF4-FFF2-40B4-BE49-F238E27FC236}">
                <a16:creationId xmlns:a16="http://schemas.microsoft.com/office/drawing/2014/main" id="{2CA886E2-89CB-4111-BC46-3323D19DB3EF}"/>
              </a:ext>
            </a:extLst>
          </p:cNvPr>
          <p:cNvSpPr/>
          <p:nvPr/>
        </p:nvSpPr>
        <p:spPr>
          <a:xfrm>
            <a:off x="3244319" y="4143948"/>
            <a:ext cx="713308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DNMT3A</a:t>
            </a:r>
            <a:r>
              <a:rPr lang="zh-CN" altLang="en-US" sz="800" dirty="0">
                <a:latin typeface="Arial" panose="020B0604020202020204" pitchFamily="34" charset="0"/>
                <a:cs typeface="Arial" pitchFamily="34" charset="0"/>
              </a:rPr>
              <a:t> </a:t>
            </a:r>
            <a:endParaRPr lang="en-US" sz="800" dirty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829" name="矩形 517">
            <a:extLst>
              <a:ext uri="{FF2B5EF4-FFF2-40B4-BE49-F238E27FC236}">
                <a16:creationId xmlns:a16="http://schemas.microsoft.com/office/drawing/2014/main" id="{48CF8AD3-C217-4CC9-899D-08EF27E0F61E}"/>
              </a:ext>
            </a:extLst>
          </p:cNvPr>
          <p:cNvSpPr/>
          <p:nvPr/>
        </p:nvSpPr>
        <p:spPr>
          <a:xfrm>
            <a:off x="3256968" y="4270040"/>
            <a:ext cx="60959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DNMT3L</a:t>
            </a:r>
          </a:p>
        </p:txBody>
      </p:sp>
      <p:sp>
        <p:nvSpPr>
          <p:cNvPr id="830" name="TextBox 512">
            <a:extLst>
              <a:ext uri="{FF2B5EF4-FFF2-40B4-BE49-F238E27FC236}">
                <a16:creationId xmlns:a16="http://schemas.microsoft.com/office/drawing/2014/main" id="{49240A78-33CA-49B1-87D1-632D39DF0D42}"/>
              </a:ext>
            </a:extLst>
          </p:cNvPr>
          <p:cNvSpPr txBox="1"/>
          <p:nvPr/>
        </p:nvSpPr>
        <p:spPr>
          <a:xfrm>
            <a:off x="3104826" y="4009134"/>
            <a:ext cx="77283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u="sng" dirty="0">
                <a:latin typeface="Arial" panose="020B0604020202020204" pitchFamily="34" charset="0"/>
                <a:cs typeface="Arial" pitchFamily="34" charset="0"/>
              </a:rPr>
              <a:t>4/4, 100%</a:t>
            </a:r>
          </a:p>
        </p:txBody>
      </p:sp>
      <p:sp>
        <p:nvSpPr>
          <p:cNvPr id="831" name="文本框 511">
            <a:extLst>
              <a:ext uri="{FF2B5EF4-FFF2-40B4-BE49-F238E27FC236}">
                <a16:creationId xmlns:a16="http://schemas.microsoft.com/office/drawing/2014/main" id="{1645061C-2EAE-43FF-9294-95DA54FAA8CF}"/>
              </a:ext>
            </a:extLst>
          </p:cNvPr>
          <p:cNvSpPr txBox="1"/>
          <p:nvPr/>
        </p:nvSpPr>
        <p:spPr>
          <a:xfrm>
            <a:off x="3734963" y="4236083"/>
            <a:ext cx="714149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4 DNA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 MT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3" name="矩形 431">
            <a:extLst>
              <a:ext uri="{FF2B5EF4-FFF2-40B4-BE49-F238E27FC236}">
                <a16:creationId xmlns:a16="http://schemas.microsoft.com/office/drawing/2014/main" id="{1C5AFA42-6803-4E07-BB61-F4326D8C42AD}"/>
              </a:ext>
            </a:extLst>
          </p:cNvPr>
          <p:cNvSpPr/>
          <p:nvPr/>
        </p:nvSpPr>
        <p:spPr>
          <a:xfrm>
            <a:off x="5004668" y="4571666"/>
            <a:ext cx="624028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CAMKMT </a:t>
            </a:r>
          </a:p>
        </p:txBody>
      </p:sp>
      <p:sp>
        <p:nvSpPr>
          <p:cNvPr id="834" name="矩形 432">
            <a:extLst>
              <a:ext uri="{FF2B5EF4-FFF2-40B4-BE49-F238E27FC236}">
                <a16:creationId xmlns:a16="http://schemas.microsoft.com/office/drawing/2014/main" id="{8E18DD8B-1684-4C97-9362-B9F50F168765}"/>
              </a:ext>
            </a:extLst>
          </p:cNvPr>
          <p:cNvSpPr/>
          <p:nvPr/>
        </p:nvSpPr>
        <p:spPr>
          <a:xfrm>
            <a:off x="5004668" y="4982227"/>
            <a:ext cx="722868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KMT2A</a:t>
            </a:r>
            <a:r>
              <a:rPr lang="en-US" altLang="zh-CN" sz="800" dirty="0">
                <a:latin typeface="Arial" panose="020B0604020202020204" pitchFamily="34" charset="0"/>
                <a:cs typeface="Arial" pitchFamily="34" charset="0"/>
              </a:rPr>
              <a:t>/B/C</a:t>
            </a:r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 </a:t>
            </a:r>
          </a:p>
        </p:txBody>
      </p:sp>
      <p:sp>
        <p:nvSpPr>
          <p:cNvPr id="835" name="矩形 433">
            <a:extLst>
              <a:ext uri="{FF2B5EF4-FFF2-40B4-BE49-F238E27FC236}">
                <a16:creationId xmlns:a16="http://schemas.microsoft.com/office/drawing/2014/main" id="{D3416BE7-C9D6-40EC-A2DD-61EDE149D7FD}"/>
              </a:ext>
            </a:extLst>
          </p:cNvPr>
          <p:cNvSpPr/>
          <p:nvPr/>
        </p:nvSpPr>
        <p:spPr>
          <a:xfrm>
            <a:off x="5004668" y="5199509"/>
            <a:ext cx="52394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KMT5A </a:t>
            </a:r>
          </a:p>
        </p:txBody>
      </p:sp>
      <p:sp>
        <p:nvSpPr>
          <p:cNvPr id="836" name="矩形 434">
            <a:extLst>
              <a:ext uri="{FF2B5EF4-FFF2-40B4-BE49-F238E27FC236}">
                <a16:creationId xmlns:a16="http://schemas.microsoft.com/office/drawing/2014/main" id="{9929618A-554C-401F-AA18-69BD20AC8815}"/>
              </a:ext>
            </a:extLst>
          </p:cNvPr>
          <p:cNvSpPr/>
          <p:nvPr/>
        </p:nvSpPr>
        <p:spPr>
          <a:xfrm>
            <a:off x="5563250" y="4769523"/>
            <a:ext cx="682463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SETD1A-B </a:t>
            </a:r>
          </a:p>
        </p:txBody>
      </p:sp>
      <p:sp>
        <p:nvSpPr>
          <p:cNvPr id="837" name="矩形 435">
            <a:extLst>
              <a:ext uri="{FF2B5EF4-FFF2-40B4-BE49-F238E27FC236}">
                <a16:creationId xmlns:a16="http://schemas.microsoft.com/office/drawing/2014/main" id="{81910DDA-2490-48CB-A2F8-8A90F0C1808A}"/>
              </a:ext>
            </a:extLst>
          </p:cNvPr>
          <p:cNvSpPr/>
          <p:nvPr/>
        </p:nvSpPr>
        <p:spPr>
          <a:xfrm>
            <a:off x="5563250" y="4877380"/>
            <a:ext cx="527947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SETD2 </a:t>
            </a:r>
          </a:p>
        </p:txBody>
      </p:sp>
      <p:sp>
        <p:nvSpPr>
          <p:cNvPr id="838" name="矩形 436">
            <a:extLst>
              <a:ext uri="{FF2B5EF4-FFF2-40B4-BE49-F238E27FC236}">
                <a16:creationId xmlns:a16="http://schemas.microsoft.com/office/drawing/2014/main" id="{7ECF63DB-35B3-4713-82E6-F3B00E5F5135}"/>
              </a:ext>
            </a:extLst>
          </p:cNvPr>
          <p:cNvSpPr/>
          <p:nvPr/>
        </p:nvSpPr>
        <p:spPr>
          <a:xfrm>
            <a:off x="5563250" y="4982227"/>
            <a:ext cx="513031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SETD7</a:t>
            </a:r>
          </a:p>
        </p:txBody>
      </p:sp>
      <p:sp>
        <p:nvSpPr>
          <p:cNvPr id="839" name="矩形 439">
            <a:extLst>
              <a:ext uri="{FF2B5EF4-FFF2-40B4-BE49-F238E27FC236}">
                <a16:creationId xmlns:a16="http://schemas.microsoft.com/office/drawing/2014/main" id="{3457208F-7A6B-43C6-B95A-E314EC962F2F}"/>
              </a:ext>
            </a:extLst>
          </p:cNvPr>
          <p:cNvSpPr/>
          <p:nvPr/>
        </p:nvSpPr>
        <p:spPr>
          <a:xfrm>
            <a:off x="5004668" y="4472353"/>
            <a:ext cx="533404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ASH1L</a:t>
            </a:r>
          </a:p>
        </p:txBody>
      </p:sp>
      <p:sp>
        <p:nvSpPr>
          <p:cNvPr id="840" name="矩形 440">
            <a:extLst>
              <a:ext uri="{FF2B5EF4-FFF2-40B4-BE49-F238E27FC236}">
                <a16:creationId xmlns:a16="http://schemas.microsoft.com/office/drawing/2014/main" id="{9115E036-CD96-4CB3-8D73-D272A12EB983}"/>
              </a:ext>
            </a:extLst>
          </p:cNvPr>
          <p:cNvSpPr/>
          <p:nvPr/>
        </p:nvSpPr>
        <p:spPr>
          <a:xfrm>
            <a:off x="5004668" y="4670728"/>
            <a:ext cx="529807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DOT1L</a:t>
            </a:r>
          </a:p>
        </p:txBody>
      </p:sp>
      <p:sp>
        <p:nvSpPr>
          <p:cNvPr id="841" name="矩形 441">
            <a:extLst>
              <a:ext uri="{FF2B5EF4-FFF2-40B4-BE49-F238E27FC236}">
                <a16:creationId xmlns:a16="http://schemas.microsoft.com/office/drawing/2014/main" id="{A72BEEB1-2D3B-4816-889B-3772D3916534}"/>
              </a:ext>
            </a:extLst>
          </p:cNvPr>
          <p:cNvSpPr/>
          <p:nvPr/>
        </p:nvSpPr>
        <p:spPr>
          <a:xfrm>
            <a:off x="5004668" y="4769523"/>
            <a:ext cx="634801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EHMT1</a:t>
            </a:r>
            <a:r>
              <a:rPr lang="en-US" altLang="zh-CN" sz="800" dirty="0">
                <a:latin typeface="Arial" panose="020B0604020202020204" pitchFamily="34" charset="0"/>
                <a:cs typeface="Arial" pitchFamily="34" charset="0"/>
              </a:rPr>
              <a:t>/</a:t>
            </a:r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2</a:t>
            </a:r>
          </a:p>
        </p:txBody>
      </p:sp>
      <p:sp>
        <p:nvSpPr>
          <p:cNvPr id="842" name="矩形 442">
            <a:extLst>
              <a:ext uri="{FF2B5EF4-FFF2-40B4-BE49-F238E27FC236}">
                <a16:creationId xmlns:a16="http://schemas.microsoft.com/office/drawing/2014/main" id="{BB4726DB-B676-4B34-9EC4-1828F3ABED78}"/>
              </a:ext>
            </a:extLst>
          </p:cNvPr>
          <p:cNvSpPr/>
          <p:nvPr/>
        </p:nvSpPr>
        <p:spPr>
          <a:xfrm>
            <a:off x="5004668" y="4877380"/>
            <a:ext cx="537174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EZH1-2</a:t>
            </a:r>
          </a:p>
        </p:txBody>
      </p:sp>
      <p:sp>
        <p:nvSpPr>
          <p:cNvPr id="843" name="矩形 443">
            <a:extLst>
              <a:ext uri="{FF2B5EF4-FFF2-40B4-BE49-F238E27FC236}">
                <a16:creationId xmlns:a16="http://schemas.microsoft.com/office/drawing/2014/main" id="{563ADB27-1493-4F2C-9088-9B810D80197D}"/>
              </a:ext>
            </a:extLst>
          </p:cNvPr>
          <p:cNvSpPr/>
          <p:nvPr/>
        </p:nvSpPr>
        <p:spPr>
          <a:xfrm>
            <a:off x="5004668" y="5093476"/>
            <a:ext cx="537174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KMT2E</a:t>
            </a:r>
          </a:p>
        </p:txBody>
      </p:sp>
      <p:sp>
        <p:nvSpPr>
          <p:cNvPr id="844" name="矩形 444">
            <a:extLst>
              <a:ext uri="{FF2B5EF4-FFF2-40B4-BE49-F238E27FC236}">
                <a16:creationId xmlns:a16="http://schemas.microsoft.com/office/drawing/2014/main" id="{1F4CF070-DA75-4B22-B976-924C0524F139}"/>
              </a:ext>
            </a:extLst>
          </p:cNvPr>
          <p:cNvSpPr/>
          <p:nvPr/>
        </p:nvSpPr>
        <p:spPr>
          <a:xfrm>
            <a:off x="5004668" y="5303824"/>
            <a:ext cx="464048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NSD1</a:t>
            </a:r>
          </a:p>
        </p:txBody>
      </p:sp>
      <p:sp>
        <p:nvSpPr>
          <p:cNvPr id="845" name="矩形 445">
            <a:extLst>
              <a:ext uri="{FF2B5EF4-FFF2-40B4-BE49-F238E27FC236}">
                <a16:creationId xmlns:a16="http://schemas.microsoft.com/office/drawing/2014/main" id="{CB5D6DB7-63DE-4452-A7B7-67D20632A767}"/>
              </a:ext>
            </a:extLst>
          </p:cNvPr>
          <p:cNvSpPr/>
          <p:nvPr/>
        </p:nvSpPr>
        <p:spPr>
          <a:xfrm>
            <a:off x="5013377" y="5402774"/>
            <a:ext cx="54737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PRDM2</a:t>
            </a:r>
          </a:p>
        </p:txBody>
      </p:sp>
      <p:sp>
        <p:nvSpPr>
          <p:cNvPr id="846" name="矩形 446">
            <a:extLst>
              <a:ext uri="{FF2B5EF4-FFF2-40B4-BE49-F238E27FC236}">
                <a16:creationId xmlns:a16="http://schemas.microsoft.com/office/drawing/2014/main" id="{0548A895-FED5-4A5B-93CB-5EB9F066A504}"/>
              </a:ext>
            </a:extLst>
          </p:cNvPr>
          <p:cNvSpPr/>
          <p:nvPr/>
        </p:nvSpPr>
        <p:spPr>
          <a:xfrm>
            <a:off x="5567676" y="4472353"/>
            <a:ext cx="538883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PRDM6</a:t>
            </a:r>
          </a:p>
        </p:txBody>
      </p:sp>
      <p:sp>
        <p:nvSpPr>
          <p:cNvPr id="847" name="矩形 447">
            <a:extLst>
              <a:ext uri="{FF2B5EF4-FFF2-40B4-BE49-F238E27FC236}">
                <a16:creationId xmlns:a16="http://schemas.microsoft.com/office/drawing/2014/main" id="{9310B3D7-3C08-4E50-B30F-A2E3738D940C}"/>
              </a:ext>
            </a:extLst>
          </p:cNvPr>
          <p:cNvSpPr/>
          <p:nvPr/>
        </p:nvSpPr>
        <p:spPr>
          <a:xfrm>
            <a:off x="5563250" y="4571666"/>
            <a:ext cx="547128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PRDM7</a:t>
            </a:r>
          </a:p>
        </p:txBody>
      </p:sp>
      <p:sp>
        <p:nvSpPr>
          <p:cNvPr id="848" name="矩形 448">
            <a:extLst>
              <a:ext uri="{FF2B5EF4-FFF2-40B4-BE49-F238E27FC236}">
                <a16:creationId xmlns:a16="http://schemas.microsoft.com/office/drawing/2014/main" id="{7C81EA62-431D-4358-99BA-CDDF9007E0A0}"/>
              </a:ext>
            </a:extLst>
          </p:cNvPr>
          <p:cNvSpPr/>
          <p:nvPr/>
        </p:nvSpPr>
        <p:spPr>
          <a:xfrm>
            <a:off x="5563250" y="5089313"/>
            <a:ext cx="674226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SETDB1-2</a:t>
            </a:r>
          </a:p>
        </p:txBody>
      </p:sp>
      <p:sp>
        <p:nvSpPr>
          <p:cNvPr id="849" name="矩形 449">
            <a:extLst>
              <a:ext uri="{FF2B5EF4-FFF2-40B4-BE49-F238E27FC236}">
                <a16:creationId xmlns:a16="http://schemas.microsoft.com/office/drawing/2014/main" id="{42F2E42C-ABDF-4272-939B-89C235449543}"/>
              </a:ext>
            </a:extLst>
          </p:cNvPr>
          <p:cNvSpPr/>
          <p:nvPr/>
        </p:nvSpPr>
        <p:spPr>
          <a:xfrm>
            <a:off x="5563250" y="5199509"/>
            <a:ext cx="607037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SETMAR</a:t>
            </a:r>
          </a:p>
        </p:txBody>
      </p:sp>
      <p:sp>
        <p:nvSpPr>
          <p:cNvPr id="850" name="矩形 450">
            <a:extLst>
              <a:ext uri="{FF2B5EF4-FFF2-40B4-BE49-F238E27FC236}">
                <a16:creationId xmlns:a16="http://schemas.microsoft.com/office/drawing/2014/main" id="{0587A60D-52EC-4B99-A050-A14ABB563683}"/>
              </a:ext>
            </a:extLst>
          </p:cNvPr>
          <p:cNvSpPr/>
          <p:nvPr/>
        </p:nvSpPr>
        <p:spPr>
          <a:xfrm>
            <a:off x="5563250" y="5303824"/>
            <a:ext cx="533758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SMYD3</a:t>
            </a:r>
          </a:p>
        </p:txBody>
      </p:sp>
      <p:sp>
        <p:nvSpPr>
          <p:cNvPr id="851" name="矩形 451">
            <a:extLst>
              <a:ext uri="{FF2B5EF4-FFF2-40B4-BE49-F238E27FC236}">
                <a16:creationId xmlns:a16="http://schemas.microsoft.com/office/drawing/2014/main" id="{C23BF626-EB5A-441E-83E3-3C399C6396AB}"/>
              </a:ext>
            </a:extLst>
          </p:cNvPr>
          <p:cNvSpPr/>
          <p:nvPr/>
        </p:nvSpPr>
        <p:spPr>
          <a:xfrm>
            <a:off x="5571959" y="5402774"/>
            <a:ext cx="640512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SUV39H1</a:t>
            </a:r>
          </a:p>
        </p:txBody>
      </p:sp>
      <p:sp>
        <p:nvSpPr>
          <p:cNvPr id="853" name="椭圆 453">
            <a:extLst>
              <a:ext uri="{FF2B5EF4-FFF2-40B4-BE49-F238E27FC236}">
                <a16:creationId xmlns:a16="http://schemas.microsoft.com/office/drawing/2014/main" id="{A158891D-7DBE-4722-89C4-7656FF80B395}"/>
              </a:ext>
            </a:extLst>
          </p:cNvPr>
          <p:cNvSpPr/>
          <p:nvPr/>
        </p:nvSpPr>
        <p:spPr>
          <a:xfrm>
            <a:off x="4364309" y="4729453"/>
            <a:ext cx="666779" cy="275684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4" name="文本框 454">
            <a:extLst>
              <a:ext uri="{FF2B5EF4-FFF2-40B4-BE49-F238E27FC236}">
                <a16:creationId xmlns:a16="http://schemas.microsoft.com/office/drawing/2014/main" id="{5290CB55-7473-4364-8B8C-A37CAD971E0C}"/>
              </a:ext>
            </a:extLst>
          </p:cNvPr>
          <p:cNvSpPr txBox="1"/>
          <p:nvPr/>
        </p:nvSpPr>
        <p:spPr>
          <a:xfrm>
            <a:off x="4301614" y="4703076"/>
            <a:ext cx="80154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26 H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istone Lys MT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5" name="文本框 456">
            <a:extLst>
              <a:ext uri="{FF2B5EF4-FFF2-40B4-BE49-F238E27FC236}">
                <a16:creationId xmlns:a16="http://schemas.microsoft.com/office/drawing/2014/main" id="{3BB2346D-9C7B-4DD8-92CA-7CEDF5AC1D10}"/>
              </a:ext>
            </a:extLst>
          </p:cNvPr>
          <p:cNvSpPr txBox="1"/>
          <p:nvPr/>
        </p:nvSpPr>
        <p:spPr>
          <a:xfrm>
            <a:off x="4503798" y="4993937"/>
            <a:ext cx="615892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indent="0" algn="ctr">
              <a:defRPr sz="900">
                <a:latin typeface="Arial" panose="020B0604020202020204" pitchFamily="34" charset="0"/>
                <a:cs typeface="Arial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dirty="0"/>
              <a:t>Lys-CH</a:t>
            </a:r>
            <a:r>
              <a:rPr lang="en-US" baseline="-25000" dirty="0"/>
              <a:t>3</a:t>
            </a:r>
            <a:endParaRPr lang="en-US" dirty="0"/>
          </a:p>
        </p:txBody>
      </p:sp>
      <p:sp>
        <p:nvSpPr>
          <p:cNvPr id="856" name="文本框 457">
            <a:extLst>
              <a:ext uri="{FF2B5EF4-FFF2-40B4-BE49-F238E27FC236}">
                <a16:creationId xmlns:a16="http://schemas.microsoft.com/office/drawing/2014/main" id="{218D8EC7-005A-4B74-960A-D5D0723BD407}"/>
              </a:ext>
            </a:extLst>
          </p:cNvPr>
          <p:cNvSpPr txBox="1"/>
          <p:nvPr/>
        </p:nvSpPr>
        <p:spPr>
          <a:xfrm>
            <a:off x="4480030" y="4504548"/>
            <a:ext cx="416839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indent="0" algn="ctr">
              <a:defRPr sz="900">
                <a:latin typeface="Arial" panose="020B0604020202020204" pitchFamily="34" charset="0"/>
                <a:cs typeface="Arial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dirty="0"/>
              <a:t>Lys</a:t>
            </a:r>
            <a:endParaRPr lang="en-US" baseline="-25000" dirty="0"/>
          </a:p>
        </p:txBody>
      </p:sp>
      <p:sp>
        <p:nvSpPr>
          <p:cNvPr id="857" name="矩形 523">
            <a:extLst>
              <a:ext uri="{FF2B5EF4-FFF2-40B4-BE49-F238E27FC236}">
                <a16:creationId xmlns:a16="http://schemas.microsoft.com/office/drawing/2014/main" id="{5D9E60EA-CAFA-4FB1-967B-8D4C94A10D5B}"/>
              </a:ext>
            </a:extLst>
          </p:cNvPr>
          <p:cNvSpPr/>
          <p:nvPr/>
        </p:nvSpPr>
        <p:spPr>
          <a:xfrm>
            <a:off x="5563250" y="4670728"/>
            <a:ext cx="543309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PRDM9</a:t>
            </a:r>
          </a:p>
        </p:txBody>
      </p:sp>
      <p:sp>
        <p:nvSpPr>
          <p:cNvPr id="858" name="TextBox 512">
            <a:extLst>
              <a:ext uri="{FF2B5EF4-FFF2-40B4-BE49-F238E27FC236}">
                <a16:creationId xmlns:a16="http://schemas.microsoft.com/office/drawing/2014/main" id="{80CD5094-17FA-4A8A-8249-2263720522A7}"/>
              </a:ext>
            </a:extLst>
          </p:cNvPr>
          <p:cNvSpPr txBox="1"/>
          <p:nvPr/>
        </p:nvSpPr>
        <p:spPr>
          <a:xfrm>
            <a:off x="4893491" y="4345765"/>
            <a:ext cx="906371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u="sng" dirty="0">
                <a:latin typeface="Arial" panose="020B0604020202020204" pitchFamily="34" charset="0"/>
                <a:cs typeface="Arial" pitchFamily="34" charset="0"/>
              </a:rPr>
              <a:t>26/30, 86.7%</a:t>
            </a:r>
          </a:p>
        </p:txBody>
      </p:sp>
      <p:sp>
        <p:nvSpPr>
          <p:cNvPr id="860" name="左大括号 499">
            <a:extLst>
              <a:ext uri="{FF2B5EF4-FFF2-40B4-BE49-F238E27FC236}">
                <a16:creationId xmlns:a16="http://schemas.microsoft.com/office/drawing/2014/main" id="{4F8E6460-0B9C-4A88-B656-3BAA49775AEE}"/>
              </a:ext>
            </a:extLst>
          </p:cNvPr>
          <p:cNvSpPr/>
          <p:nvPr/>
        </p:nvSpPr>
        <p:spPr>
          <a:xfrm>
            <a:off x="5051412" y="4549081"/>
            <a:ext cx="45719" cy="99907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9" name="TextBox 494">
            <a:extLst>
              <a:ext uri="{FF2B5EF4-FFF2-40B4-BE49-F238E27FC236}">
                <a16:creationId xmlns:a16="http://schemas.microsoft.com/office/drawing/2014/main" id="{B077CDFD-3055-43CB-9779-A4C2CA9C0E58}"/>
              </a:ext>
            </a:extLst>
          </p:cNvPr>
          <p:cNvSpPr txBox="1"/>
          <p:nvPr/>
        </p:nvSpPr>
        <p:spPr>
          <a:xfrm>
            <a:off x="1289090" y="3617144"/>
            <a:ext cx="346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B6</a:t>
            </a:r>
            <a:endParaRPr lang="en-US" sz="800" baseline="-25000" dirty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554" name="Arc 301">
            <a:extLst>
              <a:ext uri="{FF2B5EF4-FFF2-40B4-BE49-F238E27FC236}">
                <a16:creationId xmlns:a16="http://schemas.microsoft.com/office/drawing/2014/main" id="{6F19D499-EE93-1A43-A7B5-36516236EAA4}"/>
              </a:ext>
            </a:extLst>
          </p:cNvPr>
          <p:cNvSpPr/>
          <p:nvPr/>
        </p:nvSpPr>
        <p:spPr>
          <a:xfrm rot="3620705">
            <a:off x="1094819" y="3432941"/>
            <a:ext cx="549006" cy="219612"/>
          </a:xfrm>
          <a:prstGeom prst="arc">
            <a:avLst>
              <a:gd name="adj1" fmla="val 19847589"/>
              <a:gd name="adj2" fmla="val 3763917"/>
            </a:avLst>
          </a:prstGeom>
          <a:ln w="6350">
            <a:headEnd type="none" w="med" len="med"/>
            <a:tailEnd type="stealth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5" name="Arc 306">
            <a:extLst>
              <a:ext uri="{FF2B5EF4-FFF2-40B4-BE49-F238E27FC236}">
                <a16:creationId xmlns:a16="http://schemas.microsoft.com/office/drawing/2014/main" id="{325C2C8B-C34E-1E49-B3E8-EC3C048AEA8C}"/>
              </a:ext>
            </a:extLst>
          </p:cNvPr>
          <p:cNvSpPr/>
          <p:nvPr/>
        </p:nvSpPr>
        <p:spPr>
          <a:xfrm rot="10800000" flipH="1">
            <a:off x="1262452" y="3758511"/>
            <a:ext cx="766436" cy="718338"/>
          </a:xfrm>
          <a:prstGeom prst="arc">
            <a:avLst>
              <a:gd name="adj1" fmla="val 5863766"/>
              <a:gd name="adj2" fmla="val 9079293"/>
            </a:avLst>
          </a:prstGeom>
          <a:ln w="6350">
            <a:headEnd type="none" w="med" len="med"/>
            <a:tailEnd type="stealth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3" name="矩形 216">
            <a:extLst>
              <a:ext uri="{FF2B5EF4-FFF2-40B4-BE49-F238E27FC236}">
                <a16:creationId xmlns:a16="http://schemas.microsoft.com/office/drawing/2014/main" id="{DC0D5DF3-4188-224D-A46D-4DAFDCD73772}"/>
              </a:ext>
            </a:extLst>
          </p:cNvPr>
          <p:cNvSpPr/>
          <p:nvPr/>
        </p:nvSpPr>
        <p:spPr>
          <a:xfrm>
            <a:off x="391624" y="3710873"/>
            <a:ext cx="951117" cy="134630"/>
          </a:xfrm>
          <a:prstGeom prst="rect">
            <a:avLst/>
          </a:prstGeom>
          <a:solidFill>
            <a:schemeClr val="bg1"/>
          </a:solidFill>
          <a:ln w="63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2" name="文本框 267">
            <a:extLst>
              <a:ext uri="{FF2B5EF4-FFF2-40B4-BE49-F238E27FC236}">
                <a16:creationId xmlns:a16="http://schemas.microsoft.com/office/drawing/2014/main" id="{FC74DE66-BEC1-3148-9CF1-D3D758444F85}"/>
              </a:ext>
            </a:extLst>
          </p:cNvPr>
          <p:cNvSpPr txBox="1"/>
          <p:nvPr/>
        </p:nvSpPr>
        <p:spPr>
          <a:xfrm>
            <a:off x="308779" y="3656444"/>
            <a:ext cx="110799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emethylation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0" name="文本框 729">
            <a:extLst>
              <a:ext uri="{FF2B5EF4-FFF2-40B4-BE49-F238E27FC236}">
                <a16:creationId xmlns:a16="http://schemas.microsoft.com/office/drawing/2014/main" id="{C38F86AC-B574-472C-A7AA-90D836C6098C}"/>
              </a:ext>
            </a:extLst>
          </p:cNvPr>
          <p:cNvSpPr txBox="1"/>
          <p:nvPr/>
        </p:nvSpPr>
        <p:spPr>
          <a:xfrm>
            <a:off x="727519" y="6039923"/>
            <a:ext cx="119135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Transsulfuration</a:t>
            </a:r>
          </a:p>
        </p:txBody>
      </p:sp>
      <p:sp>
        <p:nvSpPr>
          <p:cNvPr id="450" name="文本框 491">
            <a:extLst>
              <a:ext uri="{FF2B5EF4-FFF2-40B4-BE49-F238E27FC236}">
                <a16:creationId xmlns:a16="http://schemas.microsoft.com/office/drawing/2014/main" id="{B733DF16-96BA-4663-AFA3-32F9E848CDF2}"/>
              </a:ext>
            </a:extLst>
          </p:cNvPr>
          <p:cNvSpPr txBox="1"/>
          <p:nvPr/>
        </p:nvSpPr>
        <p:spPr>
          <a:xfrm>
            <a:off x="4453884" y="584745"/>
            <a:ext cx="600752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indent="0" algn="ctr">
              <a:defRPr sz="900">
                <a:latin typeface="Arial" panose="020B0604020202020204" pitchFamily="34" charset="0"/>
                <a:cs typeface="Arial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dirty="0"/>
              <a:t>RNA</a:t>
            </a:r>
            <a:endParaRPr lang="en-US" baseline="-25000" dirty="0"/>
          </a:p>
        </p:txBody>
      </p:sp>
      <p:sp>
        <p:nvSpPr>
          <p:cNvPr id="530" name="文本框 491">
            <a:extLst>
              <a:ext uri="{FF2B5EF4-FFF2-40B4-BE49-F238E27FC236}">
                <a16:creationId xmlns:a16="http://schemas.microsoft.com/office/drawing/2014/main" id="{B733DF16-96BA-4663-AFA3-32F9E848CDF2}"/>
              </a:ext>
            </a:extLst>
          </p:cNvPr>
          <p:cNvSpPr txBox="1"/>
          <p:nvPr/>
        </p:nvSpPr>
        <p:spPr>
          <a:xfrm>
            <a:off x="4487451" y="911280"/>
            <a:ext cx="801704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indent="0" algn="ctr">
              <a:defRPr sz="900">
                <a:latin typeface="Arial" panose="020B0604020202020204" pitchFamily="34" charset="0"/>
                <a:cs typeface="Arial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dirty="0"/>
              <a:t>RNA-CH</a:t>
            </a:r>
            <a:r>
              <a:rPr lang="en-US" baseline="-25000" dirty="0"/>
              <a:t>3</a:t>
            </a:r>
          </a:p>
        </p:txBody>
      </p:sp>
      <p:sp>
        <p:nvSpPr>
          <p:cNvPr id="549" name="Arc 301">
            <a:extLst>
              <a:ext uri="{FF2B5EF4-FFF2-40B4-BE49-F238E27FC236}">
                <a16:creationId xmlns:a16="http://schemas.microsoft.com/office/drawing/2014/main" id="{F5A458B5-8BFE-4125-B963-EC43EB73DCA5}"/>
              </a:ext>
            </a:extLst>
          </p:cNvPr>
          <p:cNvSpPr/>
          <p:nvPr/>
        </p:nvSpPr>
        <p:spPr>
          <a:xfrm flipH="1">
            <a:off x="4568258" y="1181456"/>
            <a:ext cx="477275" cy="511532"/>
          </a:xfrm>
          <a:prstGeom prst="arc">
            <a:avLst>
              <a:gd name="adj1" fmla="val 19007921"/>
              <a:gd name="adj2" fmla="val 2956010"/>
            </a:avLst>
          </a:prstGeom>
          <a:ln>
            <a:headEnd type="none" w="med" len="med"/>
            <a:tailEnd type="stealth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7" name="文本框 487">
            <a:extLst>
              <a:ext uri="{FF2B5EF4-FFF2-40B4-BE49-F238E27FC236}">
                <a16:creationId xmlns:a16="http://schemas.microsoft.com/office/drawing/2014/main" id="{9BCDA1B6-CA51-4D35-89DB-C6687A39E15E}"/>
              </a:ext>
            </a:extLst>
          </p:cNvPr>
          <p:cNvSpPr txBox="1"/>
          <p:nvPr/>
        </p:nvSpPr>
        <p:spPr>
          <a:xfrm>
            <a:off x="3835705" y="1602575"/>
            <a:ext cx="769085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indent="0" algn="ctr">
              <a:defRPr sz="900">
                <a:latin typeface="Arial" panose="020B0604020202020204" pitchFamily="34" charset="0"/>
                <a:cs typeface="Arial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 algn="l"/>
            <a:r>
              <a:rPr lang="en-US" dirty="0" err="1"/>
              <a:t>Gly</a:t>
            </a:r>
            <a:r>
              <a:rPr lang="en-US" dirty="0"/>
              <a:t>/</a:t>
            </a:r>
            <a:r>
              <a:rPr lang="en-US" dirty="0" err="1"/>
              <a:t>Leu</a:t>
            </a:r>
            <a:r>
              <a:rPr lang="en-US" dirty="0"/>
              <a:t>/</a:t>
            </a:r>
            <a:r>
              <a:rPr lang="en-US" dirty="0" err="1"/>
              <a:t>Iso</a:t>
            </a:r>
            <a:endParaRPr lang="en-US" baseline="-25000" dirty="0"/>
          </a:p>
        </p:txBody>
      </p:sp>
      <p:sp>
        <p:nvSpPr>
          <p:cNvPr id="570" name="文本框 487">
            <a:extLst>
              <a:ext uri="{FF2B5EF4-FFF2-40B4-BE49-F238E27FC236}">
                <a16:creationId xmlns:a16="http://schemas.microsoft.com/office/drawing/2014/main" id="{9BCDA1B6-CA51-4D35-89DB-C6687A39E15E}"/>
              </a:ext>
            </a:extLst>
          </p:cNvPr>
          <p:cNvSpPr txBox="1"/>
          <p:nvPr/>
        </p:nvSpPr>
        <p:spPr>
          <a:xfrm>
            <a:off x="3615025" y="2076113"/>
            <a:ext cx="1021937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indent="0" algn="ctr">
              <a:defRPr sz="900">
                <a:latin typeface="Arial" panose="020B0604020202020204" pitchFamily="34" charset="0"/>
                <a:cs typeface="Arial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 algn="l"/>
            <a:r>
              <a:rPr lang="en-US" dirty="0" err="1"/>
              <a:t>Gly</a:t>
            </a:r>
            <a:r>
              <a:rPr lang="en-US" dirty="0"/>
              <a:t>/</a:t>
            </a:r>
            <a:r>
              <a:rPr lang="en-US" dirty="0" err="1"/>
              <a:t>Leu</a:t>
            </a:r>
            <a:r>
              <a:rPr lang="en-US" dirty="0"/>
              <a:t>/Iso-CH</a:t>
            </a:r>
            <a:r>
              <a:rPr lang="en-US" baseline="-25000" dirty="0"/>
              <a:t>3</a:t>
            </a:r>
          </a:p>
        </p:txBody>
      </p:sp>
      <p:sp>
        <p:nvSpPr>
          <p:cNvPr id="436" name="Arc 301">
            <a:extLst>
              <a:ext uri="{FF2B5EF4-FFF2-40B4-BE49-F238E27FC236}">
                <a16:creationId xmlns:a16="http://schemas.microsoft.com/office/drawing/2014/main" id="{4D21B00D-2F36-2947-A083-C49F6875B851}"/>
              </a:ext>
            </a:extLst>
          </p:cNvPr>
          <p:cNvSpPr/>
          <p:nvPr/>
        </p:nvSpPr>
        <p:spPr>
          <a:xfrm flipH="1">
            <a:off x="4571936" y="1830511"/>
            <a:ext cx="477275" cy="511532"/>
          </a:xfrm>
          <a:prstGeom prst="arc">
            <a:avLst>
              <a:gd name="adj1" fmla="val 19007921"/>
              <a:gd name="adj2" fmla="val 2956010"/>
            </a:avLst>
          </a:prstGeom>
          <a:ln>
            <a:headEnd type="none" w="med" len="med"/>
            <a:tailEnd type="stealth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4" name="Arc 301">
            <a:extLst>
              <a:ext uri="{FF2B5EF4-FFF2-40B4-BE49-F238E27FC236}">
                <a16:creationId xmlns:a16="http://schemas.microsoft.com/office/drawing/2014/main" id="{0F84C7BE-77F9-7B46-AD7F-AD7B9A108694}"/>
              </a:ext>
            </a:extLst>
          </p:cNvPr>
          <p:cNvSpPr/>
          <p:nvPr/>
        </p:nvSpPr>
        <p:spPr>
          <a:xfrm>
            <a:off x="4091534" y="1707014"/>
            <a:ext cx="477275" cy="511532"/>
          </a:xfrm>
          <a:prstGeom prst="arc">
            <a:avLst>
              <a:gd name="adj1" fmla="val 19007921"/>
              <a:gd name="adj2" fmla="val 2956010"/>
            </a:avLst>
          </a:prstGeom>
          <a:ln>
            <a:headEnd type="none" w="med" len="med"/>
            <a:tailEnd type="stealth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9" name="TextBox 512">
            <a:extLst>
              <a:ext uri="{FF2B5EF4-FFF2-40B4-BE49-F238E27FC236}">
                <a16:creationId xmlns:a16="http://schemas.microsoft.com/office/drawing/2014/main" id="{65990B9D-36E3-2444-8AF4-592BF99C06C0}"/>
              </a:ext>
            </a:extLst>
          </p:cNvPr>
          <p:cNvSpPr txBox="1"/>
          <p:nvPr/>
        </p:nvSpPr>
        <p:spPr>
          <a:xfrm>
            <a:off x="5277279" y="1672557"/>
            <a:ext cx="843233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900" u="sng" dirty="0">
                <a:latin typeface="Arial" panose="020B0604020202020204" pitchFamily="34" charset="0"/>
                <a:cs typeface="Arial" pitchFamily="34" charset="0"/>
              </a:rPr>
              <a:t>7</a:t>
            </a:r>
            <a:r>
              <a:rPr lang="en-US" sz="900" u="sng" dirty="0">
                <a:latin typeface="Arial" panose="020B0604020202020204" pitchFamily="34" charset="0"/>
                <a:cs typeface="Arial" pitchFamily="34" charset="0"/>
              </a:rPr>
              <a:t>/</a:t>
            </a:r>
            <a:r>
              <a:rPr lang="en-US" altLang="zh-CN" sz="900" u="sng" dirty="0">
                <a:latin typeface="Arial" panose="020B0604020202020204" pitchFamily="34" charset="0"/>
                <a:cs typeface="Arial" pitchFamily="34" charset="0"/>
              </a:rPr>
              <a:t>11</a:t>
            </a:r>
            <a:r>
              <a:rPr lang="en-US" sz="900" u="sng" dirty="0">
                <a:latin typeface="Arial" panose="020B0604020202020204" pitchFamily="34" charset="0"/>
                <a:cs typeface="Arial" pitchFamily="34" charset="0"/>
              </a:rPr>
              <a:t>, </a:t>
            </a:r>
            <a:r>
              <a:rPr lang="en-US" altLang="zh-CN" sz="900" u="sng" dirty="0">
                <a:latin typeface="Arial" panose="020B0604020202020204" pitchFamily="34" charset="0"/>
                <a:cs typeface="Arial" pitchFamily="34" charset="0"/>
              </a:rPr>
              <a:t>63</a:t>
            </a:r>
            <a:r>
              <a:rPr lang="en-US" sz="900" u="sng" dirty="0">
                <a:latin typeface="Arial" panose="020B0604020202020204" pitchFamily="34" charset="0"/>
                <a:cs typeface="Arial" pitchFamily="34" charset="0"/>
              </a:rPr>
              <a:t>.6%</a:t>
            </a:r>
          </a:p>
        </p:txBody>
      </p:sp>
      <p:sp>
        <p:nvSpPr>
          <p:cNvPr id="484" name="Arc 301">
            <a:extLst>
              <a:ext uri="{FF2B5EF4-FFF2-40B4-BE49-F238E27FC236}">
                <a16:creationId xmlns:a16="http://schemas.microsoft.com/office/drawing/2014/main" id="{1685087D-AB75-D94B-9288-11E2FF09A625}"/>
              </a:ext>
            </a:extLst>
          </p:cNvPr>
          <p:cNvSpPr/>
          <p:nvPr/>
        </p:nvSpPr>
        <p:spPr>
          <a:xfrm>
            <a:off x="4083062" y="1026360"/>
            <a:ext cx="477275" cy="511532"/>
          </a:xfrm>
          <a:prstGeom prst="arc">
            <a:avLst>
              <a:gd name="adj1" fmla="val 19007921"/>
              <a:gd name="adj2" fmla="val 2956010"/>
            </a:avLst>
          </a:prstGeom>
          <a:ln>
            <a:headEnd type="none" w="med" len="med"/>
            <a:tailEnd type="stealth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0" name="Arc 301">
            <a:extLst>
              <a:ext uri="{FF2B5EF4-FFF2-40B4-BE49-F238E27FC236}">
                <a16:creationId xmlns:a16="http://schemas.microsoft.com/office/drawing/2014/main" id="{221BB4FA-D0D5-C94B-AF59-7CBB472014E1}"/>
              </a:ext>
            </a:extLst>
          </p:cNvPr>
          <p:cNvSpPr/>
          <p:nvPr/>
        </p:nvSpPr>
        <p:spPr>
          <a:xfrm flipH="1">
            <a:off x="4365699" y="3674758"/>
            <a:ext cx="477275" cy="511532"/>
          </a:xfrm>
          <a:prstGeom prst="arc">
            <a:avLst>
              <a:gd name="adj1" fmla="val 19007921"/>
              <a:gd name="adj2" fmla="val 2553140"/>
            </a:avLst>
          </a:prstGeom>
          <a:ln w="6350">
            <a:headEnd type="none" w="med" len="med"/>
            <a:tailEnd type="stealth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" name="Arc 301">
            <a:extLst>
              <a:ext uri="{FF2B5EF4-FFF2-40B4-BE49-F238E27FC236}">
                <a16:creationId xmlns:a16="http://schemas.microsoft.com/office/drawing/2014/main" id="{0A9268DC-E631-6D44-B2FF-F459D3C2EDF3}"/>
              </a:ext>
            </a:extLst>
          </p:cNvPr>
          <p:cNvSpPr/>
          <p:nvPr/>
        </p:nvSpPr>
        <p:spPr>
          <a:xfrm flipH="1">
            <a:off x="4364586" y="4610100"/>
            <a:ext cx="477275" cy="511532"/>
          </a:xfrm>
          <a:prstGeom prst="arc">
            <a:avLst>
              <a:gd name="adj1" fmla="val 19007921"/>
              <a:gd name="adj2" fmla="val 2553140"/>
            </a:avLst>
          </a:prstGeom>
          <a:ln w="6350">
            <a:headEnd type="none" w="med" len="med"/>
            <a:tailEnd type="stealth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7" name="Arc 301">
            <a:extLst>
              <a:ext uri="{FF2B5EF4-FFF2-40B4-BE49-F238E27FC236}">
                <a16:creationId xmlns:a16="http://schemas.microsoft.com/office/drawing/2014/main" id="{F2F3CD53-FDD3-CD47-86E6-3BC9469A030A}"/>
              </a:ext>
            </a:extLst>
          </p:cNvPr>
          <p:cNvSpPr/>
          <p:nvPr/>
        </p:nvSpPr>
        <p:spPr>
          <a:xfrm>
            <a:off x="3878785" y="5351557"/>
            <a:ext cx="477275" cy="511532"/>
          </a:xfrm>
          <a:prstGeom prst="arc">
            <a:avLst>
              <a:gd name="adj1" fmla="val 18787662"/>
              <a:gd name="adj2" fmla="val 3195741"/>
            </a:avLst>
          </a:prstGeom>
          <a:ln w="6350">
            <a:headEnd type="none" w="med" len="med"/>
            <a:tailEnd type="stealth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0" name="Arc 301">
            <a:extLst>
              <a:ext uri="{FF2B5EF4-FFF2-40B4-BE49-F238E27FC236}">
                <a16:creationId xmlns:a16="http://schemas.microsoft.com/office/drawing/2014/main" id="{AD9006B1-9044-5B4E-B6C6-C9411B7750A0}"/>
              </a:ext>
            </a:extLst>
          </p:cNvPr>
          <p:cNvSpPr/>
          <p:nvPr/>
        </p:nvSpPr>
        <p:spPr>
          <a:xfrm>
            <a:off x="3874989" y="4739765"/>
            <a:ext cx="477275" cy="511532"/>
          </a:xfrm>
          <a:prstGeom prst="arc">
            <a:avLst>
              <a:gd name="adj1" fmla="val 19007921"/>
              <a:gd name="adj2" fmla="val 2553140"/>
            </a:avLst>
          </a:prstGeom>
          <a:ln w="6350">
            <a:headEnd type="none" w="med" len="med"/>
            <a:tailEnd type="stealth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3" name="Arc 301">
            <a:extLst>
              <a:ext uri="{FF2B5EF4-FFF2-40B4-BE49-F238E27FC236}">
                <a16:creationId xmlns:a16="http://schemas.microsoft.com/office/drawing/2014/main" id="{70B9C051-4ADD-6F40-B46F-F6748D36FC10}"/>
              </a:ext>
            </a:extLst>
          </p:cNvPr>
          <p:cNvSpPr/>
          <p:nvPr/>
        </p:nvSpPr>
        <p:spPr>
          <a:xfrm flipH="1">
            <a:off x="4361802" y="5391212"/>
            <a:ext cx="477275" cy="511532"/>
          </a:xfrm>
          <a:prstGeom prst="arc">
            <a:avLst>
              <a:gd name="adj1" fmla="val 19007921"/>
              <a:gd name="adj2" fmla="val 2553140"/>
            </a:avLst>
          </a:prstGeom>
          <a:ln w="6350">
            <a:headEnd type="none" w="med" len="med"/>
            <a:tailEnd type="stealth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6" name="文本框 491">
            <a:extLst>
              <a:ext uri="{FF2B5EF4-FFF2-40B4-BE49-F238E27FC236}">
                <a16:creationId xmlns:a16="http://schemas.microsoft.com/office/drawing/2014/main" id="{16CB5D00-6376-B249-9FDC-C6604B6FD110}"/>
              </a:ext>
            </a:extLst>
          </p:cNvPr>
          <p:cNvSpPr txBox="1"/>
          <p:nvPr/>
        </p:nvSpPr>
        <p:spPr>
          <a:xfrm>
            <a:off x="4249430" y="3632018"/>
            <a:ext cx="600752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indent="0" algn="ctr">
              <a:defRPr sz="900">
                <a:latin typeface="Arial" panose="020B0604020202020204" pitchFamily="34" charset="0"/>
                <a:cs typeface="Arial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dirty="0"/>
              <a:t>RNA</a:t>
            </a:r>
            <a:endParaRPr lang="en-US" baseline="-25000" dirty="0"/>
          </a:p>
        </p:txBody>
      </p:sp>
      <p:sp>
        <p:nvSpPr>
          <p:cNvPr id="546" name="文本框 491">
            <a:extLst>
              <a:ext uri="{FF2B5EF4-FFF2-40B4-BE49-F238E27FC236}">
                <a16:creationId xmlns:a16="http://schemas.microsoft.com/office/drawing/2014/main" id="{352C3464-E02F-0845-99CF-C3E07D2AA850}"/>
              </a:ext>
            </a:extLst>
          </p:cNvPr>
          <p:cNvSpPr txBox="1"/>
          <p:nvPr/>
        </p:nvSpPr>
        <p:spPr>
          <a:xfrm>
            <a:off x="4286104" y="3985361"/>
            <a:ext cx="801704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indent="0" algn="ctr">
              <a:defRPr sz="900">
                <a:latin typeface="Arial" panose="020B0604020202020204" pitchFamily="34" charset="0"/>
                <a:cs typeface="Arial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dirty="0"/>
              <a:t>RNA-CH</a:t>
            </a:r>
            <a:r>
              <a:rPr lang="en-US" baseline="-25000" dirty="0"/>
              <a:t>3</a:t>
            </a:r>
          </a:p>
        </p:txBody>
      </p:sp>
      <p:sp>
        <p:nvSpPr>
          <p:cNvPr id="559" name="Arc 301">
            <a:extLst>
              <a:ext uri="{FF2B5EF4-FFF2-40B4-BE49-F238E27FC236}">
                <a16:creationId xmlns:a16="http://schemas.microsoft.com/office/drawing/2014/main" id="{FFDF7CD6-FAAB-E84E-9846-F49DD0592567}"/>
              </a:ext>
            </a:extLst>
          </p:cNvPr>
          <p:cNvSpPr/>
          <p:nvPr/>
        </p:nvSpPr>
        <p:spPr>
          <a:xfrm>
            <a:off x="3881079" y="4098290"/>
            <a:ext cx="477275" cy="511532"/>
          </a:xfrm>
          <a:prstGeom prst="arc">
            <a:avLst>
              <a:gd name="adj1" fmla="val 19007921"/>
              <a:gd name="adj2" fmla="val 3040789"/>
            </a:avLst>
          </a:prstGeom>
          <a:ln w="6350">
            <a:headEnd type="none" w="med" len="med"/>
            <a:tailEnd type="stealth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694545-2B3B-4B49-9C12-99F0779015A2}"/>
              </a:ext>
            </a:extLst>
          </p:cNvPr>
          <p:cNvSpPr/>
          <p:nvPr/>
        </p:nvSpPr>
        <p:spPr>
          <a:xfrm>
            <a:off x="2812542" y="4273980"/>
            <a:ext cx="60625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itchFamily="34" charset="0"/>
              </a:rPr>
              <a:t>DNMT3B</a:t>
            </a:r>
          </a:p>
        </p:txBody>
      </p:sp>
      <p:sp>
        <p:nvSpPr>
          <p:cNvPr id="404" name="文本框 487">
            <a:extLst>
              <a:ext uri="{FF2B5EF4-FFF2-40B4-BE49-F238E27FC236}">
                <a16:creationId xmlns:a16="http://schemas.microsoft.com/office/drawing/2014/main" id="{5A202316-1B2E-8546-B35B-CAC6F308D88A}"/>
              </a:ext>
            </a:extLst>
          </p:cNvPr>
          <p:cNvSpPr txBox="1"/>
          <p:nvPr/>
        </p:nvSpPr>
        <p:spPr>
          <a:xfrm>
            <a:off x="3768928" y="5278547"/>
            <a:ext cx="608147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indent="0" algn="ctr">
              <a:defRPr sz="900">
                <a:latin typeface="Arial" panose="020B0604020202020204" pitchFamily="34" charset="0"/>
                <a:cs typeface="Arial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 algn="l"/>
            <a:r>
              <a:rPr lang="en-US" dirty="0"/>
              <a:t>Leu/Lys</a:t>
            </a:r>
            <a:endParaRPr lang="en-US" baseline="-25000" dirty="0"/>
          </a:p>
        </p:txBody>
      </p:sp>
      <p:sp>
        <p:nvSpPr>
          <p:cNvPr id="408" name="文本框 487">
            <a:extLst>
              <a:ext uri="{FF2B5EF4-FFF2-40B4-BE49-F238E27FC236}">
                <a16:creationId xmlns:a16="http://schemas.microsoft.com/office/drawing/2014/main" id="{8953DBED-32BA-8D4A-B12F-4575317CECF6}"/>
              </a:ext>
            </a:extLst>
          </p:cNvPr>
          <p:cNvSpPr txBox="1"/>
          <p:nvPr/>
        </p:nvSpPr>
        <p:spPr>
          <a:xfrm>
            <a:off x="3572305" y="5730969"/>
            <a:ext cx="847793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indent="0" algn="ctr">
              <a:defRPr sz="900">
                <a:latin typeface="Arial" panose="020B0604020202020204" pitchFamily="34" charset="0"/>
                <a:cs typeface="Arial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 algn="l"/>
            <a:r>
              <a:rPr lang="en-US" altLang="zh-CN" dirty="0"/>
              <a:t>L</a:t>
            </a:r>
            <a:r>
              <a:rPr lang="en-US" dirty="0"/>
              <a:t>eu</a:t>
            </a:r>
            <a:r>
              <a:rPr lang="en-US" altLang="zh-CN" dirty="0"/>
              <a:t>/Lys</a:t>
            </a:r>
            <a:r>
              <a:rPr lang="en-US" dirty="0"/>
              <a:t>-CH</a:t>
            </a:r>
            <a:r>
              <a:rPr lang="en-US" baseline="-25000" dirty="0"/>
              <a:t>3</a:t>
            </a:r>
          </a:p>
        </p:txBody>
      </p:sp>
      <p:sp>
        <p:nvSpPr>
          <p:cNvPr id="453" name="文本框 491">
            <a:extLst>
              <a:ext uri="{FF2B5EF4-FFF2-40B4-BE49-F238E27FC236}">
                <a16:creationId xmlns:a16="http://schemas.microsoft.com/office/drawing/2014/main" id="{1FA65D25-0622-0142-AEB1-706E641D4707}"/>
              </a:ext>
            </a:extLst>
          </p:cNvPr>
          <p:cNvSpPr txBox="1"/>
          <p:nvPr/>
        </p:nvSpPr>
        <p:spPr>
          <a:xfrm>
            <a:off x="3893322" y="4028986"/>
            <a:ext cx="488442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indent="0" algn="ctr">
              <a:defRPr sz="900">
                <a:latin typeface="Arial" panose="020B0604020202020204" pitchFamily="34" charset="0"/>
                <a:cs typeface="Arial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dirty="0"/>
              <a:t>DNA</a:t>
            </a:r>
            <a:endParaRPr lang="en-US" baseline="-25000" dirty="0"/>
          </a:p>
        </p:txBody>
      </p:sp>
      <p:sp>
        <p:nvSpPr>
          <p:cNvPr id="525" name="文本框 326">
            <a:extLst>
              <a:ext uri="{FF2B5EF4-FFF2-40B4-BE49-F238E27FC236}">
                <a16:creationId xmlns:a16="http://schemas.microsoft.com/office/drawing/2014/main" id="{10A464B2-8980-1749-AD94-7A2CDA6774D5}"/>
              </a:ext>
            </a:extLst>
          </p:cNvPr>
          <p:cNvSpPr txBox="1"/>
          <p:nvPr/>
        </p:nvSpPr>
        <p:spPr>
          <a:xfrm>
            <a:off x="1564685" y="975206"/>
            <a:ext cx="619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b="1" dirty="0">
                <a:solidFill>
                  <a:srgbClr val="0E05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➃</a:t>
            </a:r>
            <a:r>
              <a:rPr lang="en-US" sz="900" b="1" i="1" dirty="0">
                <a:solidFill>
                  <a:srgbClr val="0E05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Folate</a:t>
            </a:r>
          </a:p>
          <a:p>
            <a:pPr algn="ctr"/>
            <a:r>
              <a:rPr lang="en-US" sz="900" b="1" i="1" dirty="0">
                <a:solidFill>
                  <a:srgbClr val="0E05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cycle</a:t>
            </a:r>
          </a:p>
        </p:txBody>
      </p:sp>
      <p:sp>
        <p:nvSpPr>
          <p:cNvPr id="526" name="文本框 171">
            <a:extLst>
              <a:ext uri="{FF2B5EF4-FFF2-40B4-BE49-F238E27FC236}">
                <a16:creationId xmlns:a16="http://schemas.microsoft.com/office/drawing/2014/main" id="{2D02C9E7-C2DF-D545-8DD5-D723C0B0C99A}"/>
              </a:ext>
            </a:extLst>
          </p:cNvPr>
          <p:cNvSpPr txBox="1"/>
          <p:nvPr/>
        </p:nvSpPr>
        <p:spPr>
          <a:xfrm>
            <a:off x="4415181" y="2610195"/>
            <a:ext cx="15424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00" b="1" dirty="0">
                <a:solidFill>
                  <a:srgbClr val="0E05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➆</a:t>
            </a:r>
            <a:r>
              <a:rPr lang="en-US" sz="900" b="1" i="1" dirty="0">
                <a:solidFill>
                  <a:srgbClr val="0E05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Adenosine metabolism</a:t>
            </a:r>
          </a:p>
        </p:txBody>
      </p:sp>
      <p:sp>
        <p:nvSpPr>
          <p:cNvPr id="538" name="文本框 171">
            <a:extLst>
              <a:ext uri="{FF2B5EF4-FFF2-40B4-BE49-F238E27FC236}">
                <a16:creationId xmlns:a16="http://schemas.microsoft.com/office/drawing/2014/main" id="{6A172DDB-A7A4-E04D-ACC0-C802840393CD}"/>
              </a:ext>
            </a:extLst>
          </p:cNvPr>
          <p:cNvSpPr txBox="1"/>
          <p:nvPr/>
        </p:nvSpPr>
        <p:spPr>
          <a:xfrm>
            <a:off x="3256715" y="526973"/>
            <a:ext cx="1151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b="1" dirty="0">
                <a:solidFill>
                  <a:srgbClr val="0E05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➄</a:t>
            </a:r>
            <a:r>
              <a:rPr lang="en-US" sz="900" b="1" i="1" dirty="0">
                <a:solidFill>
                  <a:srgbClr val="0E05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Choline/Betaine</a:t>
            </a:r>
          </a:p>
          <a:p>
            <a:pPr algn="ctr"/>
            <a:r>
              <a:rPr lang="en-US" sz="900" b="1" i="1" dirty="0">
                <a:solidFill>
                  <a:srgbClr val="0E05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metabolism</a:t>
            </a:r>
          </a:p>
        </p:txBody>
      </p:sp>
      <p:sp>
        <p:nvSpPr>
          <p:cNvPr id="571" name="文本框 171">
            <a:extLst>
              <a:ext uri="{FF2B5EF4-FFF2-40B4-BE49-F238E27FC236}">
                <a16:creationId xmlns:a16="http://schemas.microsoft.com/office/drawing/2014/main" id="{E6886EB3-B51D-A943-9AB5-A4F6D5392F2B}"/>
              </a:ext>
            </a:extLst>
          </p:cNvPr>
          <p:cNvSpPr txBox="1"/>
          <p:nvPr/>
        </p:nvSpPr>
        <p:spPr>
          <a:xfrm>
            <a:off x="2498958" y="2070058"/>
            <a:ext cx="105509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b="1" dirty="0">
                <a:solidFill>
                  <a:srgbClr val="0E05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➅</a:t>
            </a:r>
            <a:r>
              <a:rPr lang="en-US" sz="900" b="1" i="1" dirty="0" err="1">
                <a:solidFill>
                  <a:srgbClr val="0E05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Hcy</a:t>
            </a:r>
            <a:r>
              <a:rPr lang="en-US" sz="900" b="1" i="1" dirty="0">
                <a:solidFill>
                  <a:srgbClr val="0E05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synthesis</a:t>
            </a:r>
          </a:p>
        </p:txBody>
      </p:sp>
      <p:sp>
        <p:nvSpPr>
          <p:cNvPr id="575" name="矩形 216">
            <a:extLst>
              <a:ext uri="{FF2B5EF4-FFF2-40B4-BE49-F238E27FC236}">
                <a16:creationId xmlns:a16="http://schemas.microsoft.com/office/drawing/2014/main" id="{9BA8EA5B-A443-434A-BEDB-481E5D5B7469}"/>
              </a:ext>
            </a:extLst>
          </p:cNvPr>
          <p:cNvSpPr/>
          <p:nvPr/>
        </p:nvSpPr>
        <p:spPr>
          <a:xfrm>
            <a:off x="1660491" y="1038733"/>
            <a:ext cx="416969" cy="248780"/>
          </a:xfrm>
          <a:prstGeom prst="rect">
            <a:avLst/>
          </a:prstGeom>
          <a:noFill/>
          <a:ln w="635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9" name="矩形 216">
            <a:extLst>
              <a:ext uri="{FF2B5EF4-FFF2-40B4-BE49-F238E27FC236}">
                <a16:creationId xmlns:a16="http://schemas.microsoft.com/office/drawing/2014/main" id="{E117B017-06BE-C746-AD62-C846C7A5E1E7}"/>
              </a:ext>
            </a:extLst>
          </p:cNvPr>
          <p:cNvSpPr/>
          <p:nvPr/>
        </p:nvSpPr>
        <p:spPr>
          <a:xfrm>
            <a:off x="3355987" y="580152"/>
            <a:ext cx="961196" cy="242172"/>
          </a:xfrm>
          <a:prstGeom prst="rect">
            <a:avLst/>
          </a:prstGeom>
          <a:noFill/>
          <a:ln w="635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3" name="矩形 216">
            <a:extLst>
              <a:ext uri="{FF2B5EF4-FFF2-40B4-BE49-F238E27FC236}">
                <a16:creationId xmlns:a16="http://schemas.microsoft.com/office/drawing/2014/main" id="{00A127BA-7E74-114D-BE72-55987DD80CDC}"/>
              </a:ext>
            </a:extLst>
          </p:cNvPr>
          <p:cNvSpPr/>
          <p:nvPr/>
        </p:nvSpPr>
        <p:spPr>
          <a:xfrm>
            <a:off x="2591003" y="2123611"/>
            <a:ext cx="884271" cy="116359"/>
          </a:xfrm>
          <a:prstGeom prst="rect">
            <a:avLst/>
          </a:prstGeom>
          <a:noFill/>
          <a:ln w="635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4" name="矩形 216">
            <a:extLst>
              <a:ext uri="{FF2B5EF4-FFF2-40B4-BE49-F238E27FC236}">
                <a16:creationId xmlns:a16="http://schemas.microsoft.com/office/drawing/2014/main" id="{647E8E74-1C52-8543-8C46-5BFD09BEB721}"/>
              </a:ext>
            </a:extLst>
          </p:cNvPr>
          <p:cNvSpPr/>
          <p:nvPr/>
        </p:nvSpPr>
        <p:spPr>
          <a:xfrm>
            <a:off x="4499937" y="2659831"/>
            <a:ext cx="1366252" cy="136645"/>
          </a:xfrm>
          <a:prstGeom prst="rect">
            <a:avLst/>
          </a:prstGeom>
          <a:noFill/>
          <a:ln w="635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6" name="文本框 326">
            <a:extLst>
              <a:ext uri="{FF2B5EF4-FFF2-40B4-BE49-F238E27FC236}">
                <a16:creationId xmlns:a16="http://schemas.microsoft.com/office/drawing/2014/main" id="{DB10B038-30F5-4D43-A0D9-559256D6C160}"/>
              </a:ext>
            </a:extLst>
          </p:cNvPr>
          <p:cNvSpPr txBox="1"/>
          <p:nvPr/>
        </p:nvSpPr>
        <p:spPr>
          <a:xfrm>
            <a:off x="1399653" y="3910259"/>
            <a:ext cx="619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b="1" dirty="0">
                <a:solidFill>
                  <a:srgbClr val="0E05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➃</a:t>
            </a:r>
            <a:r>
              <a:rPr lang="en-US" sz="900" b="1" i="1" dirty="0">
                <a:solidFill>
                  <a:srgbClr val="0E05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Folate</a:t>
            </a:r>
          </a:p>
          <a:p>
            <a:pPr algn="ctr"/>
            <a:r>
              <a:rPr lang="en-US" sz="900" b="1" i="1" dirty="0">
                <a:solidFill>
                  <a:srgbClr val="0E05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cycle</a:t>
            </a:r>
          </a:p>
        </p:txBody>
      </p:sp>
      <p:sp>
        <p:nvSpPr>
          <p:cNvPr id="647" name="文本框 171">
            <a:extLst>
              <a:ext uri="{FF2B5EF4-FFF2-40B4-BE49-F238E27FC236}">
                <a16:creationId xmlns:a16="http://schemas.microsoft.com/office/drawing/2014/main" id="{890AD65E-3911-B046-B9C5-401BE863993B}"/>
              </a:ext>
            </a:extLst>
          </p:cNvPr>
          <p:cNvSpPr txBox="1"/>
          <p:nvPr/>
        </p:nvSpPr>
        <p:spPr>
          <a:xfrm>
            <a:off x="4440588" y="6122838"/>
            <a:ext cx="15424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00" b="1" dirty="0">
                <a:solidFill>
                  <a:srgbClr val="0E05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➆</a:t>
            </a:r>
            <a:r>
              <a:rPr lang="en-US" sz="900" b="1" i="1" dirty="0">
                <a:solidFill>
                  <a:srgbClr val="0E05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Adenosine metabolism</a:t>
            </a:r>
          </a:p>
        </p:txBody>
      </p:sp>
      <p:sp>
        <p:nvSpPr>
          <p:cNvPr id="648" name="文本框 171">
            <a:extLst>
              <a:ext uri="{FF2B5EF4-FFF2-40B4-BE49-F238E27FC236}">
                <a16:creationId xmlns:a16="http://schemas.microsoft.com/office/drawing/2014/main" id="{8EFD44D1-9890-CA47-8533-3A7DA8D7560D}"/>
              </a:ext>
            </a:extLst>
          </p:cNvPr>
          <p:cNvSpPr txBox="1"/>
          <p:nvPr/>
        </p:nvSpPr>
        <p:spPr>
          <a:xfrm>
            <a:off x="3216466" y="3674179"/>
            <a:ext cx="1151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b="1" dirty="0">
                <a:solidFill>
                  <a:srgbClr val="0E05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➄</a:t>
            </a:r>
            <a:r>
              <a:rPr lang="en-US" sz="900" b="1" i="1" dirty="0">
                <a:solidFill>
                  <a:srgbClr val="0E05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Choline/Betaine</a:t>
            </a:r>
          </a:p>
          <a:p>
            <a:pPr algn="ctr"/>
            <a:r>
              <a:rPr lang="en-US" sz="900" b="1" i="1" dirty="0">
                <a:solidFill>
                  <a:srgbClr val="0E05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metabolism</a:t>
            </a:r>
          </a:p>
        </p:txBody>
      </p:sp>
      <p:sp>
        <p:nvSpPr>
          <p:cNvPr id="652" name="文本框 171">
            <a:extLst>
              <a:ext uri="{FF2B5EF4-FFF2-40B4-BE49-F238E27FC236}">
                <a16:creationId xmlns:a16="http://schemas.microsoft.com/office/drawing/2014/main" id="{DDE1626A-19EC-E64C-B4FF-642638EA4F50}"/>
              </a:ext>
            </a:extLst>
          </p:cNvPr>
          <p:cNvSpPr txBox="1"/>
          <p:nvPr/>
        </p:nvSpPr>
        <p:spPr>
          <a:xfrm>
            <a:off x="2296990" y="5777154"/>
            <a:ext cx="105509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b="1" dirty="0">
                <a:solidFill>
                  <a:srgbClr val="0E05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➅</a:t>
            </a:r>
            <a:r>
              <a:rPr lang="en-US" sz="900" b="1" i="1" dirty="0" err="1">
                <a:solidFill>
                  <a:srgbClr val="0E05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Hcy</a:t>
            </a:r>
            <a:r>
              <a:rPr lang="en-US" sz="900" b="1" i="1" dirty="0">
                <a:solidFill>
                  <a:srgbClr val="0E05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synthesis</a:t>
            </a:r>
          </a:p>
        </p:txBody>
      </p:sp>
      <p:sp>
        <p:nvSpPr>
          <p:cNvPr id="653" name="矩形 216">
            <a:extLst>
              <a:ext uri="{FF2B5EF4-FFF2-40B4-BE49-F238E27FC236}">
                <a16:creationId xmlns:a16="http://schemas.microsoft.com/office/drawing/2014/main" id="{2D756F22-5A7F-354D-9A87-260F695529F7}"/>
              </a:ext>
            </a:extLst>
          </p:cNvPr>
          <p:cNvSpPr/>
          <p:nvPr/>
        </p:nvSpPr>
        <p:spPr>
          <a:xfrm>
            <a:off x="1495459" y="3973786"/>
            <a:ext cx="416969" cy="248780"/>
          </a:xfrm>
          <a:prstGeom prst="rect">
            <a:avLst/>
          </a:prstGeom>
          <a:noFill/>
          <a:ln w="635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4" name="矩形 216">
            <a:extLst>
              <a:ext uri="{FF2B5EF4-FFF2-40B4-BE49-F238E27FC236}">
                <a16:creationId xmlns:a16="http://schemas.microsoft.com/office/drawing/2014/main" id="{1F7A5782-27FB-F241-A9FB-DC55284D956C}"/>
              </a:ext>
            </a:extLst>
          </p:cNvPr>
          <p:cNvSpPr/>
          <p:nvPr/>
        </p:nvSpPr>
        <p:spPr>
          <a:xfrm>
            <a:off x="3315738" y="3727357"/>
            <a:ext cx="949741" cy="259925"/>
          </a:xfrm>
          <a:prstGeom prst="rect">
            <a:avLst/>
          </a:prstGeom>
          <a:noFill/>
          <a:ln w="635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5" name="矩形 216">
            <a:extLst>
              <a:ext uri="{FF2B5EF4-FFF2-40B4-BE49-F238E27FC236}">
                <a16:creationId xmlns:a16="http://schemas.microsoft.com/office/drawing/2014/main" id="{973A8FBD-16D7-8D45-959F-AAF0BA2CE587}"/>
              </a:ext>
            </a:extLst>
          </p:cNvPr>
          <p:cNvSpPr/>
          <p:nvPr/>
        </p:nvSpPr>
        <p:spPr>
          <a:xfrm>
            <a:off x="2389035" y="5830707"/>
            <a:ext cx="884271" cy="116359"/>
          </a:xfrm>
          <a:prstGeom prst="rect">
            <a:avLst/>
          </a:prstGeom>
          <a:noFill/>
          <a:ln w="635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6" name="矩形 216">
            <a:extLst>
              <a:ext uri="{FF2B5EF4-FFF2-40B4-BE49-F238E27FC236}">
                <a16:creationId xmlns:a16="http://schemas.microsoft.com/office/drawing/2014/main" id="{3C45A016-D289-7046-8B64-50BD5EB8C309}"/>
              </a:ext>
            </a:extLst>
          </p:cNvPr>
          <p:cNvSpPr/>
          <p:nvPr/>
        </p:nvSpPr>
        <p:spPr>
          <a:xfrm>
            <a:off x="4528746" y="6174174"/>
            <a:ext cx="1366252" cy="136645"/>
          </a:xfrm>
          <a:prstGeom prst="rect">
            <a:avLst/>
          </a:prstGeom>
          <a:noFill/>
          <a:ln w="635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2" name="文本框 3">
            <a:extLst>
              <a:ext uri="{FF2B5EF4-FFF2-40B4-BE49-F238E27FC236}">
                <a16:creationId xmlns:a16="http://schemas.microsoft.com/office/drawing/2014/main" id="{3BC7FA77-0028-4546-866F-025710A7F7B2}"/>
              </a:ext>
            </a:extLst>
          </p:cNvPr>
          <p:cNvSpPr txBox="1"/>
          <p:nvPr/>
        </p:nvSpPr>
        <p:spPr>
          <a:xfrm>
            <a:off x="340218" y="6723916"/>
            <a:ext cx="6350761" cy="229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. 11 </a:t>
            </a:r>
            <a:r>
              <a:rPr lang="en-US" sz="1000" b="1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HM cycle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metabolic enzymes</a:t>
            </a:r>
            <a:r>
              <a:rPr lang="en-US" sz="1000" b="1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1000" b="1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interact with 955 proteins and five</a:t>
            </a:r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pairs </a:t>
            </a:r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interact with each other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6" name="Rectangle 5">
            <a:extLst>
              <a:ext uri="{FF2B5EF4-FFF2-40B4-BE49-F238E27FC236}">
                <a16:creationId xmlns:a16="http://schemas.microsoft.com/office/drawing/2014/main" id="{A40C83EE-C3E7-E447-9365-B7EE0F609B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352" y="7563889"/>
            <a:ext cx="360000" cy="12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5" name="Rectangle 544">
            <a:extLst>
              <a:ext uri="{FF2B5EF4-FFF2-40B4-BE49-F238E27FC236}">
                <a16:creationId xmlns:a16="http://schemas.microsoft.com/office/drawing/2014/main" id="{9B4D032C-311C-6A4D-BEF4-4EF57EB7BF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9655" y="6920274"/>
            <a:ext cx="28533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AHCY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(79)</a:t>
            </a:r>
          </a:p>
        </p:txBody>
      </p:sp>
      <p:sp>
        <p:nvSpPr>
          <p:cNvPr id="548" name="Rectangle 547">
            <a:extLst>
              <a:ext uri="{FF2B5EF4-FFF2-40B4-BE49-F238E27FC236}">
                <a16:creationId xmlns:a16="http://schemas.microsoft.com/office/drawing/2014/main" id="{E3676503-ACB7-C04C-BC33-C93376BAC0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5371" y="6920274"/>
            <a:ext cx="2115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CBS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(87)</a:t>
            </a:r>
          </a:p>
        </p:txBody>
      </p:sp>
      <p:sp>
        <p:nvSpPr>
          <p:cNvPr id="556" name="Rectangle 555">
            <a:extLst>
              <a:ext uri="{FF2B5EF4-FFF2-40B4-BE49-F238E27FC236}">
                <a16:creationId xmlns:a16="http://schemas.microsoft.com/office/drawing/2014/main" id="{03189673-3ED3-4F4C-A86E-62DC83D29F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846" y="6920274"/>
            <a:ext cx="20999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CTH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(50)</a:t>
            </a:r>
          </a:p>
        </p:txBody>
      </p:sp>
      <p:sp>
        <p:nvSpPr>
          <p:cNvPr id="558" name="Rectangle 557">
            <a:extLst>
              <a:ext uri="{FF2B5EF4-FFF2-40B4-BE49-F238E27FC236}">
                <a16:creationId xmlns:a16="http://schemas.microsoft.com/office/drawing/2014/main" id="{FEA9D526-3FBF-9644-8693-411EC9C77C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5174" y="6920274"/>
            <a:ext cx="29655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MARS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(154)</a:t>
            </a:r>
          </a:p>
        </p:txBody>
      </p:sp>
      <p:sp>
        <p:nvSpPr>
          <p:cNvPr id="603" name="Rectangle 602">
            <a:extLst>
              <a:ext uri="{FF2B5EF4-FFF2-40B4-BE49-F238E27FC236}">
                <a16:creationId xmlns:a16="http://schemas.microsoft.com/office/drawing/2014/main" id="{2274AC42-B715-DE45-B80D-3542BD5F69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5416" y="6920274"/>
            <a:ext cx="28052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PON1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(10)</a:t>
            </a:r>
          </a:p>
        </p:txBody>
      </p:sp>
      <p:sp>
        <p:nvSpPr>
          <p:cNvPr id="611" name="Rectangle 610">
            <a:extLst>
              <a:ext uri="{FF2B5EF4-FFF2-40B4-BE49-F238E27FC236}">
                <a16:creationId xmlns:a16="http://schemas.microsoft.com/office/drawing/2014/main" id="{267B15FD-1317-AF4C-8E19-7DF9ADC1C2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2772" y="6920274"/>
            <a:ext cx="2212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MTR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(32)</a:t>
            </a:r>
          </a:p>
        </p:txBody>
      </p:sp>
      <p:sp>
        <p:nvSpPr>
          <p:cNvPr id="612" name="Rectangle 611">
            <a:extLst>
              <a:ext uri="{FF2B5EF4-FFF2-40B4-BE49-F238E27FC236}">
                <a16:creationId xmlns:a16="http://schemas.microsoft.com/office/drawing/2014/main" id="{D78B44C1-7E9D-D84F-A0AC-7359A3CA3B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1651" y="6920274"/>
            <a:ext cx="29014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BHMT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(12)</a:t>
            </a:r>
          </a:p>
        </p:txBody>
      </p:sp>
      <p:sp>
        <p:nvSpPr>
          <p:cNvPr id="613" name="Rectangle 612">
            <a:extLst>
              <a:ext uri="{FF2B5EF4-FFF2-40B4-BE49-F238E27FC236}">
                <a16:creationId xmlns:a16="http://schemas.microsoft.com/office/drawing/2014/main" id="{E9DE3EDA-2AAC-BD4F-A897-3E8A9AD09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9489" y="6920274"/>
            <a:ext cx="34785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SHMT1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(52)</a:t>
            </a:r>
          </a:p>
        </p:txBody>
      </p:sp>
      <p:sp>
        <p:nvSpPr>
          <p:cNvPr id="616" name="Rectangle 615">
            <a:extLst>
              <a:ext uri="{FF2B5EF4-FFF2-40B4-BE49-F238E27FC236}">
                <a16:creationId xmlns:a16="http://schemas.microsoft.com/office/drawing/2014/main" id="{B982438C-0DB5-D743-9719-D11D669BE3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7064" y="6920274"/>
            <a:ext cx="34785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SHMT2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(445)</a:t>
            </a:r>
          </a:p>
        </p:txBody>
      </p:sp>
      <p:sp>
        <p:nvSpPr>
          <p:cNvPr id="630" name="Rectangle 25">
            <a:extLst>
              <a:ext uri="{FF2B5EF4-FFF2-40B4-BE49-F238E27FC236}">
                <a16:creationId xmlns:a16="http://schemas.microsoft.com/office/drawing/2014/main" id="{3E08C438-7A2C-BD44-AA30-D2DCED78D8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7284" y="6920274"/>
            <a:ext cx="35747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MTHFR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(21)</a:t>
            </a:r>
          </a:p>
        </p:txBody>
      </p:sp>
      <p:sp>
        <p:nvSpPr>
          <p:cNvPr id="631" name="Rectangle 26">
            <a:extLst>
              <a:ext uri="{FF2B5EF4-FFF2-40B4-BE49-F238E27FC236}">
                <a16:creationId xmlns:a16="http://schemas.microsoft.com/office/drawing/2014/main" id="{3D20FE63-324E-3B44-B0C5-CEDA046549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444" y="6920274"/>
            <a:ext cx="34304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MAT1A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(13)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642" name="Rectangle 27">
            <a:extLst>
              <a:ext uri="{FF2B5EF4-FFF2-40B4-BE49-F238E27FC236}">
                <a16:creationId xmlns:a16="http://schemas.microsoft.com/office/drawing/2014/main" id="{BDAA47DA-58E4-424E-A74B-5FC2A508B4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608" y="7048186"/>
            <a:ext cx="59631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Gene Name 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sp>
        <p:nvSpPr>
          <p:cNvPr id="645" name="Rectangle 32">
            <a:extLst>
              <a:ext uri="{FF2B5EF4-FFF2-40B4-BE49-F238E27FC236}">
                <a16:creationId xmlns:a16="http://schemas.microsoft.com/office/drawing/2014/main" id="{527E7E42-6E42-A043-A9C2-C4D0AF97DE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1958" y="7529623"/>
            <a:ext cx="89768" cy="184666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+</a:t>
            </a:r>
          </a:p>
        </p:txBody>
      </p:sp>
      <p:sp>
        <p:nvSpPr>
          <p:cNvPr id="649" name="Rectangle 28">
            <a:extLst>
              <a:ext uri="{FF2B5EF4-FFF2-40B4-BE49-F238E27FC236}">
                <a16:creationId xmlns:a16="http://schemas.microsoft.com/office/drawing/2014/main" id="{E69F6F70-1FC1-9644-A0B0-88B5D5CD7F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222" y="7182347"/>
            <a:ext cx="92493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SAHH metabolism: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sp>
        <p:nvSpPr>
          <p:cNvPr id="650" name="Rectangle 29">
            <a:extLst>
              <a:ext uri="{FF2B5EF4-FFF2-40B4-BE49-F238E27FC236}">
                <a16:creationId xmlns:a16="http://schemas.microsoft.com/office/drawing/2014/main" id="{C7E5D073-F040-D348-8E12-F545480071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222" y="7300901"/>
            <a:ext cx="28533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AHCY</a:t>
            </a:r>
          </a:p>
        </p:txBody>
      </p:sp>
      <p:sp>
        <p:nvSpPr>
          <p:cNvPr id="651" name="Rectangle 30">
            <a:extLst>
              <a:ext uri="{FF2B5EF4-FFF2-40B4-BE49-F238E27FC236}">
                <a16:creationId xmlns:a16="http://schemas.microsoft.com/office/drawing/2014/main" id="{556380AF-593B-5142-B672-78AF8279EE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222" y="7422250"/>
            <a:ext cx="82394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 err="1">
                <a:ln>
                  <a:noFill/>
                </a:ln>
                <a:effectLst/>
                <a:cs typeface="Arial" panose="020B0604020202020204" pitchFamily="34" charset="0"/>
              </a:rPr>
              <a:t>Hcy</a:t>
            </a:r>
            <a:r>
              <a:rPr kumimoji="0" lang="en-US" altLang="en-US" sz="800" b="1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 metabolism: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sp>
        <p:nvSpPr>
          <p:cNvPr id="657" name="Rectangle 31">
            <a:extLst>
              <a:ext uri="{FF2B5EF4-FFF2-40B4-BE49-F238E27FC236}">
                <a16:creationId xmlns:a16="http://schemas.microsoft.com/office/drawing/2014/main" id="{227BF30D-8453-D74A-846F-ED12608E4A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222" y="7547502"/>
            <a:ext cx="21640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CBS</a:t>
            </a:r>
          </a:p>
        </p:txBody>
      </p:sp>
      <p:sp>
        <p:nvSpPr>
          <p:cNvPr id="658" name="Rectangle 33">
            <a:extLst>
              <a:ext uri="{FF2B5EF4-FFF2-40B4-BE49-F238E27FC236}">
                <a16:creationId xmlns:a16="http://schemas.microsoft.com/office/drawing/2014/main" id="{CED3A2F0-B0D6-294C-9C00-753D73F894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222" y="7682067"/>
            <a:ext cx="20999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CTH</a:t>
            </a:r>
          </a:p>
        </p:txBody>
      </p:sp>
      <p:sp>
        <p:nvSpPr>
          <p:cNvPr id="659" name="Rectangle 35">
            <a:extLst>
              <a:ext uri="{FF2B5EF4-FFF2-40B4-BE49-F238E27FC236}">
                <a16:creationId xmlns:a16="http://schemas.microsoft.com/office/drawing/2014/main" id="{42E3195D-E26B-3842-9005-1CCD672F5B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222" y="7807589"/>
            <a:ext cx="29655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MARS</a:t>
            </a:r>
          </a:p>
        </p:txBody>
      </p:sp>
      <p:sp>
        <p:nvSpPr>
          <p:cNvPr id="660" name="Rectangle 36">
            <a:extLst>
              <a:ext uri="{FF2B5EF4-FFF2-40B4-BE49-F238E27FC236}">
                <a16:creationId xmlns:a16="http://schemas.microsoft.com/office/drawing/2014/main" id="{82D0505C-E472-CC48-B86F-925DE34816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222" y="7929502"/>
            <a:ext cx="28052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PON1</a:t>
            </a:r>
          </a:p>
        </p:txBody>
      </p:sp>
      <p:sp>
        <p:nvSpPr>
          <p:cNvPr id="661" name="Rectangle 37">
            <a:extLst>
              <a:ext uri="{FF2B5EF4-FFF2-40B4-BE49-F238E27FC236}">
                <a16:creationId xmlns:a16="http://schemas.microsoft.com/office/drawing/2014/main" id="{6C027F2D-3FFB-8B4E-9B5C-ED0470F462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222" y="8051318"/>
            <a:ext cx="22121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MTR</a:t>
            </a:r>
          </a:p>
        </p:txBody>
      </p:sp>
      <p:sp>
        <p:nvSpPr>
          <p:cNvPr id="662" name="Rectangle 38">
            <a:extLst>
              <a:ext uri="{FF2B5EF4-FFF2-40B4-BE49-F238E27FC236}">
                <a16:creationId xmlns:a16="http://schemas.microsoft.com/office/drawing/2014/main" id="{0C86653C-A6E2-3040-B749-E1325657D0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222" y="8176169"/>
            <a:ext cx="29014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BHMT</a:t>
            </a:r>
          </a:p>
        </p:txBody>
      </p:sp>
      <p:sp>
        <p:nvSpPr>
          <p:cNvPr id="663" name="Rectangle 39">
            <a:extLst>
              <a:ext uri="{FF2B5EF4-FFF2-40B4-BE49-F238E27FC236}">
                <a16:creationId xmlns:a16="http://schemas.microsoft.com/office/drawing/2014/main" id="{7DA569FF-EBB7-854B-8AD4-8240AE07CD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222" y="8302412"/>
            <a:ext cx="34785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SHMT1</a:t>
            </a:r>
          </a:p>
        </p:txBody>
      </p:sp>
      <p:sp>
        <p:nvSpPr>
          <p:cNvPr id="664" name="Rectangle 41">
            <a:extLst>
              <a:ext uri="{FF2B5EF4-FFF2-40B4-BE49-F238E27FC236}">
                <a16:creationId xmlns:a16="http://schemas.microsoft.com/office/drawing/2014/main" id="{BB8F6945-EFD4-6A49-82BF-AA1EE99056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222" y="8428657"/>
            <a:ext cx="34785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SHMT2</a:t>
            </a:r>
          </a:p>
        </p:txBody>
      </p:sp>
      <p:sp>
        <p:nvSpPr>
          <p:cNvPr id="665" name="Rectangle 664">
            <a:extLst>
              <a:ext uri="{FF2B5EF4-FFF2-40B4-BE49-F238E27FC236}">
                <a16:creationId xmlns:a16="http://schemas.microsoft.com/office/drawing/2014/main" id="{BE29EF12-FF42-D446-A4F8-90A312E315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222" y="8563531"/>
            <a:ext cx="35747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MTHFR</a:t>
            </a:r>
          </a:p>
        </p:txBody>
      </p:sp>
      <p:sp>
        <p:nvSpPr>
          <p:cNvPr id="666" name="Rectangle 665">
            <a:extLst>
              <a:ext uri="{FF2B5EF4-FFF2-40B4-BE49-F238E27FC236}">
                <a16:creationId xmlns:a16="http://schemas.microsoft.com/office/drawing/2014/main" id="{3C7C32BC-095C-4642-8CFF-B6825AD0C4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222" y="8691126"/>
            <a:ext cx="34304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MAT1A</a:t>
            </a:r>
          </a:p>
        </p:txBody>
      </p:sp>
      <p:sp>
        <p:nvSpPr>
          <p:cNvPr id="667" name="Rectangle 666">
            <a:extLst>
              <a:ext uri="{FF2B5EF4-FFF2-40B4-BE49-F238E27FC236}">
                <a16:creationId xmlns:a16="http://schemas.microsoft.com/office/drawing/2014/main" id="{9B18BC8B-C0BF-FD44-A93D-6A62CD4CEB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242" y="8797456"/>
            <a:ext cx="97302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 err="1">
                <a:ln>
                  <a:noFill/>
                </a:ln>
                <a:effectLst/>
                <a:cs typeface="Arial" panose="020B0604020202020204" pitchFamily="34" charset="0"/>
              </a:rPr>
              <a:t>Methyltransferases</a:t>
            </a:r>
            <a:r>
              <a:rPr kumimoji="0" lang="en-US" altLang="en-US" sz="800" b="1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: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sp>
        <p:nvSpPr>
          <p:cNvPr id="668" name="Rectangle 667">
            <a:extLst>
              <a:ext uri="{FF2B5EF4-FFF2-40B4-BE49-F238E27FC236}">
                <a16:creationId xmlns:a16="http://schemas.microsoft.com/office/drawing/2014/main" id="{D81D9557-B9E0-F64F-982F-8E2C7D66E7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620" y="8935598"/>
            <a:ext cx="137698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I: Histone</a:t>
            </a:r>
            <a:r>
              <a:rPr kumimoji="0" lang="en-US" altLang="zh-CN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-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Lys N MT,</a:t>
            </a:r>
            <a:r>
              <a:rPr lang="en-US" altLang="en-US" sz="800" dirty="0">
                <a:cs typeface="Arial" panose="020B0604020202020204" pitchFamily="34" charset="0"/>
              </a:rPr>
              <a:t>CAMKMT</a:t>
            </a:r>
          </a:p>
        </p:txBody>
      </p:sp>
      <p:sp>
        <p:nvSpPr>
          <p:cNvPr id="669" name="Rectangle 64">
            <a:extLst>
              <a:ext uri="{FF2B5EF4-FFF2-40B4-BE49-F238E27FC236}">
                <a16:creationId xmlns:a16="http://schemas.microsoft.com/office/drawing/2014/main" id="{838D8522-2F2B-1A4E-9D72-D697B33937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620" y="9192468"/>
            <a:ext cx="123751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III: Non</a:t>
            </a:r>
            <a:r>
              <a:rPr kumimoji="0" lang="en-US" altLang="zh-CN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-</a:t>
            </a:r>
            <a:r>
              <a:rPr lang="en-US" altLang="zh-CN" sz="800" dirty="0">
                <a:cs typeface="Arial" panose="020B0604020202020204" pitchFamily="34" charset="0"/>
              </a:rPr>
              <a:t>H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istone protein MT</a:t>
            </a:r>
          </a:p>
        </p:txBody>
      </p:sp>
      <p:sp>
        <p:nvSpPr>
          <p:cNvPr id="670" name="Rectangle 67">
            <a:extLst>
              <a:ext uri="{FF2B5EF4-FFF2-40B4-BE49-F238E27FC236}">
                <a16:creationId xmlns:a16="http://schemas.microsoft.com/office/drawing/2014/main" id="{CF153377-3FE8-7D4D-B933-370BD9D1C9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620" y="9329771"/>
            <a:ext cx="104515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IV: RNA MT,</a:t>
            </a:r>
            <a:r>
              <a:rPr lang="en-US" altLang="en-US" sz="800" dirty="0">
                <a:cs typeface="Arial" panose="020B0604020202020204" pitchFamily="34" charset="0"/>
              </a:rPr>
              <a:t>TRMT61A</a:t>
            </a:r>
          </a:p>
        </p:txBody>
      </p:sp>
      <p:sp>
        <p:nvSpPr>
          <p:cNvPr id="671" name="Rectangle 72">
            <a:extLst>
              <a:ext uri="{FF2B5EF4-FFF2-40B4-BE49-F238E27FC236}">
                <a16:creationId xmlns:a16="http://schemas.microsoft.com/office/drawing/2014/main" id="{61CAC023-FB6F-F04E-9011-D72F76E4E3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620" y="9453873"/>
            <a:ext cx="54822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V: </a:t>
            </a:r>
            <a:r>
              <a:rPr kumimoji="0" lang="zh-CN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DNA MT</a:t>
            </a:r>
          </a:p>
        </p:txBody>
      </p:sp>
      <p:sp>
        <p:nvSpPr>
          <p:cNvPr id="672" name="Rectangle 75">
            <a:extLst>
              <a:ext uri="{FF2B5EF4-FFF2-40B4-BE49-F238E27FC236}">
                <a16:creationId xmlns:a16="http://schemas.microsoft.com/office/drawing/2014/main" id="{44C3C74C-E2BB-0F4B-B155-3ACF91DD32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620" y="9573640"/>
            <a:ext cx="141384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VI: Ungrouped small mole MT</a:t>
            </a:r>
          </a:p>
        </p:txBody>
      </p:sp>
      <p:sp>
        <p:nvSpPr>
          <p:cNvPr id="673" name="Rectangle 78">
            <a:extLst>
              <a:ext uri="{FF2B5EF4-FFF2-40B4-BE49-F238E27FC236}">
                <a16:creationId xmlns:a16="http://schemas.microsoft.com/office/drawing/2014/main" id="{7CA0465D-48AE-554C-8D45-94C449B7C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620" y="9697802"/>
            <a:ext cx="112691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Adenosine metaboli</a:t>
            </a:r>
            <a:r>
              <a:rPr kumimoji="0" lang="en-US" altLang="zh-CN" sz="800" b="1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sm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sp>
        <p:nvSpPr>
          <p:cNvPr id="674" name="Rectangle 46">
            <a:extLst>
              <a:ext uri="{FF2B5EF4-FFF2-40B4-BE49-F238E27FC236}">
                <a16:creationId xmlns:a16="http://schemas.microsoft.com/office/drawing/2014/main" id="{C83E5022-CEAE-FB41-80ED-168A10192B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620" y="9066461"/>
            <a:ext cx="134331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II: Histone</a:t>
            </a:r>
            <a:r>
              <a:rPr kumimoji="0" lang="en-US" altLang="zh-CN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-</a:t>
            </a:r>
            <a:r>
              <a:rPr kumimoji="0" lang="en-US" altLang="en-US" sz="800" b="0" i="0" u="none" strike="noStrike" cap="none" normalizeH="0" baseline="0" dirty="0" err="1">
                <a:ln>
                  <a:noFill/>
                </a:ln>
                <a:effectLst/>
                <a:cs typeface="Arial" panose="020B0604020202020204" pitchFamily="34" charset="0"/>
              </a:rPr>
              <a:t>Arg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 N MT,</a:t>
            </a:r>
            <a:r>
              <a:rPr kumimoji="0" lang="zh-CN" altLang="en-US" sz="8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 </a:t>
            </a:r>
            <a:r>
              <a:rPr lang="en-US" altLang="en-US" sz="800" dirty="0">
                <a:cs typeface="Arial" panose="020B0604020202020204" pitchFamily="34" charset="0"/>
              </a:rPr>
              <a:t>PRMT1</a:t>
            </a:r>
          </a:p>
        </p:txBody>
      </p:sp>
      <p:sp>
        <p:nvSpPr>
          <p:cNvPr id="675" name="Rectangle 5">
            <a:extLst>
              <a:ext uri="{FF2B5EF4-FFF2-40B4-BE49-F238E27FC236}">
                <a16:creationId xmlns:a16="http://schemas.microsoft.com/office/drawing/2014/main" id="{62667172-6699-A34C-A1BB-FB63A811D3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8678" y="7668174"/>
            <a:ext cx="360000" cy="12090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6" name="Rectangle 32">
            <a:extLst>
              <a:ext uri="{FF2B5EF4-FFF2-40B4-BE49-F238E27FC236}">
                <a16:creationId xmlns:a16="http://schemas.microsoft.com/office/drawing/2014/main" id="{1FC82B62-C375-704F-A801-9D7D8756F0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7506" y="7632957"/>
            <a:ext cx="67326" cy="18466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+</a:t>
            </a:r>
          </a:p>
        </p:txBody>
      </p:sp>
      <p:sp>
        <p:nvSpPr>
          <p:cNvPr id="677" name="Rectangle 32">
            <a:extLst>
              <a:ext uri="{FF2B5EF4-FFF2-40B4-BE49-F238E27FC236}">
                <a16:creationId xmlns:a16="http://schemas.microsoft.com/office/drawing/2014/main" id="{948FFDC0-9791-CC47-B213-84A8B7D7B4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1011" y="9274287"/>
            <a:ext cx="89768" cy="184666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+</a:t>
            </a:r>
          </a:p>
        </p:txBody>
      </p:sp>
      <p:sp>
        <p:nvSpPr>
          <p:cNvPr id="678" name="Rectangle 5">
            <a:extLst>
              <a:ext uri="{FF2B5EF4-FFF2-40B4-BE49-F238E27FC236}">
                <a16:creationId xmlns:a16="http://schemas.microsoft.com/office/drawing/2014/main" id="{D4D84B4D-7D23-FA44-ABC6-3446A65790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1223" y="8472340"/>
            <a:ext cx="270474" cy="12090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9" name="Rectangle 32">
            <a:extLst>
              <a:ext uri="{FF2B5EF4-FFF2-40B4-BE49-F238E27FC236}">
                <a16:creationId xmlns:a16="http://schemas.microsoft.com/office/drawing/2014/main" id="{68FBF558-F8A0-9C46-AC4E-DB7B9B0A04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3924" y="8377334"/>
            <a:ext cx="71095" cy="18466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+</a:t>
            </a:r>
          </a:p>
        </p:txBody>
      </p:sp>
      <p:sp>
        <p:nvSpPr>
          <p:cNvPr id="681" name="Rectangle 32">
            <a:extLst>
              <a:ext uri="{FF2B5EF4-FFF2-40B4-BE49-F238E27FC236}">
                <a16:creationId xmlns:a16="http://schemas.microsoft.com/office/drawing/2014/main" id="{FDE568D7-2684-7D4C-A74B-F6AA022F6B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3544" y="8252612"/>
            <a:ext cx="89768" cy="184666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+</a:t>
            </a:r>
          </a:p>
        </p:txBody>
      </p:sp>
      <p:sp>
        <p:nvSpPr>
          <p:cNvPr id="682" name="Rectangle 32">
            <a:extLst>
              <a:ext uri="{FF2B5EF4-FFF2-40B4-BE49-F238E27FC236}">
                <a16:creationId xmlns:a16="http://schemas.microsoft.com/office/drawing/2014/main" id="{6158CB7F-B8D1-B543-A101-69D9FB2090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9041" y="8889523"/>
            <a:ext cx="89768" cy="184666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+</a:t>
            </a:r>
          </a:p>
        </p:txBody>
      </p:sp>
      <p:sp>
        <p:nvSpPr>
          <p:cNvPr id="683" name="Rectangle 32">
            <a:extLst>
              <a:ext uri="{FF2B5EF4-FFF2-40B4-BE49-F238E27FC236}">
                <a16:creationId xmlns:a16="http://schemas.microsoft.com/office/drawing/2014/main" id="{F21D4D2F-96EF-0B4B-8F82-B5B56CFCF8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9041" y="9024248"/>
            <a:ext cx="89768" cy="184666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+</a:t>
            </a:r>
          </a:p>
        </p:txBody>
      </p:sp>
      <p:cxnSp>
        <p:nvCxnSpPr>
          <p:cNvPr id="684" name="直接连接符 68">
            <a:extLst>
              <a:ext uri="{FF2B5EF4-FFF2-40B4-BE49-F238E27FC236}">
                <a16:creationId xmlns:a16="http://schemas.microsoft.com/office/drawing/2014/main" id="{534E5576-FDCB-A246-AC3A-A303A9CB2906}"/>
              </a:ext>
            </a:extLst>
          </p:cNvPr>
          <p:cNvCxnSpPr/>
          <p:nvPr/>
        </p:nvCxnSpPr>
        <p:spPr>
          <a:xfrm>
            <a:off x="419609" y="6897966"/>
            <a:ext cx="585216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5" name="直接连接符 69">
            <a:extLst>
              <a:ext uri="{FF2B5EF4-FFF2-40B4-BE49-F238E27FC236}">
                <a16:creationId xmlns:a16="http://schemas.microsoft.com/office/drawing/2014/main" id="{5AA94351-8BFF-AD49-BA59-46EFD828FFEF}"/>
              </a:ext>
            </a:extLst>
          </p:cNvPr>
          <p:cNvCxnSpPr/>
          <p:nvPr/>
        </p:nvCxnSpPr>
        <p:spPr>
          <a:xfrm>
            <a:off x="419609" y="7172703"/>
            <a:ext cx="5852160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6" name="直接连接符 70">
            <a:extLst>
              <a:ext uri="{FF2B5EF4-FFF2-40B4-BE49-F238E27FC236}">
                <a16:creationId xmlns:a16="http://schemas.microsoft.com/office/drawing/2014/main" id="{6B5A6227-00C0-124E-A89B-AA921F13E364}"/>
              </a:ext>
            </a:extLst>
          </p:cNvPr>
          <p:cNvCxnSpPr/>
          <p:nvPr/>
        </p:nvCxnSpPr>
        <p:spPr>
          <a:xfrm>
            <a:off x="419609" y="9809334"/>
            <a:ext cx="585216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7" name="直接连接符 71">
            <a:extLst>
              <a:ext uri="{FF2B5EF4-FFF2-40B4-BE49-F238E27FC236}">
                <a16:creationId xmlns:a16="http://schemas.microsoft.com/office/drawing/2014/main" id="{B6A16D28-BC76-1A41-8F3F-1CFDCB658733}"/>
              </a:ext>
            </a:extLst>
          </p:cNvPr>
          <p:cNvCxnSpPr>
            <a:cxnSpLocks/>
          </p:cNvCxnSpPr>
          <p:nvPr/>
        </p:nvCxnSpPr>
        <p:spPr>
          <a:xfrm>
            <a:off x="1824493" y="6909200"/>
            <a:ext cx="0" cy="2898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8" name="Straight Connector 687">
            <a:extLst>
              <a:ext uri="{FF2B5EF4-FFF2-40B4-BE49-F238E27FC236}">
                <a16:creationId xmlns:a16="http://schemas.microsoft.com/office/drawing/2014/main" id="{E42CCD81-C5CB-3E42-83FC-67167F1CBCE8}"/>
              </a:ext>
            </a:extLst>
          </p:cNvPr>
          <p:cNvCxnSpPr>
            <a:cxnSpLocks/>
          </p:cNvCxnSpPr>
          <p:nvPr/>
        </p:nvCxnSpPr>
        <p:spPr>
          <a:xfrm>
            <a:off x="419609" y="6902376"/>
            <a:ext cx="769111" cy="25791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89" name="Rectangle 27">
            <a:extLst>
              <a:ext uri="{FF2B5EF4-FFF2-40B4-BE49-F238E27FC236}">
                <a16:creationId xmlns:a16="http://schemas.microsoft.com/office/drawing/2014/main" id="{8C8F766B-53C6-2A47-A32C-3BB1817F75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7255" y="6904001"/>
            <a:ext cx="69890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Enzyme Name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800" b="1" dirty="0">
                <a:cs typeface="Arial" panose="020B0604020202020204" pitchFamily="34" charset="0"/>
              </a:rPr>
              <a:t>(# interacts)</a:t>
            </a:r>
            <a:r>
              <a:rPr kumimoji="0" lang="en-US" altLang="en-US" sz="800" b="1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 </a:t>
            </a:r>
          </a:p>
        </p:txBody>
      </p:sp>
      <p:sp>
        <p:nvSpPr>
          <p:cNvPr id="690" name="Rectangle 26">
            <a:extLst>
              <a:ext uri="{FF2B5EF4-FFF2-40B4-BE49-F238E27FC236}">
                <a16:creationId xmlns:a16="http://schemas.microsoft.com/office/drawing/2014/main" id="{1D188056-58EC-CB44-A93F-EE681CA548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7936" y="6915316"/>
            <a:ext cx="7037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Total interacts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(</a:t>
            </a:r>
            <a:r>
              <a:rPr lang="en-US" altLang="en-US" sz="800" b="1" dirty="0">
                <a:solidFill>
                  <a:srgbClr val="000000"/>
                </a:solidFill>
                <a:cs typeface="Arial" panose="020B0604020202020204" pitchFamily="34" charset="0"/>
              </a:rPr>
              <a:t>955</a:t>
            </a:r>
            <a:r>
              <a:rPr kumimoji="0" lang="en-US" altLang="en-US" sz="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)</a:t>
            </a:r>
            <a:endParaRPr kumimoji="0" lang="en-US" altLang="en-US" sz="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cxnSp>
        <p:nvCxnSpPr>
          <p:cNvPr id="691" name="Straight Connector 690">
            <a:extLst>
              <a:ext uri="{FF2B5EF4-FFF2-40B4-BE49-F238E27FC236}">
                <a16:creationId xmlns:a16="http://schemas.microsoft.com/office/drawing/2014/main" id="{80CD3D29-D572-5348-AFAD-25BCB4A008C9}"/>
              </a:ext>
            </a:extLst>
          </p:cNvPr>
          <p:cNvCxnSpPr>
            <a:cxnSpLocks/>
          </p:cNvCxnSpPr>
          <p:nvPr/>
        </p:nvCxnSpPr>
        <p:spPr>
          <a:xfrm>
            <a:off x="5504443" y="6909750"/>
            <a:ext cx="0" cy="28986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2" name="Rectangle 691">
            <a:extLst>
              <a:ext uri="{FF2B5EF4-FFF2-40B4-BE49-F238E27FC236}">
                <a16:creationId xmlns:a16="http://schemas.microsoft.com/office/drawing/2014/main" id="{B857DEF9-2D17-D040-894E-24EA69F5ECA3}"/>
              </a:ext>
            </a:extLst>
          </p:cNvPr>
          <p:cNvSpPr/>
          <p:nvPr/>
        </p:nvSpPr>
        <p:spPr>
          <a:xfrm rot="16200000">
            <a:off x="170356" y="7887282"/>
            <a:ext cx="66075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b="1" dirty="0">
                <a:latin typeface="Arial" panose="020B0604020202020204" pitchFamily="34" charset="0"/>
                <a:cs typeface="Arial" panose="020B0604020202020204" pitchFamily="34" charset="0"/>
              </a:rPr>
              <a:t>HM cycle</a:t>
            </a:r>
            <a:r>
              <a:rPr lang="en-US" sz="800" b="1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endParaRPr lang="en-US" sz="800" b="1" dirty="0"/>
          </a:p>
        </p:txBody>
      </p:sp>
      <p:sp>
        <p:nvSpPr>
          <p:cNvPr id="693" name="Left Bracket 667">
            <a:extLst>
              <a:ext uri="{FF2B5EF4-FFF2-40B4-BE49-F238E27FC236}">
                <a16:creationId xmlns:a16="http://schemas.microsoft.com/office/drawing/2014/main" id="{12A17167-46B1-424F-A09C-3935BC94D9C4}"/>
              </a:ext>
            </a:extLst>
          </p:cNvPr>
          <p:cNvSpPr/>
          <p:nvPr/>
        </p:nvSpPr>
        <p:spPr>
          <a:xfrm>
            <a:off x="561454" y="7214675"/>
            <a:ext cx="45720" cy="1554480"/>
          </a:xfrm>
          <a:prstGeom prst="leftBracket">
            <a:avLst>
              <a:gd name="adj" fmla="val 420243"/>
            </a:avLst>
          </a:prstGeom>
          <a:ln w="31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800" b="1"/>
          </a:p>
        </p:txBody>
      </p:sp>
      <p:cxnSp>
        <p:nvCxnSpPr>
          <p:cNvPr id="694" name="Straight Connector 693">
            <a:extLst>
              <a:ext uri="{FF2B5EF4-FFF2-40B4-BE49-F238E27FC236}">
                <a16:creationId xmlns:a16="http://schemas.microsoft.com/office/drawing/2014/main" id="{3A3035C7-2C7B-AD48-A427-044FAC304479}"/>
              </a:ext>
            </a:extLst>
          </p:cNvPr>
          <p:cNvCxnSpPr/>
          <p:nvPr/>
        </p:nvCxnSpPr>
        <p:spPr>
          <a:xfrm>
            <a:off x="433433" y="9063693"/>
            <a:ext cx="507492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5" name="Straight Connector 694">
            <a:extLst>
              <a:ext uri="{FF2B5EF4-FFF2-40B4-BE49-F238E27FC236}">
                <a16:creationId xmlns:a16="http://schemas.microsoft.com/office/drawing/2014/main" id="{9DC5749F-2F14-EE4F-A7B6-0490D667DCED}"/>
              </a:ext>
            </a:extLst>
          </p:cNvPr>
          <p:cNvCxnSpPr/>
          <p:nvPr/>
        </p:nvCxnSpPr>
        <p:spPr>
          <a:xfrm>
            <a:off x="606593" y="7803033"/>
            <a:ext cx="489204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6" name="Straight Connector 695">
            <a:extLst>
              <a:ext uri="{FF2B5EF4-FFF2-40B4-BE49-F238E27FC236}">
                <a16:creationId xmlns:a16="http://schemas.microsoft.com/office/drawing/2014/main" id="{0F205C9E-01F1-D44B-9EDA-0B8F6B9FE99B}"/>
              </a:ext>
            </a:extLst>
          </p:cNvPr>
          <p:cNvCxnSpPr/>
          <p:nvPr/>
        </p:nvCxnSpPr>
        <p:spPr>
          <a:xfrm>
            <a:off x="606593" y="7676967"/>
            <a:ext cx="489204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7" name="Oval 696">
            <a:extLst>
              <a:ext uri="{FF2B5EF4-FFF2-40B4-BE49-F238E27FC236}">
                <a16:creationId xmlns:a16="http://schemas.microsoft.com/office/drawing/2014/main" id="{DC090918-5284-1143-9631-325F0A8DD7DD}"/>
              </a:ext>
            </a:extLst>
          </p:cNvPr>
          <p:cNvSpPr/>
          <p:nvPr/>
        </p:nvSpPr>
        <p:spPr>
          <a:xfrm>
            <a:off x="2162964" y="7526742"/>
            <a:ext cx="466468" cy="302715"/>
          </a:xfrm>
          <a:prstGeom prst="ellipse">
            <a:avLst/>
          </a:prstGeom>
          <a:ln w="12700">
            <a:solidFill>
              <a:schemeClr val="tx1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98" name="Straight Connector 697">
            <a:extLst>
              <a:ext uri="{FF2B5EF4-FFF2-40B4-BE49-F238E27FC236}">
                <a16:creationId xmlns:a16="http://schemas.microsoft.com/office/drawing/2014/main" id="{C0A7D70A-C02E-A142-B6AB-82CA3EDF498B}"/>
              </a:ext>
            </a:extLst>
          </p:cNvPr>
          <p:cNvCxnSpPr/>
          <p:nvPr/>
        </p:nvCxnSpPr>
        <p:spPr>
          <a:xfrm>
            <a:off x="606593" y="7550901"/>
            <a:ext cx="489204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9" name="Straight Connector 698">
            <a:extLst>
              <a:ext uri="{FF2B5EF4-FFF2-40B4-BE49-F238E27FC236}">
                <a16:creationId xmlns:a16="http://schemas.microsoft.com/office/drawing/2014/main" id="{BE1B0259-7098-4948-9579-B5C7730B6669}"/>
              </a:ext>
            </a:extLst>
          </p:cNvPr>
          <p:cNvCxnSpPr/>
          <p:nvPr/>
        </p:nvCxnSpPr>
        <p:spPr>
          <a:xfrm>
            <a:off x="606593" y="7424835"/>
            <a:ext cx="489204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0" name="Straight Connector 699">
            <a:extLst>
              <a:ext uri="{FF2B5EF4-FFF2-40B4-BE49-F238E27FC236}">
                <a16:creationId xmlns:a16="http://schemas.microsoft.com/office/drawing/2014/main" id="{A5FBCDF1-D8C4-4B4A-B58D-E4408FB61788}"/>
              </a:ext>
            </a:extLst>
          </p:cNvPr>
          <p:cNvCxnSpPr/>
          <p:nvPr/>
        </p:nvCxnSpPr>
        <p:spPr>
          <a:xfrm>
            <a:off x="606593" y="7298769"/>
            <a:ext cx="489204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1" name="Straight Connector 700">
            <a:extLst>
              <a:ext uri="{FF2B5EF4-FFF2-40B4-BE49-F238E27FC236}">
                <a16:creationId xmlns:a16="http://schemas.microsoft.com/office/drawing/2014/main" id="{B320B6E9-76BC-2743-B6B7-2B81DBA30C43}"/>
              </a:ext>
            </a:extLst>
          </p:cNvPr>
          <p:cNvCxnSpPr/>
          <p:nvPr/>
        </p:nvCxnSpPr>
        <p:spPr>
          <a:xfrm>
            <a:off x="606593" y="7929099"/>
            <a:ext cx="489204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2" name="Straight Connector 701">
            <a:extLst>
              <a:ext uri="{FF2B5EF4-FFF2-40B4-BE49-F238E27FC236}">
                <a16:creationId xmlns:a16="http://schemas.microsoft.com/office/drawing/2014/main" id="{D081F7C9-9A08-504E-98F9-1D992671F5B3}"/>
              </a:ext>
            </a:extLst>
          </p:cNvPr>
          <p:cNvCxnSpPr/>
          <p:nvPr/>
        </p:nvCxnSpPr>
        <p:spPr>
          <a:xfrm>
            <a:off x="606593" y="8055165"/>
            <a:ext cx="489204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3" name="Straight Connector 702">
            <a:extLst>
              <a:ext uri="{FF2B5EF4-FFF2-40B4-BE49-F238E27FC236}">
                <a16:creationId xmlns:a16="http://schemas.microsoft.com/office/drawing/2014/main" id="{4AFBE547-03D8-D644-BBB2-A64CAC8F2DFD}"/>
              </a:ext>
            </a:extLst>
          </p:cNvPr>
          <p:cNvCxnSpPr/>
          <p:nvPr/>
        </p:nvCxnSpPr>
        <p:spPr>
          <a:xfrm>
            <a:off x="606593" y="8181231"/>
            <a:ext cx="489204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4" name="Straight Connector 703">
            <a:extLst>
              <a:ext uri="{FF2B5EF4-FFF2-40B4-BE49-F238E27FC236}">
                <a16:creationId xmlns:a16="http://schemas.microsoft.com/office/drawing/2014/main" id="{42536BED-F02B-4F49-B305-A7A5AB8BB8A7}"/>
              </a:ext>
            </a:extLst>
          </p:cNvPr>
          <p:cNvCxnSpPr/>
          <p:nvPr/>
        </p:nvCxnSpPr>
        <p:spPr>
          <a:xfrm>
            <a:off x="606593" y="8307297"/>
            <a:ext cx="489204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5" name="Straight Connector 704">
            <a:extLst>
              <a:ext uri="{FF2B5EF4-FFF2-40B4-BE49-F238E27FC236}">
                <a16:creationId xmlns:a16="http://schemas.microsoft.com/office/drawing/2014/main" id="{6E9E24C4-D6E1-B84E-9715-87C41C0B8903}"/>
              </a:ext>
            </a:extLst>
          </p:cNvPr>
          <p:cNvCxnSpPr/>
          <p:nvPr/>
        </p:nvCxnSpPr>
        <p:spPr>
          <a:xfrm>
            <a:off x="606593" y="8433363"/>
            <a:ext cx="489204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6" name="Straight Connector 705">
            <a:extLst>
              <a:ext uri="{FF2B5EF4-FFF2-40B4-BE49-F238E27FC236}">
                <a16:creationId xmlns:a16="http://schemas.microsoft.com/office/drawing/2014/main" id="{20DE4396-5A1A-A24F-922B-79831BFD1A97}"/>
              </a:ext>
            </a:extLst>
          </p:cNvPr>
          <p:cNvCxnSpPr/>
          <p:nvPr/>
        </p:nvCxnSpPr>
        <p:spPr>
          <a:xfrm>
            <a:off x="606593" y="8559429"/>
            <a:ext cx="489204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7" name="Straight Connector 706">
            <a:extLst>
              <a:ext uri="{FF2B5EF4-FFF2-40B4-BE49-F238E27FC236}">
                <a16:creationId xmlns:a16="http://schemas.microsoft.com/office/drawing/2014/main" id="{0B9BF9C9-D2F9-9542-A57B-65E96DD320E9}"/>
              </a:ext>
            </a:extLst>
          </p:cNvPr>
          <p:cNvCxnSpPr/>
          <p:nvPr/>
        </p:nvCxnSpPr>
        <p:spPr>
          <a:xfrm>
            <a:off x="606593" y="8685495"/>
            <a:ext cx="489204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8" name="Straight Connector 707">
            <a:extLst>
              <a:ext uri="{FF2B5EF4-FFF2-40B4-BE49-F238E27FC236}">
                <a16:creationId xmlns:a16="http://schemas.microsoft.com/office/drawing/2014/main" id="{E014680A-46A3-BA47-B217-2D67EC2F38F0}"/>
              </a:ext>
            </a:extLst>
          </p:cNvPr>
          <p:cNvCxnSpPr/>
          <p:nvPr/>
        </p:nvCxnSpPr>
        <p:spPr>
          <a:xfrm>
            <a:off x="606593" y="8811561"/>
            <a:ext cx="489204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9" name="Straight Connector 708">
            <a:extLst>
              <a:ext uri="{FF2B5EF4-FFF2-40B4-BE49-F238E27FC236}">
                <a16:creationId xmlns:a16="http://schemas.microsoft.com/office/drawing/2014/main" id="{4D1B080E-9810-0544-A9EE-35FC2B164785}"/>
              </a:ext>
            </a:extLst>
          </p:cNvPr>
          <p:cNvCxnSpPr/>
          <p:nvPr/>
        </p:nvCxnSpPr>
        <p:spPr>
          <a:xfrm>
            <a:off x="433433" y="8937627"/>
            <a:ext cx="507492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0" name="Straight Connector 709">
            <a:extLst>
              <a:ext uri="{FF2B5EF4-FFF2-40B4-BE49-F238E27FC236}">
                <a16:creationId xmlns:a16="http://schemas.microsoft.com/office/drawing/2014/main" id="{15987A62-69D1-D044-B715-718D1352F8E1}"/>
              </a:ext>
            </a:extLst>
          </p:cNvPr>
          <p:cNvCxnSpPr/>
          <p:nvPr/>
        </p:nvCxnSpPr>
        <p:spPr>
          <a:xfrm>
            <a:off x="433433" y="9189759"/>
            <a:ext cx="507492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1" name="Straight Connector 710">
            <a:extLst>
              <a:ext uri="{FF2B5EF4-FFF2-40B4-BE49-F238E27FC236}">
                <a16:creationId xmlns:a16="http://schemas.microsoft.com/office/drawing/2014/main" id="{3B2C7208-315D-C047-A2D1-C4E2B0A053BA}"/>
              </a:ext>
            </a:extLst>
          </p:cNvPr>
          <p:cNvCxnSpPr/>
          <p:nvPr/>
        </p:nvCxnSpPr>
        <p:spPr>
          <a:xfrm>
            <a:off x="433433" y="9315825"/>
            <a:ext cx="507492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2" name="Straight Connector 711">
            <a:extLst>
              <a:ext uri="{FF2B5EF4-FFF2-40B4-BE49-F238E27FC236}">
                <a16:creationId xmlns:a16="http://schemas.microsoft.com/office/drawing/2014/main" id="{91FC2F2A-73F8-764A-881B-A5FAF139F7ED}"/>
              </a:ext>
            </a:extLst>
          </p:cNvPr>
          <p:cNvCxnSpPr/>
          <p:nvPr/>
        </p:nvCxnSpPr>
        <p:spPr>
          <a:xfrm>
            <a:off x="433433" y="9441891"/>
            <a:ext cx="507492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3" name="Straight Connector 712">
            <a:extLst>
              <a:ext uri="{FF2B5EF4-FFF2-40B4-BE49-F238E27FC236}">
                <a16:creationId xmlns:a16="http://schemas.microsoft.com/office/drawing/2014/main" id="{BC048A1C-1399-614B-B543-3859728C0776}"/>
              </a:ext>
            </a:extLst>
          </p:cNvPr>
          <p:cNvCxnSpPr/>
          <p:nvPr/>
        </p:nvCxnSpPr>
        <p:spPr>
          <a:xfrm>
            <a:off x="433433" y="9567957"/>
            <a:ext cx="507492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4" name="Straight Connector 713">
            <a:extLst>
              <a:ext uri="{FF2B5EF4-FFF2-40B4-BE49-F238E27FC236}">
                <a16:creationId xmlns:a16="http://schemas.microsoft.com/office/drawing/2014/main" id="{1D13427F-8DD3-CE48-AECD-1ED6C1BF54B3}"/>
              </a:ext>
            </a:extLst>
          </p:cNvPr>
          <p:cNvCxnSpPr/>
          <p:nvPr/>
        </p:nvCxnSpPr>
        <p:spPr>
          <a:xfrm>
            <a:off x="433433" y="9694023"/>
            <a:ext cx="507492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5" name="Oval 714">
            <a:extLst>
              <a:ext uri="{FF2B5EF4-FFF2-40B4-BE49-F238E27FC236}">
                <a16:creationId xmlns:a16="http://schemas.microsoft.com/office/drawing/2014/main" id="{063F40A4-390E-444B-9047-5BB5B7C15264}"/>
              </a:ext>
            </a:extLst>
          </p:cNvPr>
          <p:cNvSpPr/>
          <p:nvPr/>
        </p:nvSpPr>
        <p:spPr>
          <a:xfrm>
            <a:off x="4085515" y="8251469"/>
            <a:ext cx="504360" cy="341779"/>
          </a:xfrm>
          <a:prstGeom prst="ellipse">
            <a:avLst/>
          </a:prstGeom>
          <a:ln w="12700">
            <a:solidFill>
              <a:schemeClr val="tx1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16" name="Straight Arrow Connector 715">
            <a:extLst>
              <a:ext uri="{FF2B5EF4-FFF2-40B4-BE49-F238E27FC236}">
                <a16:creationId xmlns:a16="http://schemas.microsoft.com/office/drawing/2014/main" id="{1AC8AEB4-97C4-8D42-8E0C-C5EE915664A0}"/>
              </a:ext>
            </a:extLst>
          </p:cNvPr>
          <p:cNvCxnSpPr/>
          <p:nvPr/>
        </p:nvCxnSpPr>
        <p:spPr>
          <a:xfrm>
            <a:off x="5446360" y="7094170"/>
            <a:ext cx="182880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" name="Oval 716">
            <a:extLst>
              <a:ext uri="{FF2B5EF4-FFF2-40B4-BE49-F238E27FC236}">
                <a16:creationId xmlns:a16="http://schemas.microsoft.com/office/drawing/2014/main" id="{AA6C92A7-3264-8B45-A19B-46627AB7A35E}"/>
              </a:ext>
            </a:extLst>
          </p:cNvPr>
          <p:cNvSpPr/>
          <p:nvPr/>
        </p:nvSpPr>
        <p:spPr>
          <a:xfrm>
            <a:off x="4377976" y="8912285"/>
            <a:ext cx="211899" cy="138947"/>
          </a:xfrm>
          <a:prstGeom prst="ellipse">
            <a:avLst/>
          </a:prstGeom>
          <a:ln w="12700">
            <a:solidFill>
              <a:schemeClr val="tx1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8" name="Oval 717">
            <a:extLst>
              <a:ext uri="{FF2B5EF4-FFF2-40B4-BE49-F238E27FC236}">
                <a16:creationId xmlns:a16="http://schemas.microsoft.com/office/drawing/2014/main" id="{4A3A8416-35BC-6B40-9924-52CA5C8DC597}"/>
              </a:ext>
            </a:extLst>
          </p:cNvPr>
          <p:cNvSpPr/>
          <p:nvPr/>
        </p:nvSpPr>
        <p:spPr>
          <a:xfrm>
            <a:off x="4377976" y="9064685"/>
            <a:ext cx="211899" cy="138947"/>
          </a:xfrm>
          <a:prstGeom prst="ellipse">
            <a:avLst/>
          </a:prstGeom>
          <a:ln w="12700">
            <a:solidFill>
              <a:schemeClr val="tx1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9" name="Oval 718">
            <a:extLst>
              <a:ext uri="{FF2B5EF4-FFF2-40B4-BE49-F238E27FC236}">
                <a16:creationId xmlns:a16="http://schemas.microsoft.com/office/drawing/2014/main" id="{320294F4-DA8B-5A4C-9EEB-D337900A0884}"/>
              </a:ext>
            </a:extLst>
          </p:cNvPr>
          <p:cNvSpPr/>
          <p:nvPr/>
        </p:nvSpPr>
        <p:spPr>
          <a:xfrm>
            <a:off x="2749946" y="9312499"/>
            <a:ext cx="211899" cy="138947"/>
          </a:xfrm>
          <a:prstGeom prst="ellipse">
            <a:avLst/>
          </a:prstGeom>
          <a:ln w="12700">
            <a:solidFill>
              <a:schemeClr val="tx1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0" name="Straight Connector 719">
            <a:extLst>
              <a:ext uri="{FF2B5EF4-FFF2-40B4-BE49-F238E27FC236}">
                <a16:creationId xmlns:a16="http://schemas.microsoft.com/office/drawing/2014/main" id="{3DF83B68-5ED7-AA4C-B94B-FA0DC2FD9339}"/>
              </a:ext>
            </a:extLst>
          </p:cNvPr>
          <p:cNvCxnSpPr>
            <a:cxnSpLocks/>
          </p:cNvCxnSpPr>
          <p:nvPr/>
        </p:nvCxnSpPr>
        <p:spPr>
          <a:xfrm>
            <a:off x="426652" y="6910549"/>
            <a:ext cx="0" cy="28986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1" name="Straight Connector 720">
            <a:extLst>
              <a:ext uri="{FF2B5EF4-FFF2-40B4-BE49-F238E27FC236}">
                <a16:creationId xmlns:a16="http://schemas.microsoft.com/office/drawing/2014/main" id="{A2BEC23D-0BBD-734F-A11C-5C842D22CF1A}"/>
              </a:ext>
            </a:extLst>
          </p:cNvPr>
          <p:cNvCxnSpPr>
            <a:cxnSpLocks/>
          </p:cNvCxnSpPr>
          <p:nvPr/>
        </p:nvCxnSpPr>
        <p:spPr>
          <a:xfrm>
            <a:off x="6270318" y="6908599"/>
            <a:ext cx="0" cy="28986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1" name="Rectangle 430">
            <a:extLst>
              <a:ext uri="{FF2B5EF4-FFF2-40B4-BE49-F238E27FC236}">
                <a16:creationId xmlns:a16="http://schemas.microsoft.com/office/drawing/2014/main" id="{7CD72073-9DCF-1D45-B1B9-77EC4D7FB601}"/>
              </a:ext>
            </a:extLst>
          </p:cNvPr>
          <p:cNvSpPr/>
          <p:nvPr/>
        </p:nvSpPr>
        <p:spPr>
          <a:xfrm>
            <a:off x="4636687" y="11129"/>
            <a:ext cx="230383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Suppl.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Shen &amp; Gao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8141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CEEA96D-EE4D-7244-B887-50CF467AC061}"/>
              </a:ext>
            </a:extLst>
          </p:cNvPr>
          <p:cNvSpPr/>
          <p:nvPr/>
        </p:nvSpPr>
        <p:spPr>
          <a:xfrm>
            <a:off x="130834" y="458016"/>
            <a:ext cx="657890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Supplementary</a:t>
            </a:r>
            <a:r>
              <a: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. Subcellular localization of 115 enzymes 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interactions</a:t>
            </a:r>
            <a:r>
              <a: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in the extended HM cycle. 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Subcellular localization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Subcellular localization of 115 extended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HM cycle enzymes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were determined based on information from Human Protein Atlas database (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https://www.proteinatlas.org/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). A few enzymes missed data in the Human Protein Atlas database were analyzed using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ompartments Subcellular Location database (</a:t>
            </a:r>
            <a:r>
              <a:rPr lang="en-US" sz="900" u="sng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https://compartments.jensenlab.org/Search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), which are indicated by *. Among the 115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HM cycle enzymes, we identified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37 proteins in cytosol,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66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proteins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nucleus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proteins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n mitochondria,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proteins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Golgi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apparatus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proteins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endoplasmic reticulum,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proteins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plasma membrane and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proteins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extracellular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  <a:r>
              <a: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Cytosol enzymes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essential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enzymes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HM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metabolic cycle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located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cytosol.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Only 21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out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84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MT (25%)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located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cytosol. Most of proteins and ungrouped small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molecular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located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cytosol. 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C.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Nuclear enzymes.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Some of the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HM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cycle metabolic processes are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active in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nucleus because their metabolic enzymes are not identified there. These inactive metabolic processes are indicated by dash lines. 75% RNA MT, 100% histone </a:t>
            </a:r>
            <a:r>
              <a:rPr lang="en-US" altLang="zh-CN" sz="900" dirty="0" err="1">
                <a:latin typeface="Arial" panose="020B0604020202020204" pitchFamily="34" charset="0"/>
                <a:cs typeface="Arial" panose="020B0604020202020204" pitchFamily="34" charset="0"/>
              </a:rPr>
              <a:t>Arg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 MT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and 86.7% histone Lys MT are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located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nucleus. 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D.</a:t>
            </a:r>
            <a:r>
              <a: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Identification of 11 </a:t>
            </a:r>
            <a:r>
              <a:rPr lang="en-US" sz="900" b="1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HM cycle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metabolic enzymes</a:t>
            </a:r>
            <a:r>
              <a:rPr lang="en-US" sz="900" b="1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interact with 955 proteins and five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pairs in HM cycle 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interact with each other.</a:t>
            </a:r>
            <a:r>
              <a: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We screened protein-protein interaction using data from </a:t>
            </a:r>
            <a:r>
              <a:rPr lang="en-US" sz="9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NCBI Gene database (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https://www.ncbi.nlm.nih.gov/gene/</a:t>
            </a:r>
            <a:r>
              <a:rPr lang="en-US" sz="9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). We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 identified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physical interactions between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11 </a:t>
            </a:r>
            <a:r>
              <a:rPr lang="en-US" sz="9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HM cycle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metabolic enzymes</a:t>
            </a:r>
            <a:r>
              <a:rPr lang="en-US" sz="9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with 955 proteins and discovered five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pair enzymatic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physical interactions</a:t>
            </a:r>
            <a:r>
              <a:rPr lang="en-US" sz="9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in the HM cycle. Among the 5 pair enzymatic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physical interactions, CBS:CTH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SHMT1:SHMT2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are metabolic enzyme pairs. </a:t>
            </a:r>
            <a:r>
              <a:rPr lang="en-US" altLang="en-US" sz="9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CAMKMT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:SHMT2,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9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PRMT1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:SHMT2</a:t>
            </a:r>
            <a:r>
              <a:rPr lang="en-US" sz="9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en-US" altLang="en-US" sz="9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TRMT61A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:MARS</a:t>
            </a:r>
            <a:r>
              <a:rPr lang="en-US" sz="9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are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MT interaction with metabolic enzymes. </a:t>
            </a:r>
            <a:r>
              <a:rPr lang="en-US" sz="9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+, Direct physical interactions; #, Number of Interactions. Circle indicates paired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physical </a:t>
            </a:r>
            <a:r>
              <a:rPr lang="en-US" sz="9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enzyme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interactions.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 Abbreviations:</a:t>
            </a:r>
            <a:r>
              <a: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mole,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molecular.</a:t>
            </a:r>
            <a:r>
              <a:rPr lang="en-US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 err="1">
                <a:latin typeface="Arial" panose="020B0604020202020204" pitchFamily="34" charset="0"/>
                <a:cs typeface="Arial" panose="020B0604020202020204" pitchFamily="34" charset="0"/>
              </a:rPr>
              <a:t>Hcy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homocysteine;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SAM,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S-Adenosylmethionine;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SAH,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S-Adenosylhomocysteine;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Met, methionine;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MTs,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methyltransferases;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CBS,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Cystathionine-</a:t>
            </a:r>
            <a:r>
              <a:rPr lang="el-GR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β-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synthase;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HT,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omocysteine </a:t>
            </a:r>
            <a:r>
              <a:rPr lang="en-US" altLang="zh-CN" sz="900" dirty="0" err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hiolactone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SAHH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S-adenosyl-L-homocysteine hydrolase;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Lys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lysine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Arg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arginine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. Abbreviations for gene and enzyme name are explained in Supplementary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Table 1.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2C30C5-933A-2546-BE42-745224B0D106}"/>
              </a:ext>
            </a:extLst>
          </p:cNvPr>
          <p:cNvSpPr/>
          <p:nvPr/>
        </p:nvSpPr>
        <p:spPr>
          <a:xfrm>
            <a:off x="4636687" y="102569"/>
            <a:ext cx="230383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Suppl.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Shen &amp; Gao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41888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99E6DDD9-B94C-5540-8410-E21D17B4014D}"/>
              </a:ext>
            </a:extLst>
          </p:cNvPr>
          <p:cNvGraphicFramePr>
            <a:graphicFrameLocks noGrp="1"/>
          </p:cNvGraphicFramePr>
          <p:nvPr/>
        </p:nvGraphicFramePr>
        <p:xfrm>
          <a:off x="374952" y="709877"/>
          <a:ext cx="6134601" cy="6984248"/>
        </p:xfrm>
        <a:graphic>
          <a:graphicData uri="http://schemas.openxmlformats.org/drawingml/2006/table">
            <a:tbl>
              <a:tblPr/>
              <a:tblGrid>
                <a:gridCol w="645307">
                  <a:extLst>
                    <a:ext uri="{9D8B030D-6E8A-4147-A177-3AD203B41FA5}">
                      <a16:colId xmlns:a16="http://schemas.microsoft.com/office/drawing/2014/main" val="4224797107"/>
                    </a:ext>
                  </a:extLst>
                </a:gridCol>
                <a:gridCol w="189286">
                  <a:extLst>
                    <a:ext uri="{9D8B030D-6E8A-4147-A177-3AD203B41FA5}">
                      <a16:colId xmlns:a16="http://schemas.microsoft.com/office/drawing/2014/main" val="610669730"/>
                    </a:ext>
                  </a:extLst>
                </a:gridCol>
                <a:gridCol w="189286">
                  <a:extLst>
                    <a:ext uri="{9D8B030D-6E8A-4147-A177-3AD203B41FA5}">
                      <a16:colId xmlns:a16="http://schemas.microsoft.com/office/drawing/2014/main" val="2689959868"/>
                    </a:ext>
                  </a:extLst>
                </a:gridCol>
                <a:gridCol w="189286">
                  <a:extLst>
                    <a:ext uri="{9D8B030D-6E8A-4147-A177-3AD203B41FA5}">
                      <a16:colId xmlns:a16="http://schemas.microsoft.com/office/drawing/2014/main" val="3266183448"/>
                    </a:ext>
                  </a:extLst>
                </a:gridCol>
                <a:gridCol w="189286">
                  <a:extLst>
                    <a:ext uri="{9D8B030D-6E8A-4147-A177-3AD203B41FA5}">
                      <a16:colId xmlns:a16="http://schemas.microsoft.com/office/drawing/2014/main" val="3672587847"/>
                    </a:ext>
                  </a:extLst>
                </a:gridCol>
                <a:gridCol w="189286">
                  <a:extLst>
                    <a:ext uri="{9D8B030D-6E8A-4147-A177-3AD203B41FA5}">
                      <a16:colId xmlns:a16="http://schemas.microsoft.com/office/drawing/2014/main" val="3006358750"/>
                    </a:ext>
                  </a:extLst>
                </a:gridCol>
                <a:gridCol w="189286">
                  <a:extLst>
                    <a:ext uri="{9D8B030D-6E8A-4147-A177-3AD203B41FA5}">
                      <a16:colId xmlns:a16="http://schemas.microsoft.com/office/drawing/2014/main" val="3281835729"/>
                    </a:ext>
                  </a:extLst>
                </a:gridCol>
                <a:gridCol w="189286">
                  <a:extLst>
                    <a:ext uri="{9D8B030D-6E8A-4147-A177-3AD203B41FA5}">
                      <a16:colId xmlns:a16="http://schemas.microsoft.com/office/drawing/2014/main" val="504400061"/>
                    </a:ext>
                  </a:extLst>
                </a:gridCol>
                <a:gridCol w="189286">
                  <a:extLst>
                    <a:ext uri="{9D8B030D-6E8A-4147-A177-3AD203B41FA5}">
                      <a16:colId xmlns:a16="http://schemas.microsoft.com/office/drawing/2014/main" val="3568207098"/>
                    </a:ext>
                  </a:extLst>
                </a:gridCol>
                <a:gridCol w="189286">
                  <a:extLst>
                    <a:ext uri="{9D8B030D-6E8A-4147-A177-3AD203B41FA5}">
                      <a16:colId xmlns:a16="http://schemas.microsoft.com/office/drawing/2014/main" val="1514707628"/>
                    </a:ext>
                  </a:extLst>
                </a:gridCol>
                <a:gridCol w="189286">
                  <a:extLst>
                    <a:ext uri="{9D8B030D-6E8A-4147-A177-3AD203B41FA5}">
                      <a16:colId xmlns:a16="http://schemas.microsoft.com/office/drawing/2014/main" val="1038577158"/>
                    </a:ext>
                  </a:extLst>
                </a:gridCol>
                <a:gridCol w="189286">
                  <a:extLst>
                    <a:ext uri="{9D8B030D-6E8A-4147-A177-3AD203B41FA5}">
                      <a16:colId xmlns:a16="http://schemas.microsoft.com/office/drawing/2014/main" val="2312473530"/>
                    </a:ext>
                  </a:extLst>
                </a:gridCol>
                <a:gridCol w="189286">
                  <a:extLst>
                    <a:ext uri="{9D8B030D-6E8A-4147-A177-3AD203B41FA5}">
                      <a16:colId xmlns:a16="http://schemas.microsoft.com/office/drawing/2014/main" val="1122863480"/>
                    </a:ext>
                  </a:extLst>
                </a:gridCol>
                <a:gridCol w="189286">
                  <a:extLst>
                    <a:ext uri="{9D8B030D-6E8A-4147-A177-3AD203B41FA5}">
                      <a16:colId xmlns:a16="http://schemas.microsoft.com/office/drawing/2014/main" val="763754400"/>
                    </a:ext>
                  </a:extLst>
                </a:gridCol>
                <a:gridCol w="189286">
                  <a:extLst>
                    <a:ext uri="{9D8B030D-6E8A-4147-A177-3AD203B41FA5}">
                      <a16:colId xmlns:a16="http://schemas.microsoft.com/office/drawing/2014/main" val="1794834635"/>
                    </a:ext>
                  </a:extLst>
                </a:gridCol>
                <a:gridCol w="189286">
                  <a:extLst>
                    <a:ext uri="{9D8B030D-6E8A-4147-A177-3AD203B41FA5}">
                      <a16:colId xmlns:a16="http://schemas.microsoft.com/office/drawing/2014/main" val="710106807"/>
                    </a:ext>
                  </a:extLst>
                </a:gridCol>
                <a:gridCol w="189286">
                  <a:extLst>
                    <a:ext uri="{9D8B030D-6E8A-4147-A177-3AD203B41FA5}">
                      <a16:colId xmlns:a16="http://schemas.microsoft.com/office/drawing/2014/main" val="3827484921"/>
                    </a:ext>
                  </a:extLst>
                </a:gridCol>
                <a:gridCol w="189286">
                  <a:extLst>
                    <a:ext uri="{9D8B030D-6E8A-4147-A177-3AD203B41FA5}">
                      <a16:colId xmlns:a16="http://schemas.microsoft.com/office/drawing/2014/main" val="2763141440"/>
                    </a:ext>
                  </a:extLst>
                </a:gridCol>
                <a:gridCol w="189286">
                  <a:extLst>
                    <a:ext uri="{9D8B030D-6E8A-4147-A177-3AD203B41FA5}">
                      <a16:colId xmlns:a16="http://schemas.microsoft.com/office/drawing/2014/main" val="1530999640"/>
                    </a:ext>
                  </a:extLst>
                </a:gridCol>
                <a:gridCol w="189286">
                  <a:extLst>
                    <a:ext uri="{9D8B030D-6E8A-4147-A177-3AD203B41FA5}">
                      <a16:colId xmlns:a16="http://schemas.microsoft.com/office/drawing/2014/main" val="487598032"/>
                    </a:ext>
                  </a:extLst>
                </a:gridCol>
                <a:gridCol w="189286">
                  <a:extLst>
                    <a:ext uri="{9D8B030D-6E8A-4147-A177-3AD203B41FA5}">
                      <a16:colId xmlns:a16="http://schemas.microsoft.com/office/drawing/2014/main" val="3808164522"/>
                    </a:ext>
                  </a:extLst>
                </a:gridCol>
                <a:gridCol w="189286">
                  <a:extLst>
                    <a:ext uri="{9D8B030D-6E8A-4147-A177-3AD203B41FA5}">
                      <a16:colId xmlns:a16="http://schemas.microsoft.com/office/drawing/2014/main" val="928392203"/>
                    </a:ext>
                  </a:extLst>
                </a:gridCol>
                <a:gridCol w="189286">
                  <a:extLst>
                    <a:ext uri="{9D8B030D-6E8A-4147-A177-3AD203B41FA5}">
                      <a16:colId xmlns:a16="http://schemas.microsoft.com/office/drawing/2014/main" val="1907326420"/>
                    </a:ext>
                  </a:extLst>
                </a:gridCol>
                <a:gridCol w="189286">
                  <a:extLst>
                    <a:ext uri="{9D8B030D-6E8A-4147-A177-3AD203B41FA5}">
                      <a16:colId xmlns:a16="http://schemas.microsoft.com/office/drawing/2014/main" val="2468007104"/>
                    </a:ext>
                  </a:extLst>
                </a:gridCol>
                <a:gridCol w="189286">
                  <a:extLst>
                    <a:ext uri="{9D8B030D-6E8A-4147-A177-3AD203B41FA5}">
                      <a16:colId xmlns:a16="http://schemas.microsoft.com/office/drawing/2014/main" val="383152222"/>
                    </a:ext>
                  </a:extLst>
                </a:gridCol>
                <a:gridCol w="189286">
                  <a:extLst>
                    <a:ext uri="{9D8B030D-6E8A-4147-A177-3AD203B41FA5}">
                      <a16:colId xmlns:a16="http://schemas.microsoft.com/office/drawing/2014/main" val="2273285474"/>
                    </a:ext>
                  </a:extLst>
                </a:gridCol>
                <a:gridCol w="189286">
                  <a:extLst>
                    <a:ext uri="{9D8B030D-6E8A-4147-A177-3AD203B41FA5}">
                      <a16:colId xmlns:a16="http://schemas.microsoft.com/office/drawing/2014/main" val="1222876265"/>
                    </a:ext>
                  </a:extLst>
                </a:gridCol>
                <a:gridCol w="189286">
                  <a:extLst>
                    <a:ext uri="{9D8B030D-6E8A-4147-A177-3AD203B41FA5}">
                      <a16:colId xmlns:a16="http://schemas.microsoft.com/office/drawing/2014/main" val="886253763"/>
                    </a:ext>
                  </a:extLst>
                </a:gridCol>
                <a:gridCol w="189286">
                  <a:extLst>
                    <a:ext uri="{9D8B030D-6E8A-4147-A177-3AD203B41FA5}">
                      <a16:colId xmlns:a16="http://schemas.microsoft.com/office/drawing/2014/main" val="3707255950"/>
                    </a:ext>
                  </a:extLst>
                </a:gridCol>
                <a:gridCol w="189286">
                  <a:extLst>
                    <a:ext uri="{9D8B030D-6E8A-4147-A177-3AD203B41FA5}">
                      <a16:colId xmlns:a16="http://schemas.microsoft.com/office/drawing/2014/main" val="1665821095"/>
                    </a:ext>
                  </a:extLst>
                </a:gridCol>
              </a:tblGrid>
              <a:tr h="1058186"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05937796"/>
                  </a:ext>
                </a:extLst>
              </a:tr>
              <a:tr h="149992">
                <a:tc gridSpan="30">
                  <a:txBody>
                    <a:bodyPr/>
                    <a:lstStyle/>
                    <a:p>
                      <a:pPr algn="l" fontAlgn="ctr"/>
                      <a:r>
                        <a:rPr lang="en-US" sz="1000" b="1" i="0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Histone-lysine MT (30):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19986222"/>
                  </a:ext>
                </a:extLst>
              </a:tr>
              <a:tr h="149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ASH1L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01904919"/>
                  </a:ext>
                </a:extLst>
              </a:tr>
              <a:tr h="149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CAMKMT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19185211"/>
                  </a:ext>
                </a:extLst>
              </a:tr>
              <a:tr h="149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DOT1L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84617330"/>
                  </a:ext>
                </a:extLst>
              </a:tr>
              <a:tr h="149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EHMT1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85507865"/>
                  </a:ext>
                </a:extLst>
              </a:tr>
              <a:tr h="149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EHMT2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07665497"/>
                  </a:ext>
                </a:extLst>
              </a:tr>
              <a:tr h="149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EZH1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51889852"/>
                  </a:ext>
                </a:extLst>
              </a:tr>
              <a:tr h="149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EZH2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28133679"/>
                  </a:ext>
                </a:extLst>
              </a:tr>
              <a:tr h="149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KMT2A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87359167"/>
                  </a:ext>
                </a:extLst>
              </a:tr>
              <a:tr h="149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KMT2B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59025948"/>
                  </a:ext>
                </a:extLst>
              </a:tr>
              <a:tr h="149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KMT2C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20440862"/>
                  </a:ext>
                </a:extLst>
              </a:tr>
              <a:tr h="149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KMT2D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0450896"/>
                  </a:ext>
                </a:extLst>
              </a:tr>
              <a:tr h="149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KMT2E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20741300"/>
                  </a:ext>
                </a:extLst>
              </a:tr>
              <a:tr h="149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KMT5A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3709092"/>
                  </a:ext>
                </a:extLst>
              </a:tr>
              <a:tr h="149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NSD1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12218027"/>
                  </a:ext>
                </a:extLst>
              </a:tr>
              <a:tr h="149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PRDM2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7951559"/>
                  </a:ext>
                </a:extLst>
              </a:tr>
              <a:tr h="149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PRDM6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94841369"/>
                  </a:ext>
                </a:extLst>
              </a:tr>
              <a:tr h="149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PRDM7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51227107"/>
                  </a:ext>
                </a:extLst>
              </a:tr>
              <a:tr h="149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PRDM9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25782314"/>
                  </a:ext>
                </a:extLst>
              </a:tr>
              <a:tr h="149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SETD1A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60769345"/>
                  </a:ext>
                </a:extLst>
              </a:tr>
              <a:tr h="149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SETD1B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74478468"/>
                  </a:ext>
                </a:extLst>
              </a:tr>
              <a:tr h="149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SETD2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59632605"/>
                  </a:ext>
                </a:extLst>
              </a:tr>
              <a:tr h="149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SETD3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0986009"/>
                  </a:ext>
                </a:extLst>
              </a:tr>
              <a:tr h="149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SETD7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62389097"/>
                  </a:ext>
                </a:extLst>
              </a:tr>
              <a:tr h="149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SETDB1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45941098"/>
                  </a:ext>
                </a:extLst>
              </a:tr>
              <a:tr h="149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SETDB2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27329836"/>
                  </a:ext>
                </a:extLst>
              </a:tr>
              <a:tr h="149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SETMAR 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54164655"/>
                  </a:ext>
                </a:extLst>
              </a:tr>
              <a:tr h="149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SMYD2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97172254"/>
                  </a:ext>
                </a:extLst>
              </a:tr>
              <a:tr h="149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SMYD3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14643997"/>
                  </a:ext>
                </a:extLst>
              </a:tr>
              <a:tr h="149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SUV39H1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1154178"/>
                  </a:ext>
                </a:extLst>
              </a:tr>
              <a:tr h="149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SUV39H2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12536252"/>
                  </a:ext>
                </a:extLst>
              </a:tr>
              <a:tr h="149992">
                <a:tc gridSpan="30"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Histone-arginine MT (6):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29918736"/>
                  </a:ext>
                </a:extLst>
              </a:tr>
              <a:tr h="149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CARM1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49836381"/>
                  </a:ext>
                </a:extLst>
              </a:tr>
              <a:tr h="149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PRMT1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25844300"/>
                  </a:ext>
                </a:extLst>
              </a:tr>
              <a:tr h="149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PRMT2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40781310"/>
                  </a:ext>
                </a:extLst>
              </a:tr>
              <a:tr h="149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PRMT5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12858761"/>
                  </a:ext>
                </a:extLst>
              </a:tr>
              <a:tr h="149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PRMT6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2679199"/>
                  </a:ext>
                </a:extLst>
              </a:tr>
              <a:tr h="149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PRMT7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49" marR="3549" marT="3549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13684981"/>
                  </a:ext>
                </a:extLst>
              </a:tr>
            </a:tbl>
          </a:graphicData>
        </a:graphic>
      </p:graphicFrame>
      <p:sp>
        <p:nvSpPr>
          <p:cNvPr id="3" name="文本框 374">
            <a:extLst>
              <a:ext uri="{FF2B5EF4-FFF2-40B4-BE49-F238E27FC236}">
                <a16:creationId xmlns:a16="http://schemas.microsoft.com/office/drawing/2014/main" id="{96E645A3-8169-5047-8565-62308BEA3E6C}"/>
              </a:ext>
            </a:extLst>
          </p:cNvPr>
          <p:cNvSpPr txBox="1"/>
          <p:nvPr/>
        </p:nvSpPr>
        <p:spPr>
          <a:xfrm>
            <a:off x="342733" y="467223"/>
            <a:ext cx="47142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</a:t>
            </a:r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Table 3.</a:t>
            </a:r>
            <a:r>
              <a:rPr lang="zh-CN" alt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Histone MT regulation in 29 </a:t>
            </a:r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disease conditions</a:t>
            </a:r>
            <a:r>
              <a:rPr lang="zh-CN" alt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E6C1C7A-F371-5741-BEB8-0AD8078DA5AB}"/>
              </a:ext>
            </a:extLst>
          </p:cNvPr>
          <p:cNvGrpSpPr/>
          <p:nvPr/>
        </p:nvGrpSpPr>
        <p:grpSpPr>
          <a:xfrm>
            <a:off x="1001709" y="695258"/>
            <a:ext cx="5550519" cy="1116960"/>
            <a:chOff x="1070530" y="227428"/>
            <a:chExt cx="5550519" cy="1116960"/>
          </a:xfrm>
        </p:grpSpPr>
        <p:sp>
          <p:nvSpPr>
            <p:cNvPr id="2" name="Rectangle 1"/>
            <p:cNvSpPr/>
            <p:nvPr/>
          </p:nvSpPr>
          <p:spPr>
            <a:xfrm rot="16200000">
              <a:off x="920168" y="659591"/>
              <a:ext cx="54694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HGPS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D7EA2F5-61FC-5244-8351-5600C1423B14}"/>
                </a:ext>
              </a:extLst>
            </p:cNvPr>
            <p:cNvSpPr/>
            <p:nvPr/>
          </p:nvSpPr>
          <p:spPr>
            <a:xfrm rot="16200000">
              <a:off x="888913" y="662797"/>
              <a:ext cx="94448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Osteoarthritis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CAAB2A0-0399-814B-9BDC-D7AC1DE21CC9}"/>
                </a:ext>
              </a:extLst>
            </p:cNvPr>
            <p:cNvSpPr/>
            <p:nvPr/>
          </p:nvSpPr>
          <p:spPr>
            <a:xfrm rot="16200000">
              <a:off x="1336924" y="662797"/>
              <a:ext cx="449162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font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HFH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D2209D4-73EF-1A49-BEEC-4F9ED49CB461}"/>
                </a:ext>
              </a:extLst>
            </p:cNvPr>
            <p:cNvSpPr/>
            <p:nvPr/>
          </p:nvSpPr>
          <p:spPr>
            <a:xfrm rot="16200000">
              <a:off x="1522190" y="662797"/>
              <a:ext cx="45557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CAD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DD7FA3D-1826-1249-9F17-1D544ACD2512}"/>
                </a:ext>
              </a:extLst>
            </p:cNvPr>
            <p:cNvSpPr/>
            <p:nvPr/>
          </p:nvSpPr>
          <p:spPr>
            <a:xfrm rot="16200000">
              <a:off x="1751769" y="662797"/>
              <a:ext cx="36260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PC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46D7A02-E3A2-1545-BCDD-7BD2AD214244}"/>
                </a:ext>
              </a:extLst>
            </p:cNvPr>
            <p:cNvSpPr/>
            <p:nvPr/>
          </p:nvSpPr>
          <p:spPr>
            <a:xfrm rot="16200000">
              <a:off x="1796772" y="662797"/>
              <a:ext cx="64953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CCRCC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9A900C6-1E15-F94F-84BB-EAD91C7B6C0F}"/>
                </a:ext>
              </a:extLst>
            </p:cNvPr>
            <p:cNvSpPr/>
            <p:nvPr/>
          </p:nvSpPr>
          <p:spPr>
            <a:xfrm rot="16200000">
              <a:off x="2096480" y="662797"/>
              <a:ext cx="44755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PDA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3D60A26-AC68-FD44-934C-40E9463027F7}"/>
                </a:ext>
              </a:extLst>
            </p:cNvPr>
            <p:cNvSpPr/>
            <p:nvPr/>
          </p:nvSpPr>
          <p:spPr>
            <a:xfrm rot="16200000">
              <a:off x="2317311" y="662797"/>
              <a:ext cx="35458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BA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DDC2D12-AED5-9748-8449-83244C0FDF58}"/>
                </a:ext>
              </a:extLst>
            </p:cNvPr>
            <p:cNvSpPr/>
            <p:nvPr/>
          </p:nvSpPr>
          <p:spPr>
            <a:xfrm rot="16200000">
              <a:off x="2187690" y="662797"/>
              <a:ext cx="98777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HG(450mg/dl)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F55D0A8-8B1C-B843-A5E9-8C1D440C5EEA}"/>
                </a:ext>
              </a:extLst>
            </p:cNvPr>
            <p:cNvSpPr/>
            <p:nvPr/>
          </p:nvSpPr>
          <p:spPr>
            <a:xfrm rot="16200000">
              <a:off x="2535489" y="662797"/>
              <a:ext cx="6896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OSIMOF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39A9B9F-2BEA-354C-A9F3-18F94DAF89DC}"/>
                </a:ext>
              </a:extLst>
            </p:cNvPr>
            <p:cNvSpPr/>
            <p:nvPr/>
          </p:nvSpPr>
          <p:spPr>
            <a:xfrm rot="16200000">
              <a:off x="2715247" y="662797"/>
              <a:ext cx="70403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Psoriasis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1A58FDF-3E2B-DD45-A53C-50135B9DAF6E}"/>
                </a:ext>
              </a:extLst>
            </p:cNvPr>
            <p:cNvSpPr/>
            <p:nvPr/>
          </p:nvSpPr>
          <p:spPr>
            <a:xfrm rot="16200000">
              <a:off x="3042946" y="662797"/>
              <a:ext cx="42511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SLE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8252BCF-1E16-714B-8736-DAE86E467452}"/>
                </a:ext>
              </a:extLst>
            </p:cNvPr>
            <p:cNvSpPr/>
            <p:nvPr/>
          </p:nvSpPr>
          <p:spPr>
            <a:xfrm rot="16200000">
              <a:off x="3182691" y="662797"/>
              <a:ext cx="54053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ESCC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4E34AD1-3A14-BD4B-8D31-19BFB323CFFB}"/>
                </a:ext>
              </a:extLst>
            </p:cNvPr>
            <p:cNvSpPr/>
            <p:nvPr/>
          </p:nvSpPr>
          <p:spPr>
            <a:xfrm rot="16200000">
              <a:off x="3139738" y="662797"/>
              <a:ext cx="101021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Obesity-T2DM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C484127-1C0D-0345-A345-1FBEDEDF20A5}"/>
                </a:ext>
              </a:extLst>
            </p:cNvPr>
            <p:cNvSpPr/>
            <p:nvPr/>
          </p:nvSpPr>
          <p:spPr>
            <a:xfrm rot="16200000">
              <a:off x="3644570" y="662797"/>
              <a:ext cx="37702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OC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1E23B3B-D539-F44F-9F52-A43D33440BCA}"/>
                </a:ext>
              </a:extLst>
            </p:cNvPr>
            <p:cNvSpPr/>
            <p:nvPr/>
          </p:nvSpPr>
          <p:spPr>
            <a:xfrm rot="16200000">
              <a:off x="3846030" y="662797"/>
              <a:ext cx="3690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GA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82819F0-3537-B842-B5FF-0C9EBEEC3937}"/>
                </a:ext>
              </a:extLst>
            </p:cNvPr>
            <p:cNvSpPr/>
            <p:nvPr/>
          </p:nvSpPr>
          <p:spPr>
            <a:xfrm rot="16200000">
              <a:off x="3897785" y="662797"/>
              <a:ext cx="6254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Ox-LDL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3441A7D-9893-1645-8E9B-45AAE80B38F4}"/>
                </a:ext>
              </a:extLst>
            </p:cNvPr>
            <p:cNvSpPr/>
            <p:nvPr/>
          </p:nvSpPr>
          <p:spPr>
            <a:xfrm rot="16200000">
              <a:off x="4038331" y="662797"/>
              <a:ext cx="73930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Ox-PAPC</a:t>
              </a:r>
            </a:p>
          </p:txBody>
        </p:sp>
        <p:sp>
          <p:nvSpPr>
            <p:cNvPr id="24" name="矩形 170">
              <a:extLst>
                <a:ext uri="{FF2B5EF4-FFF2-40B4-BE49-F238E27FC236}">
                  <a16:creationId xmlns:a16="http://schemas.microsoft.com/office/drawing/2014/main" id="{7394C561-C2B0-EE49-BF8B-64C75C3A3687}"/>
                </a:ext>
              </a:extLst>
            </p:cNvPr>
            <p:cNvSpPr/>
            <p:nvPr/>
          </p:nvSpPr>
          <p:spPr>
            <a:xfrm rot="16200000">
              <a:off x="4012848" y="662797"/>
              <a:ext cx="1115810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Hcy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100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(100umol/L)</a:t>
              </a:r>
            </a:p>
          </p:txBody>
        </p:sp>
        <p:sp>
          <p:nvSpPr>
            <p:cNvPr id="25" name="矩形 166">
              <a:extLst>
                <a:ext uri="{FF2B5EF4-FFF2-40B4-BE49-F238E27FC236}">
                  <a16:creationId xmlns:a16="http://schemas.microsoft.com/office/drawing/2014/main" id="{45BB2D6A-4C85-CC46-ACB3-F281DF11BE20}"/>
                </a:ext>
              </a:extLst>
            </p:cNvPr>
            <p:cNvSpPr/>
            <p:nvPr/>
          </p:nvSpPr>
          <p:spPr>
            <a:xfrm rot="16200000">
              <a:off x="4210129" y="662797"/>
              <a:ext cx="1116960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VB12 deficiency</a:t>
              </a:r>
            </a:p>
          </p:txBody>
        </p:sp>
        <p:sp>
          <p:nvSpPr>
            <p:cNvPr id="26" name="矩形 167">
              <a:extLst>
                <a:ext uri="{FF2B5EF4-FFF2-40B4-BE49-F238E27FC236}">
                  <a16:creationId xmlns:a16="http://schemas.microsoft.com/office/drawing/2014/main" id="{8F61A8E9-8B8A-BD40-A611-306E828946D6}"/>
                </a:ext>
              </a:extLst>
            </p:cNvPr>
            <p:cNvSpPr/>
            <p:nvPr/>
          </p:nvSpPr>
          <p:spPr>
            <a:xfrm rot="16200000">
              <a:off x="4780034" y="662797"/>
              <a:ext cx="372055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i="0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CC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AE34B5D-B960-AD4B-A0E7-3F8B8F4D9294}"/>
                </a:ext>
              </a:extLst>
            </p:cNvPr>
            <p:cNvSpPr/>
            <p:nvPr/>
          </p:nvSpPr>
          <p:spPr>
            <a:xfrm rot="16200000">
              <a:off x="4850569" y="662797"/>
              <a:ext cx="61747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Obesity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B5E647B-AC62-744B-A727-EEBAE0973511}"/>
                </a:ext>
              </a:extLst>
            </p:cNvPr>
            <p:cNvSpPr/>
            <p:nvPr/>
          </p:nvSpPr>
          <p:spPr>
            <a:xfrm rot="16200000">
              <a:off x="5040697" y="662797"/>
              <a:ext cx="61908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defTabSz="685800" fontAlgn="ctr">
                <a:defRPr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NSCLC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099A175-68ED-0F48-A5EF-EB22B1479BA3}"/>
                </a:ext>
              </a:extLst>
            </p:cNvPr>
            <p:cNvSpPr/>
            <p:nvPr/>
          </p:nvSpPr>
          <p:spPr>
            <a:xfrm rot="16200000">
              <a:off x="5359867" y="662797"/>
              <a:ext cx="36260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BC</a:t>
              </a:r>
            </a:p>
          </p:txBody>
        </p:sp>
        <p:sp>
          <p:nvSpPr>
            <p:cNvPr id="30" name="矩形 258">
              <a:extLst>
                <a:ext uri="{FF2B5EF4-FFF2-40B4-BE49-F238E27FC236}">
                  <a16:creationId xmlns:a16="http://schemas.microsoft.com/office/drawing/2014/main" id="{C961093B-C22A-5341-9B52-083564AE0CDD}"/>
                </a:ext>
              </a:extLst>
            </p:cNvPr>
            <p:cNvSpPr/>
            <p:nvPr/>
          </p:nvSpPr>
          <p:spPr>
            <a:xfrm rot="16200000">
              <a:off x="5194474" y="662797"/>
              <a:ext cx="1075246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Atherosclerosis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D9FB405-87A2-3148-9ACD-ACFB4DFCFC23}"/>
                </a:ext>
              </a:extLst>
            </p:cNvPr>
            <p:cNvSpPr/>
            <p:nvPr/>
          </p:nvSpPr>
          <p:spPr>
            <a:xfrm rot="16200000">
              <a:off x="5741727" y="662797"/>
              <a:ext cx="36260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RA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E384220-5CA7-1B45-AAAB-52476091AE7C}"/>
                </a:ext>
              </a:extLst>
            </p:cNvPr>
            <p:cNvSpPr/>
            <p:nvPr/>
          </p:nvSpPr>
          <p:spPr>
            <a:xfrm rot="16200000">
              <a:off x="5862687" y="662797"/>
              <a:ext cx="46198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AOD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2E95975-2151-904E-AF1D-501066AAABFD}"/>
                </a:ext>
              </a:extLst>
            </p:cNvPr>
            <p:cNvSpPr/>
            <p:nvPr/>
          </p:nvSpPr>
          <p:spPr>
            <a:xfrm rot="16200000">
              <a:off x="5923352" y="662797"/>
              <a:ext cx="74892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T2DM-TC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3675F77-D42E-D041-B807-0BED818B9616}"/>
                </a:ext>
              </a:extLst>
            </p:cNvPr>
            <p:cNvSpPr/>
            <p:nvPr/>
          </p:nvSpPr>
          <p:spPr>
            <a:xfrm rot="16200000">
              <a:off x="6125882" y="662797"/>
              <a:ext cx="74411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T2DM-</a:t>
              </a:r>
              <a:r>
                <a:rPr lang="el-GR" sz="1000" dirty="0">
                  <a:latin typeface="Arial" panose="020B0604020202020204" pitchFamily="34" charset="0"/>
                  <a:cs typeface="Arial" panose="020B0604020202020204" pitchFamily="34" charset="0"/>
                </a:rPr>
                <a:t>β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2D37F3C7-70B3-D54B-AAF3-47C5EEA6F77A}"/>
              </a:ext>
            </a:extLst>
          </p:cNvPr>
          <p:cNvSpPr/>
          <p:nvPr/>
        </p:nvSpPr>
        <p:spPr>
          <a:xfrm>
            <a:off x="256982" y="1243717"/>
            <a:ext cx="67331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Histone MT</a:t>
            </a:r>
          </a:p>
          <a:p>
            <a:pPr algn="ctr" font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(36)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3F95317-9B3D-AE43-A385-FA4CC413CA36}"/>
              </a:ext>
            </a:extLst>
          </p:cNvPr>
          <p:cNvSpPr/>
          <p:nvPr/>
        </p:nvSpPr>
        <p:spPr>
          <a:xfrm>
            <a:off x="199912" y="722910"/>
            <a:ext cx="98429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Disease conditions</a:t>
            </a:r>
          </a:p>
          <a:p>
            <a:pPr algn="ctr" font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(29) 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F60CD60-02BE-F643-959C-16ADA115557F}"/>
              </a:ext>
            </a:extLst>
          </p:cNvPr>
          <p:cNvCxnSpPr>
            <a:cxnSpLocks/>
          </p:cNvCxnSpPr>
          <p:nvPr/>
        </p:nvCxnSpPr>
        <p:spPr>
          <a:xfrm>
            <a:off x="825419" y="1274402"/>
            <a:ext cx="175622" cy="4782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文本框 7">
            <a:extLst>
              <a:ext uri="{FF2B5EF4-FFF2-40B4-BE49-F238E27FC236}">
                <a16:creationId xmlns:a16="http://schemas.microsoft.com/office/drawing/2014/main" id="{40CC048C-A6ED-B042-BA7F-EAF753046E37}"/>
              </a:ext>
            </a:extLst>
          </p:cNvPr>
          <p:cNvSpPr txBox="1"/>
          <p:nvPr/>
        </p:nvSpPr>
        <p:spPr>
          <a:xfrm>
            <a:off x="284618" y="7708170"/>
            <a:ext cx="619903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Table 3.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Histone MT regulation in 29 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disease conditions.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examined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gene expression of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36 histone methyltransferase in 29 human disease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conditions as discussed in Figure 3. We found the 33 out of 36 Histone MT gene expression level are modulated in 29 disease conditions. “+” indicated that the gene is induced and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“–” indicated that  the gene is reduced. Bolded letter highlighted genes with changed expression. Abbreviations for gene name are explained in Supplementary Table 1, and disease names are explained in Figure 2 legend.</a:t>
            </a:r>
          </a:p>
        </p:txBody>
      </p:sp>
      <p:cxnSp>
        <p:nvCxnSpPr>
          <p:cNvPr id="38" name="Straight Connector 37"/>
          <p:cNvCxnSpPr/>
          <p:nvPr/>
        </p:nvCxnSpPr>
        <p:spPr>
          <a:xfrm>
            <a:off x="368219" y="1274402"/>
            <a:ext cx="457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4576677" y="122176"/>
            <a:ext cx="22234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pl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. Table 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Shen &amp; Gao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21785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34318</TotalTime>
  <Words>4003</Words>
  <Application>Microsoft Office PowerPoint</Application>
  <PresentationFormat>A4 Paper (210x297 mm)</PresentationFormat>
  <Paragraphs>1628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等线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