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858000" cy="9144000"/>
  <p:defaultTextStyle>
    <a:defPPr>
      <a:defRPr lang="es-ES"/>
    </a:defPPr>
    <a:lvl1pPr marL="0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24018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48035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972053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296071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620088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1944106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268123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592141" algn="l" defTabSz="64803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38" y="-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2" y="2130427"/>
            <a:ext cx="8420099" cy="147002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1" y="3886201"/>
            <a:ext cx="693420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2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4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72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96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2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44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68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92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386386" y="396876"/>
            <a:ext cx="1671639" cy="84518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71476" y="396876"/>
            <a:ext cx="4849815" cy="84518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8" y="4406901"/>
            <a:ext cx="8420099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8" y="2906714"/>
            <a:ext cx="8420099" cy="1500187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240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4803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7205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29607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2008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94410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26812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59214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60723" cy="653732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97303" y="2311402"/>
            <a:ext cx="3260723" cy="6537325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2" cy="639762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4018" indent="0">
              <a:buNone/>
              <a:defRPr sz="1400" b="1"/>
            </a:lvl2pPr>
            <a:lvl3pPr marL="648035" indent="0">
              <a:buNone/>
              <a:defRPr sz="1300" b="1"/>
            </a:lvl3pPr>
            <a:lvl4pPr marL="972053" indent="0">
              <a:buNone/>
              <a:defRPr sz="1100" b="1"/>
            </a:lvl4pPr>
            <a:lvl5pPr marL="1296071" indent="0">
              <a:buNone/>
              <a:defRPr sz="1100" b="1"/>
            </a:lvl5pPr>
            <a:lvl6pPr marL="1620088" indent="0">
              <a:buNone/>
              <a:defRPr sz="1100" b="1"/>
            </a:lvl6pPr>
            <a:lvl7pPr marL="1944106" indent="0">
              <a:buNone/>
              <a:defRPr sz="1100" b="1"/>
            </a:lvl7pPr>
            <a:lvl8pPr marL="2268123" indent="0">
              <a:buNone/>
              <a:defRPr sz="1100" b="1"/>
            </a:lvl8pPr>
            <a:lvl9pPr marL="2592141" indent="0">
              <a:buNone/>
              <a:defRPr sz="1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2" cy="3951288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8" cy="639762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4018" indent="0">
              <a:buNone/>
              <a:defRPr sz="1400" b="1"/>
            </a:lvl2pPr>
            <a:lvl3pPr marL="648035" indent="0">
              <a:buNone/>
              <a:defRPr sz="1300" b="1"/>
            </a:lvl3pPr>
            <a:lvl4pPr marL="972053" indent="0">
              <a:buNone/>
              <a:defRPr sz="1100" b="1"/>
            </a:lvl4pPr>
            <a:lvl5pPr marL="1296071" indent="0">
              <a:buNone/>
              <a:defRPr sz="1100" b="1"/>
            </a:lvl5pPr>
            <a:lvl6pPr marL="1620088" indent="0">
              <a:buNone/>
              <a:defRPr sz="1100" b="1"/>
            </a:lvl6pPr>
            <a:lvl7pPr marL="1944106" indent="0">
              <a:buNone/>
              <a:defRPr sz="1100" b="1"/>
            </a:lvl7pPr>
            <a:lvl8pPr marL="2268123" indent="0">
              <a:buNone/>
              <a:defRPr sz="1100" b="1"/>
            </a:lvl8pPr>
            <a:lvl9pPr marL="2592141" indent="0">
              <a:buNone/>
              <a:defRPr sz="11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8" cy="3951288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299" y="273050"/>
            <a:ext cx="3259007" cy="1162050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3" y="273051"/>
            <a:ext cx="5537728" cy="585311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299" y="1435101"/>
            <a:ext cx="3259007" cy="4691063"/>
          </a:xfrm>
        </p:spPr>
        <p:txBody>
          <a:bodyPr/>
          <a:lstStyle>
            <a:lvl1pPr marL="0" indent="0">
              <a:buNone/>
              <a:defRPr sz="1000"/>
            </a:lvl1pPr>
            <a:lvl2pPr marL="324018" indent="0">
              <a:buNone/>
              <a:defRPr sz="900"/>
            </a:lvl2pPr>
            <a:lvl3pPr marL="648035" indent="0">
              <a:buNone/>
              <a:defRPr sz="700"/>
            </a:lvl3pPr>
            <a:lvl4pPr marL="972053" indent="0">
              <a:buNone/>
              <a:defRPr sz="600"/>
            </a:lvl4pPr>
            <a:lvl5pPr marL="1296071" indent="0">
              <a:buNone/>
              <a:defRPr sz="600"/>
            </a:lvl5pPr>
            <a:lvl6pPr marL="1620088" indent="0">
              <a:buNone/>
              <a:defRPr sz="600"/>
            </a:lvl6pPr>
            <a:lvl7pPr marL="1944106" indent="0">
              <a:buNone/>
              <a:defRPr sz="600"/>
            </a:lvl7pPr>
            <a:lvl8pPr marL="2268123" indent="0">
              <a:buNone/>
              <a:defRPr sz="600"/>
            </a:lvl8pPr>
            <a:lvl9pPr marL="2592141" indent="0">
              <a:buNone/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2300"/>
            </a:lvl1pPr>
            <a:lvl2pPr marL="324018" indent="0">
              <a:buNone/>
              <a:defRPr sz="2000"/>
            </a:lvl2pPr>
            <a:lvl3pPr marL="648035" indent="0">
              <a:buNone/>
              <a:defRPr sz="1700"/>
            </a:lvl3pPr>
            <a:lvl4pPr marL="972053" indent="0">
              <a:buNone/>
              <a:defRPr sz="1400"/>
            </a:lvl4pPr>
            <a:lvl5pPr marL="1296071" indent="0">
              <a:buNone/>
              <a:defRPr sz="1400"/>
            </a:lvl5pPr>
            <a:lvl6pPr marL="1620088" indent="0">
              <a:buNone/>
              <a:defRPr sz="1400"/>
            </a:lvl6pPr>
            <a:lvl7pPr marL="1944106" indent="0">
              <a:buNone/>
              <a:defRPr sz="1400"/>
            </a:lvl7pPr>
            <a:lvl8pPr marL="2268123" indent="0">
              <a:buNone/>
              <a:defRPr sz="1400"/>
            </a:lvl8pPr>
            <a:lvl9pPr marL="2592141" indent="0">
              <a:buNone/>
              <a:defRPr sz="14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6" y="5367339"/>
            <a:ext cx="5943600" cy="804862"/>
          </a:xfrm>
        </p:spPr>
        <p:txBody>
          <a:bodyPr/>
          <a:lstStyle>
            <a:lvl1pPr marL="0" indent="0">
              <a:buNone/>
              <a:defRPr sz="1000"/>
            </a:lvl1pPr>
            <a:lvl2pPr marL="324018" indent="0">
              <a:buNone/>
              <a:defRPr sz="900"/>
            </a:lvl2pPr>
            <a:lvl3pPr marL="648035" indent="0">
              <a:buNone/>
              <a:defRPr sz="700"/>
            </a:lvl3pPr>
            <a:lvl4pPr marL="972053" indent="0">
              <a:buNone/>
              <a:defRPr sz="600"/>
            </a:lvl4pPr>
            <a:lvl5pPr marL="1296071" indent="0">
              <a:buNone/>
              <a:defRPr sz="600"/>
            </a:lvl5pPr>
            <a:lvl6pPr marL="1620088" indent="0">
              <a:buNone/>
              <a:defRPr sz="600"/>
            </a:lvl6pPr>
            <a:lvl7pPr marL="1944106" indent="0">
              <a:buNone/>
              <a:defRPr sz="600"/>
            </a:lvl7pPr>
            <a:lvl8pPr marL="2268123" indent="0">
              <a:buNone/>
              <a:defRPr sz="600"/>
            </a:lvl8pPr>
            <a:lvl9pPr marL="2592141" indent="0">
              <a:buNone/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2" cy="1143000"/>
          </a:xfrm>
          <a:prstGeom prst="rect">
            <a:avLst/>
          </a:prstGeom>
        </p:spPr>
        <p:txBody>
          <a:bodyPr vert="horz" lIns="64804" tIns="32402" rIns="64804" bIns="32402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1" y="1600201"/>
            <a:ext cx="8915402" cy="4525963"/>
          </a:xfrm>
          <a:prstGeom prst="rect">
            <a:avLst/>
          </a:prstGeom>
        </p:spPr>
        <p:txBody>
          <a:bodyPr vert="horz" lIns="64804" tIns="32402" rIns="64804" bIns="32402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299" y="6356351"/>
            <a:ext cx="2311401" cy="365125"/>
          </a:xfrm>
          <a:prstGeom prst="rect">
            <a:avLst/>
          </a:prstGeom>
        </p:spPr>
        <p:txBody>
          <a:bodyPr vert="horz" lIns="64804" tIns="32402" rIns="64804" bIns="32402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88576-5E5E-47A5-9CE4-576754699C8A}" type="datetimeFigureOut">
              <a:rPr lang="es-ES" smtClean="0"/>
              <a:pPr/>
              <a:t>18/09/2019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2" y="6356351"/>
            <a:ext cx="3136900" cy="365125"/>
          </a:xfrm>
          <a:prstGeom prst="rect">
            <a:avLst/>
          </a:prstGeom>
        </p:spPr>
        <p:txBody>
          <a:bodyPr vert="horz" lIns="64804" tIns="32402" rIns="64804" bIns="32402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64804" tIns="32402" rIns="64804" bIns="32402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71A12-CBE5-4218-B8D1-212632BD204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8035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013" indent="-243013" algn="l" defTabSz="648035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26529" indent="-202511" algn="l" defTabSz="64803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693" y="1420988"/>
            <a:ext cx="93726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1" name="Rectangle 189"/>
          <p:cNvSpPr>
            <a:spLocks noChangeArrowheads="1"/>
          </p:cNvSpPr>
          <p:nvPr/>
        </p:nvSpPr>
        <p:spPr bwMode="auto">
          <a:xfrm>
            <a:off x="0" y="0"/>
            <a:ext cx="1313996" cy="45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 tIns="72000" rIns="72000" bIns="72000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Figure S5</a:t>
            </a:r>
            <a:endParaRPr lang="en-GB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236" y="4995330"/>
            <a:ext cx="79992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Fig. S5. Disease severity of the </a:t>
            </a:r>
            <a:r>
              <a:rPr kumimoji="0" lang="en-GB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RNAi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Twi1 transgenic tomato and </a:t>
            </a:r>
            <a:r>
              <a:rPr kumimoji="0" lang="en-GB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Moneymaker</a:t>
            </a: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plants infected with TSWV.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Symptomatology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was scored at the same time points shown in Figure 6 on the following scale: symptomless (0, white), soft (1, light grey) moderate (2, medium grey), severe (3, dark grey) and severest (4, black) symptoms. Data correspond to one representative of three independent experiments. A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Kruskal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-Wallis analysis was performed, and different letters indicate significant differences (</a:t>
            </a:r>
            <a:r>
              <a: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value &lt; 0.05) between lines.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105</Words>
  <Application>Microsoft Office PowerPoint</Application>
  <PresentationFormat>A4 (210 x 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irodrig</dc:creator>
  <cp:lastModifiedBy>irodrig</cp:lastModifiedBy>
  <cp:revision>46</cp:revision>
  <dcterms:created xsi:type="dcterms:W3CDTF">2018-09-05T11:09:35Z</dcterms:created>
  <dcterms:modified xsi:type="dcterms:W3CDTF">2019-09-18T09:16:25Z</dcterms:modified>
</cp:coreProperties>
</file>