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80" r:id="rId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65" userDrawn="1">
          <p15:clr>
            <a:srgbClr val="A4A3A4"/>
          </p15:clr>
        </p15:guide>
        <p15:guide id="2" pos="31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00" autoAdjust="0"/>
    <p:restoredTop sz="94643" autoAdjust="0"/>
  </p:normalViewPr>
  <p:slideViewPr>
    <p:cSldViewPr snapToGrid="0">
      <p:cViewPr varScale="1">
        <p:scale>
          <a:sx n="97" d="100"/>
          <a:sy n="97" d="100"/>
        </p:scale>
        <p:origin x="1458" y="72"/>
      </p:cViewPr>
      <p:guideLst>
        <p:guide orient="horz" pos="1865"/>
        <p:guide pos="31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OHI-FSI\VOLI\Home\LARG\MCPHERSON\Sebastien\Results%202018\JAN%2031%202018%20SEB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2520792327382405E-2"/>
          <c:y val="1.5465900046551267E-2"/>
          <c:w val="0.89303475350716388"/>
          <c:h val="0.77497787862705225"/>
        </c:manualLayout>
      </c:layout>
      <c:barChart>
        <c:barDir val="col"/>
        <c:grouping val="clustered"/>
        <c:varyColors val="0"/>
        <c:ser>
          <c:idx val="0"/>
          <c:order val="0"/>
          <c:spPr>
            <a:noFill/>
            <a:ln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Sheet1!$W$34:$W$43</c:f>
                <c:numCache>
                  <c:formatCode>General</c:formatCode>
                  <c:ptCount val="10"/>
                  <c:pt idx="0">
                    <c:v>0.29773659162728838</c:v>
                  </c:pt>
                  <c:pt idx="1">
                    <c:v>0.21285774724664969</c:v>
                  </c:pt>
                  <c:pt idx="2">
                    <c:v>0.32136019684687817</c:v>
                  </c:pt>
                  <c:pt idx="3">
                    <c:v>0.14476519232102525</c:v>
                  </c:pt>
                  <c:pt idx="4">
                    <c:v>0.24863504098627734</c:v>
                  </c:pt>
                  <c:pt idx="5">
                    <c:v>0.18301767060986654</c:v>
                  </c:pt>
                  <c:pt idx="6">
                    <c:v>0.22234288047325959</c:v>
                  </c:pt>
                  <c:pt idx="7">
                    <c:v>0.23535499590615042</c:v>
                  </c:pt>
                  <c:pt idx="8">
                    <c:v>0.21421708369612735</c:v>
                  </c:pt>
                  <c:pt idx="9">
                    <c:v>0.44195717523546896</c:v>
                  </c:pt>
                </c:numCache>
              </c:numRef>
            </c:plus>
            <c:minus>
              <c:numRef>
                <c:f>Sheet1!$W$34:$W$43</c:f>
                <c:numCache>
                  <c:formatCode>General</c:formatCode>
                  <c:ptCount val="10"/>
                  <c:pt idx="0">
                    <c:v>0.29773659162728838</c:v>
                  </c:pt>
                  <c:pt idx="1">
                    <c:v>0.21285774724664969</c:v>
                  </c:pt>
                  <c:pt idx="2">
                    <c:v>0.32136019684687817</c:v>
                  </c:pt>
                  <c:pt idx="3">
                    <c:v>0.14476519232102525</c:v>
                  </c:pt>
                  <c:pt idx="4">
                    <c:v>0.24863504098627734</c:v>
                  </c:pt>
                  <c:pt idx="5">
                    <c:v>0.18301767060986654</c:v>
                  </c:pt>
                  <c:pt idx="6">
                    <c:v>0.22234288047325959</c:v>
                  </c:pt>
                  <c:pt idx="7">
                    <c:v>0.23535499590615042</c:v>
                  </c:pt>
                  <c:pt idx="8">
                    <c:v>0.21421708369612735</c:v>
                  </c:pt>
                  <c:pt idx="9">
                    <c:v>0.44195717523546896</c:v>
                  </c:pt>
                </c:numCache>
              </c:numRef>
            </c:minus>
          </c:errBars>
          <c:cat>
            <c:multiLvlStrRef>
              <c:f>Sheet1!$T$34:$U$43</c:f>
              <c:multiLvlStrCache>
                <c:ptCount val="10"/>
                <c:lvl>
                  <c:pt idx="0">
                    <c:v>ABHD2</c:v>
                  </c:pt>
                  <c:pt idx="1">
                    <c:v>HAPLN3</c:v>
                  </c:pt>
                  <c:pt idx="2">
                    <c:v>MFGE8</c:v>
                  </c:pt>
                  <c:pt idx="3">
                    <c:v>SRP14</c:v>
                  </c:pt>
                  <c:pt idx="4">
                    <c:v>GAPDH</c:v>
                  </c:pt>
                  <c:pt idx="5">
                    <c:v>ABHD2</c:v>
                  </c:pt>
                  <c:pt idx="6">
                    <c:v>HAPLN3</c:v>
                  </c:pt>
                  <c:pt idx="7">
                    <c:v>MFGE8</c:v>
                  </c:pt>
                  <c:pt idx="8">
                    <c:v>SRP14</c:v>
                  </c:pt>
                  <c:pt idx="9">
                    <c:v>GAPDH</c:v>
                  </c:pt>
                </c:lvl>
                <c:lvl>
                  <c:pt idx="0">
                    <c:v>VP160</c:v>
                  </c:pt>
                  <c:pt idx="5">
                    <c:v>KRAB</c:v>
                  </c:pt>
                </c:lvl>
              </c:multiLvlStrCache>
            </c:multiLvlStrRef>
          </c:cat>
          <c:val>
            <c:numRef>
              <c:f>Sheet1!$V$34:$V$43</c:f>
              <c:numCache>
                <c:formatCode>0.00E+00</c:formatCode>
                <c:ptCount val="10"/>
                <c:pt idx="0">
                  <c:v>1.012580278103832</c:v>
                </c:pt>
                <c:pt idx="1">
                  <c:v>0.98816134538382749</c:v>
                </c:pt>
                <c:pt idx="2">
                  <c:v>1.1358447302609078</c:v>
                </c:pt>
                <c:pt idx="3">
                  <c:v>0.91722594437604521</c:v>
                </c:pt>
                <c:pt idx="4">
                  <c:v>1.2776197950017696</c:v>
                </c:pt>
                <c:pt idx="5">
                  <c:v>1.0130344185554214</c:v>
                </c:pt>
                <c:pt idx="6">
                  <c:v>1.0903281147955921</c:v>
                </c:pt>
                <c:pt idx="7">
                  <c:v>1.2458336710741276</c:v>
                </c:pt>
                <c:pt idx="8">
                  <c:v>1.0278713056522097</c:v>
                </c:pt>
                <c:pt idx="9">
                  <c:v>0.88967926403910425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E80-4D38-81A7-3357B31742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66078976"/>
        <c:axId val="66088960"/>
      </c:barChart>
      <c:catAx>
        <c:axId val="660789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66088960"/>
        <c:crosses val="autoZero"/>
        <c:auto val="1"/>
        <c:lblAlgn val="ctr"/>
        <c:lblOffset val="100"/>
        <c:noMultiLvlLbl val="0"/>
      </c:catAx>
      <c:valAx>
        <c:axId val="6608896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crossAx val="660789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1C9D0A36-DE4C-4440-8F6C-AEF2CA54FF85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A95C0E93-8D30-4A30-9328-4E0FB45E5B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5813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5558D-8F49-48AC-9AD1-376CB1A7E390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4AB339-7594-4B22-A554-7B400AD98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7302B-CA7A-4E6B-A47F-DC332C23FD1A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45D9B-561E-4F88-9AB5-8E4B827DF6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E4499-94DD-4CAD-8E21-EA1AF54156B0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1531EF-E7B4-422A-88BB-47B0975638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F7945-BBD4-4978-87EC-C7D80B463ABD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2FDBD-73E8-482B-8B0A-795AAB09BF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2AAE2-0E64-4293-B29A-F50BD238567B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B7EBA-6E88-45F3-AFA7-7E4748CF9C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A8DA1D-4DE8-42BC-BD9E-CD5459035D53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6093AD-FB35-44EB-A78B-A8D57029FF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62641-2E0D-4F47-A695-B40F164E5298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1291B-6319-4CBE-8716-8CDE732F97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DA3E8-4DC9-49DD-84E5-CA89B17ADDB1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8FBAA-AA12-4A4C-97FB-28969739D8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0EB80-9B42-4E8C-93AE-BFC21D3B5E8D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0E515-5FC4-4574-A5BE-D608BFDDD9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B70ED7-D082-44C4-A6ED-5DA8752B747B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AFEFA-4281-4F12-A99A-44E264AE90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59D499-0483-4786-8C94-B4A7588B0873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7DE42-43C2-45E9-BD3A-849BD950B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A6D2247-3288-4C0A-8C55-B2B65727C759}" type="datetimeFigureOut">
              <a:rPr lang="en-US"/>
              <a:pPr>
                <a:defRPr/>
              </a:pPr>
              <a:t>10/9/2019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34A502B-99B5-4993-AC5A-918CFA4C90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TextBox 6"/>
          <p:cNvSpPr txBox="1">
            <a:spLocks noChangeArrowheads="1"/>
          </p:cNvSpPr>
          <p:nvPr/>
        </p:nvSpPr>
        <p:spPr bwMode="auto">
          <a:xfrm>
            <a:off x="576262" y="6119336"/>
            <a:ext cx="822483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S2 Fig.  No evidence of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 cis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regulation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1400" b="1" i="1" dirty="0" smtClean="0">
                <a:latin typeface="Times New Roman" pitchFamily="18" charset="0"/>
                <a:cs typeface="Times New Roman" pitchFamily="18" charset="0"/>
              </a:rPr>
              <a:t>RP11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in HEK293T cells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Expression levels of genes proximal to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RP11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were assessed after </a:t>
            </a:r>
            <a:r>
              <a:rPr lang="en-US" sz="1400" i="1" dirty="0" smtClean="0">
                <a:latin typeface="Times New Roman" pitchFamily="18" charset="0"/>
                <a:cs typeface="Times New Roman" pitchFamily="18" charset="0"/>
              </a:rPr>
              <a:t>RP11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levels were modulated with either VP160 or KRAB in the presence of </a:t>
            </a:r>
            <a:r>
              <a:rPr lang="en-CA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SG</a:t>
            </a:r>
            <a:r>
              <a:rPr lang="en-CA" sz="1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-286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. Results are from 4 independent biological replicate (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Average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± </a:t>
            </a:r>
            <a:r>
              <a:rPr lang="en-US" sz="1400" dirty="0">
                <a:latin typeface="Times New Roman" pitchFamily="18" charset="0"/>
                <a:cs typeface="Times New Roman" pitchFamily="18" charset="0"/>
              </a:rPr>
              <a:t>S.D.)</a:t>
            </a:r>
          </a:p>
        </p:txBody>
      </p:sp>
      <p:graphicFrame>
        <p:nvGraphicFramePr>
          <p:cNvPr id="10" name="Chart 9"/>
          <p:cNvGraphicFramePr/>
          <p:nvPr>
            <p:extLst/>
          </p:nvPr>
        </p:nvGraphicFramePr>
        <p:xfrm>
          <a:off x="3088823" y="863600"/>
          <a:ext cx="3654878" cy="48101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12" name="Straight Connector 11"/>
          <p:cNvCxnSpPr/>
          <p:nvPr/>
        </p:nvCxnSpPr>
        <p:spPr>
          <a:xfrm>
            <a:off x="3340100" y="2552700"/>
            <a:ext cx="3403600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16200000">
            <a:off x="481712" y="2794449"/>
            <a:ext cx="4177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Relative expression level</a:t>
            </a:r>
          </a:p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(normalized to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trcrRNA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plasmid)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57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22934</TotalTime>
  <Words>61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UOHI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ssoubeyrand</dc:creator>
  <cp:lastModifiedBy>Sebastien Soubeyrand</cp:lastModifiedBy>
  <cp:revision>1210</cp:revision>
  <dcterms:created xsi:type="dcterms:W3CDTF">2017-11-23T16:07:42Z</dcterms:created>
  <dcterms:modified xsi:type="dcterms:W3CDTF">2019-10-09T12:48:01Z</dcterms:modified>
</cp:coreProperties>
</file>