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399" r:id="rId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865" userDrawn="1">
          <p15:clr>
            <a:srgbClr val="A4A3A4"/>
          </p15:clr>
        </p15:guide>
        <p15:guide id="2" pos="316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800" autoAdjust="0"/>
    <p:restoredTop sz="94643" autoAdjust="0"/>
  </p:normalViewPr>
  <p:slideViewPr>
    <p:cSldViewPr snapToGrid="0">
      <p:cViewPr varScale="1">
        <p:scale>
          <a:sx n="97" d="100"/>
          <a:sy n="97" d="100"/>
        </p:scale>
        <p:origin x="1458" y="84"/>
      </p:cViewPr>
      <p:guideLst>
        <p:guide orient="horz" pos="1865"/>
        <p:guide pos="316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\\Ohi-fsi\voli\Home\LARG\MCPHERSON\Sebastien\Results%202019\APRIL%2023%202019%20SEB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Sheet1!$P$101</c:f>
              <c:strCache>
                <c:ptCount val="1"/>
                <c:pt idx="0">
                  <c:v>Wt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Sheet1!$S$101:$T$101</c:f>
                <c:numCache>
                  <c:formatCode>General</c:formatCode>
                  <c:ptCount val="2"/>
                  <c:pt idx="0">
                    <c:v>0.63255210956687757</c:v>
                  </c:pt>
                  <c:pt idx="1">
                    <c:v>0.68071782832957795</c:v>
                  </c:pt>
                </c:numCache>
              </c:numRef>
            </c:plus>
            <c:minus>
              <c:numRef>
                <c:f>Sheet1!$S$101:$T$101</c:f>
                <c:numCache>
                  <c:formatCode>General</c:formatCode>
                  <c:ptCount val="2"/>
                  <c:pt idx="0">
                    <c:v>0.63255210956687757</c:v>
                  </c:pt>
                  <c:pt idx="1">
                    <c:v>0.68071782832957795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Sheet1!$Q$100:$R$100</c:f>
              <c:strCache>
                <c:ptCount val="2"/>
                <c:pt idx="0">
                  <c:v>RP11</c:v>
                </c:pt>
                <c:pt idx="1">
                  <c:v>IL6</c:v>
                </c:pt>
              </c:strCache>
            </c:strRef>
          </c:cat>
          <c:val>
            <c:numRef>
              <c:f>Sheet1!$Q$101:$R$101</c:f>
              <c:numCache>
                <c:formatCode>General</c:formatCode>
                <c:ptCount val="2"/>
                <c:pt idx="0" formatCode="0.00E+00">
                  <c:v>6.0575304694459131</c:v>
                </c:pt>
                <c:pt idx="1">
                  <c:v>3.2475024405011759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96C-4B23-9F81-472946B2E9D3}"/>
            </c:ext>
          </c:extLst>
        </c:ser>
        <c:ser>
          <c:idx val="1"/>
          <c:order val="1"/>
          <c:tx>
            <c:strRef>
              <c:f>Sheet1!$P$102</c:f>
              <c:strCache>
                <c:ptCount val="1"/>
                <c:pt idx="0">
                  <c:v>ΔSG-505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Sheet1!$S$102:$T$102</c:f>
                <c:numCache>
                  <c:formatCode>General</c:formatCode>
                  <c:ptCount val="2"/>
                  <c:pt idx="0">
                    <c:v>0</c:v>
                  </c:pt>
                  <c:pt idx="1">
                    <c:v>0.99880321189186638</c:v>
                  </c:pt>
                </c:numCache>
              </c:numRef>
            </c:plus>
            <c:minus>
              <c:numRef>
                <c:f>Sheet1!$S$102:$T$102</c:f>
                <c:numCache>
                  <c:formatCode>General</c:formatCode>
                  <c:ptCount val="2"/>
                  <c:pt idx="0">
                    <c:v>0</c:v>
                  </c:pt>
                  <c:pt idx="1">
                    <c:v>0.99880321189186638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Sheet1!$Q$100:$R$100</c:f>
              <c:strCache>
                <c:ptCount val="2"/>
                <c:pt idx="0">
                  <c:v>RP11</c:v>
                </c:pt>
                <c:pt idx="1">
                  <c:v>IL6</c:v>
                </c:pt>
              </c:strCache>
            </c:strRef>
          </c:cat>
          <c:val>
            <c:numRef>
              <c:f>Sheet1!$Q$102:$R$102</c:f>
              <c:numCache>
                <c:formatCode>General</c:formatCode>
                <c:ptCount val="2"/>
                <c:pt idx="0" formatCode="0.00E+00">
                  <c:v>0.94217687074829926</c:v>
                </c:pt>
                <c:pt idx="1">
                  <c:v>3.1956406809313691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D96C-4B23-9F81-472946B2E9D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688016240"/>
        <c:axId val="688016568"/>
      </c:barChart>
      <c:catAx>
        <c:axId val="68801624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688016568"/>
        <c:crosses val="autoZero"/>
        <c:auto val="1"/>
        <c:lblAlgn val="ctr"/>
        <c:lblOffset val="100"/>
        <c:noMultiLvlLbl val="0"/>
      </c:catAx>
      <c:valAx>
        <c:axId val="688016568"/>
        <c:scaling>
          <c:orientation val="minMax"/>
        </c:scaling>
        <c:delete val="0"/>
        <c:axPos val="l"/>
        <c:numFmt formatCode="General" sourceLinked="0"/>
        <c:majorTickMark val="out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68801624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1871889645794422"/>
          <c:y val="4.7893246017515136E-2"/>
          <c:w val="0.42246885525462458"/>
          <c:h val="0.10407005202209305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400">
          <a:solidFill>
            <a:schemeClr val="tx1"/>
          </a:solidFill>
          <a:latin typeface="Times New Roman" panose="02020603050405020304" pitchFamily="18" charset="0"/>
          <a:cs typeface="Times New Roman" panose="02020603050405020304" pitchFamily="18" charset="0"/>
        </a:defRPr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/>
            </a:lvl1pPr>
          </a:lstStyle>
          <a:p>
            <a:pPr>
              <a:defRPr/>
            </a:pPr>
            <a:fld id="{1C9D0A36-DE4C-4440-8F6C-AEF2CA54FF85}" type="datetimeFigureOut">
              <a:rPr lang="en-US"/>
              <a:pPr>
                <a:defRPr/>
              </a:pPr>
              <a:t>10/9/2019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/>
            </a:lvl1pPr>
          </a:lstStyle>
          <a:p>
            <a:pPr>
              <a:defRPr/>
            </a:pPr>
            <a:fld id="{A95C0E93-8D30-4A30-9328-4E0FB45E5BB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558131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A5558D-8F49-48AC-9AD1-376CB1A7E390}" type="datetimeFigureOut">
              <a:rPr lang="en-US"/>
              <a:pPr>
                <a:defRPr/>
              </a:pPr>
              <a:t>10/9/2019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4AB339-7594-4B22-A554-7B400AD98A7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87302B-CA7A-4E6B-A47F-DC332C23FD1A}" type="datetimeFigureOut">
              <a:rPr lang="en-US"/>
              <a:pPr>
                <a:defRPr/>
              </a:pPr>
              <a:t>10/9/2019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B45D9B-561E-4F88-9AB5-8E4B827DF60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3E4499-94DD-4CAD-8E21-EA1AF54156B0}" type="datetimeFigureOut">
              <a:rPr lang="en-US"/>
              <a:pPr>
                <a:defRPr/>
              </a:pPr>
              <a:t>10/9/2019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1531EF-E7B4-422A-88BB-47B09756382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5F7945-BBD4-4978-87EC-C7D80B463ABD}" type="datetimeFigureOut">
              <a:rPr lang="en-US"/>
              <a:pPr>
                <a:defRPr/>
              </a:pPr>
              <a:t>10/9/2019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82FDBD-73E8-482B-8B0A-795AAB09BF7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D2AAE2-0E64-4293-B29A-F50BD238567B}" type="datetimeFigureOut">
              <a:rPr lang="en-US"/>
              <a:pPr>
                <a:defRPr/>
              </a:pPr>
              <a:t>10/9/2019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6B7EBA-6E88-45F3-AFA7-7E4748CF9C5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A8DA1D-4DE8-42BC-BD9E-CD5459035D53}" type="datetimeFigureOut">
              <a:rPr lang="en-US"/>
              <a:pPr>
                <a:defRPr/>
              </a:pPr>
              <a:t>10/9/2019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6093AD-FB35-44EB-A78B-A8D57029FFA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262641-2E0D-4F47-A695-B40F164E5298}" type="datetimeFigureOut">
              <a:rPr lang="en-US"/>
              <a:pPr>
                <a:defRPr/>
              </a:pPr>
              <a:t>10/9/2019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51291B-6319-4CBE-8716-8CDE732F976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FDA3E8-4DC9-49DD-84E5-CA89B17ADDB1}" type="datetimeFigureOut">
              <a:rPr lang="en-US"/>
              <a:pPr>
                <a:defRPr/>
              </a:pPr>
              <a:t>10/9/2019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D8FBAA-AA12-4A4C-97FB-28969739D87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30EB80-9B42-4E8C-93AE-BFC21D3B5E8D}" type="datetimeFigureOut">
              <a:rPr lang="en-US"/>
              <a:pPr>
                <a:defRPr/>
              </a:pPr>
              <a:t>10/9/2019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D0E515-5FC4-4574-A5BE-D608BFDDD9D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B70ED7-D082-44C4-A6ED-5DA8752B747B}" type="datetimeFigureOut">
              <a:rPr lang="en-US"/>
              <a:pPr>
                <a:defRPr/>
              </a:pPr>
              <a:t>10/9/2019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DAFEFA-4281-4F12-A99A-44E264AE908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59D499-0483-4786-8C94-B4A7588B0873}" type="datetimeFigureOut">
              <a:rPr lang="en-US"/>
              <a:pPr>
                <a:defRPr/>
              </a:pPr>
              <a:t>10/9/2019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57DE42-43C2-45E9-BD3A-849BD950B3A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5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4A6D2247-3288-4C0A-8C55-B2B65727C759}" type="datetimeFigureOut">
              <a:rPr lang="en-US"/>
              <a:pPr>
                <a:defRPr/>
              </a:pPr>
              <a:t>10/9/2019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34A502B-99B5-4993-AC5A-918CFA4C909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52175138"/>
              </p:ext>
            </p:extLst>
          </p:nvPr>
        </p:nvGraphicFramePr>
        <p:xfrm>
          <a:off x="3243474" y="1293208"/>
          <a:ext cx="2518001" cy="38481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245951" y="4678077"/>
            <a:ext cx="882185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S4 Fig.  CRISPR targeting of the cognate SG</a:t>
            </a:r>
            <a:r>
              <a:rPr lang="en-CA" sz="1400" b="1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-505</a:t>
            </a:r>
            <a:r>
              <a:rPr lang="en-CA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binding site within the </a:t>
            </a:r>
            <a:r>
              <a:rPr lang="en-CA" sz="1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RP11</a:t>
            </a:r>
            <a:r>
              <a:rPr lang="en-CA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promoter prevents </a:t>
            </a:r>
            <a:r>
              <a:rPr lang="en-CA" sz="1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RP11</a:t>
            </a:r>
            <a:r>
              <a:rPr lang="en-CA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but not</a:t>
            </a:r>
            <a:r>
              <a:rPr lang="en-CA" sz="1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IL6 </a:t>
            </a:r>
            <a:r>
              <a:rPr lang="en-CA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upregulation by </a:t>
            </a:r>
            <a:r>
              <a:rPr lang="en-CA" sz="1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CRISPRa</a:t>
            </a:r>
            <a:r>
              <a:rPr lang="en-CA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 Top, CRISPR </a:t>
            </a:r>
            <a:r>
              <a:rPr lang="en-CA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editing of the SG-505 recognition region.  DNA from </a:t>
            </a:r>
            <a:r>
              <a:rPr lang="en-CA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 putative </a:t>
            </a:r>
            <a:r>
              <a:rPr lang="en-CA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knock-out clone was PCR amplified, </a:t>
            </a:r>
            <a:r>
              <a:rPr lang="en-CA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subcloned</a:t>
            </a:r>
            <a:r>
              <a:rPr lang="en-CA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and individual clones sent for validation by Sanger sequencing.  A total of 6 distinct </a:t>
            </a:r>
            <a:r>
              <a:rPr lang="en-CA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sequences </a:t>
            </a:r>
            <a:r>
              <a:rPr lang="en-CA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from that clone were obtained, conforming to 2 distinct patterns indicated above.  One allele </a:t>
            </a:r>
            <a:r>
              <a:rPr lang="en-CA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carried point mutations (red) near </a:t>
            </a:r>
            <a:r>
              <a:rPr lang="en-CA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(-8 to -6)  the PAM site while the other allele exhibited a more extensive </a:t>
            </a:r>
            <a:r>
              <a:rPr lang="en-CA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deletion (</a:t>
            </a:r>
            <a:r>
              <a:rPr lang="en-CA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DEL</a:t>
            </a:r>
            <a:r>
              <a:rPr lang="en-CA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). </a:t>
            </a:r>
            <a:r>
              <a:rPr lang="en-CA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Resulting sequences are expected to be poorly or not recognized by </a:t>
            </a:r>
            <a:r>
              <a:rPr lang="en-CA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SG-505.  Bottom, </a:t>
            </a:r>
            <a:r>
              <a:rPr lang="en-CA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CA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ells harboring bi-allelic editing of SG</a:t>
            </a:r>
            <a:r>
              <a:rPr lang="en-CA" sz="1400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-505</a:t>
            </a:r>
            <a:r>
              <a:rPr lang="en-CA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binding site were transfected with </a:t>
            </a:r>
            <a:r>
              <a:rPr lang="en-CA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CRISPRa</a:t>
            </a:r>
            <a:r>
              <a:rPr lang="en-CA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(VPR) in the presence of either </a:t>
            </a:r>
            <a:r>
              <a:rPr lang="en-CA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SG</a:t>
            </a:r>
            <a:r>
              <a:rPr lang="en-CA" sz="14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-505</a:t>
            </a:r>
            <a:r>
              <a:rPr lang="en-CA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CA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or </a:t>
            </a:r>
            <a:r>
              <a:rPr lang="en-CA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trcrRNA</a:t>
            </a:r>
            <a:r>
              <a:rPr lang="en-CA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and </a:t>
            </a:r>
            <a:r>
              <a:rPr lang="en-CA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</a:t>
            </a:r>
            <a:r>
              <a:rPr lang="en-CA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evels of </a:t>
            </a:r>
            <a:r>
              <a:rPr lang="en-CA" sz="1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RP11 </a:t>
            </a:r>
            <a:r>
              <a:rPr lang="en-CA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and </a:t>
            </a:r>
            <a:r>
              <a:rPr lang="en-CA" sz="1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IL6</a:t>
            </a:r>
            <a:r>
              <a:rPr lang="en-CA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(and </a:t>
            </a:r>
            <a:r>
              <a:rPr lang="en-CA" sz="1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PPIA</a:t>
            </a:r>
            <a:r>
              <a:rPr lang="en-CA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were measured 48 h post-transfection.   Values are expressed relative to </a:t>
            </a:r>
            <a:r>
              <a:rPr lang="en-CA" sz="1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PPIA </a:t>
            </a:r>
            <a:r>
              <a:rPr lang="en-CA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and then normalized to the corresponding </a:t>
            </a:r>
            <a:r>
              <a:rPr lang="en-CA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trcrRNA</a:t>
            </a:r>
            <a:r>
              <a:rPr lang="en-CA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values.  Data represent the average values obtained from 3 passages. </a:t>
            </a:r>
            <a:endParaRPr lang="en-CA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 rot="16200000">
            <a:off x="711039" y="2669920"/>
            <a:ext cx="417783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Relative expression </a:t>
            </a:r>
          </a:p>
          <a:p>
            <a:pPr algn="ctr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(normalized to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trcrRNA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2476790" y="292429"/>
            <a:ext cx="6754075" cy="12234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CA" sz="1200" dirty="0" smtClean="0">
                <a:latin typeface="Courier New" panose="02070309020205020404" pitchFamily="49" charset="0"/>
                <a:ea typeface="Calibri" panose="020F0502020204030204" pitchFamily="34" charset="0"/>
                <a:cs typeface="Courier New" panose="02070309020205020404" pitchFamily="49" charset="0"/>
              </a:rPr>
              <a:t>Wild-type: TGAACGG</a:t>
            </a:r>
            <a:r>
              <a:rPr lang="en-CA" sz="1200" u="sng" dirty="0" smtClean="0">
                <a:latin typeface="Courier New" panose="02070309020205020404" pitchFamily="49" charset="0"/>
                <a:ea typeface="Calibri" panose="020F0502020204030204" pitchFamily="34" charset="0"/>
                <a:cs typeface="Courier New" panose="02070309020205020404" pitchFamily="49" charset="0"/>
              </a:rPr>
              <a:t>AGCTGTTCGGGGATAGCTG</a:t>
            </a:r>
            <a:r>
              <a:rPr lang="en-CA" sz="1200" dirty="0" smtClean="0">
                <a:latin typeface="Courier New" panose="02070309020205020404" pitchFamily="49" charset="0"/>
                <a:ea typeface="Calibri" panose="020F0502020204030204" pitchFamily="34" charset="0"/>
                <a:cs typeface="Courier New" panose="02070309020205020404" pitchFamily="49" charset="0"/>
              </a:rPr>
              <a:t>TGGCTTGA</a:t>
            </a:r>
            <a:endParaRPr lang="en-CA" sz="1200" dirty="0">
              <a:latin typeface="Courier New" panose="02070309020205020404" pitchFamily="49" charset="0"/>
              <a:ea typeface="Calibri" panose="020F0502020204030204" pitchFamily="34" charset="0"/>
              <a:cs typeface="Courier New" panose="02070309020205020404" pitchFamily="49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CA" sz="1200" dirty="0">
                <a:latin typeface="Courier New" panose="02070309020205020404" pitchFamily="49" charset="0"/>
                <a:ea typeface="Calibri" panose="020F0502020204030204" pitchFamily="34" charset="0"/>
                <a:cs typeface="Courier New" panose="02070309020205020404" pitchFamily="49" charset="0"/>
              </a:rPr>
              <a:t>Allele 1: </a:t>
            </a:r>
            <a:r>
              <a:rPr lang="en-CA" sz="1200" dirty="0" smtClean="0">
                <a:latin typeface="Courier New" panose="02070309020205020404" pitchFamily="49" charset="0"/>
                <a:ea typeface="Calibri" panose="020F0502020204030204" pitchFamily="34" charset="0"/>
                <a:cs typeface="Courier New" panose="02070309020205020404" pitchFamily="49" charset="0"/>
              </a:rPr>
              <a:t>TGAACGGAGCTGTTCGGG</a:t>
            </a:r>
            <a:r>
              <a:rPr lang="en-CA" sz="1200" dirty="0" smtClean="0">
                <a:solidFill>
                  <a:srgbClr val="FF0000"/>
                </a:solidFill>
                <a:latin typeface="Courier New" panose="02070309020205020404" pitchFamily="49" charset="0"/>
                <a:ea typeface="Calibri" panose="020F0502020204030204" pitchFamily="34" charset="0"/>
                <a:cs typeface="Courier New" panose="02070309020205020404" pitchFamily="49" charset="0"/>
              </a:rPr>
              <a:t>TTG</a:t>
            </a:r>
            <a:r>
              <a:rPr lang="en-CA" sz="1200" dirty="0" smtClean="0">
                <a:latin typeface="Courier New" panose="02070309020205020404" pitchFamily="49" charset="0"/>
                <a:ea typeface="Calibri" panose="020F0502020204030204" pitchFamily="34" charset="0"/>
                <a:cs typeface="Courier New" panose="02070309020205020404" pitchFamily="49" charset="0"/>
              </a:rPr>
              <a:t>AGCTGTGGCTTGA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CA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Allele 2: TGAACGGAGCTGT</a:t>
            </a:r>
            <a:r>
              <a:rPr lang="en-CA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DEL</a:t>
            </a:r>
            <a:r>
              <a:rPr lang="en-CA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GGCTTGA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en-CA" sz="1200" dirty="0">
              <a:effectLst/>
              <a:latin typeface="Courier New" panose="02070309020205020404" pitchFamily="49" charset="0"/>
              <a:ea typeface="Calibri" panose="020F0502020204030204" pitchFamily="34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8688938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22931</TotalTime>
  <Words>202</Words>
  <Application>Microsoft Office PowerPoint</Application>
  <PresentationFormat>On-screen Show (4:3)</PresentationFormat>
  <Paragraphs>6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Courier New</vt:lpstr>
      <vt:lpstr>Times New Roman</vt:lpstr>
      <vt:lpstr>Office Theme</vt:lpstr>
      <vt:lpstr>PowerPoint Presentation</vt:lpstr>
    </vt:vector>
  </TitlesOfParts>
  <Company>UOHI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ssoubeyrand</dc:creator>
  <cp:lastModifiedBy>Sebastien Soubeyrand</cp:lastModifiedBy>
  <cp:revision>1210</cp:revision>
  <dcterms:created xsi:type="dcterms:W3CDTF">2017-11-23T16:07:42Z</dcterms:created>
  <dcterms:modified xsi:type="dcterms:W3CDTF">2019-10-09T12:48:33Z</dcterms:modified>
</cp:coreProperties>
</file>