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65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4643" autoAdjust="0"/>
  </p:normalViewPr>
  <p:slideViewPr>
    <p:cSldViewPr snapToGrid="0">
      <p:cViewPr varScale="1">
        <p:scale>
          <a:sx n="97" d="100"/>
          <a:sy n="97" d="100"/>
        </p:scale>
        <p:origin x="1458" y="84"/>
      </p:cViewPr>
      <p:guideLst>
        <p:guide orient="horz" pos="1865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OHI-FSI\VOLI\Home\LARG\MCPHERSON\Sebastien\Results%202019\MARCH%2020%20WB%20QUANTI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AKT</c:v>
          </c:tx>
          <c:invertIfNegative val="0"/>
          <c:errBars>
            <c:errBarType val="both"/>
            <c:errValType val="cust"/>
            <c:noEndCap val="0"/>
            <c:plus>
              <c:numRef>
                <c:f>Sheet1!$N$29:$N$34</c:f>
                <c:numCache>
                  <c:formatCode>General</c:formatCode>
                  <c:ptCount val="6"/>
                  <c:pt idx="0">
                    <c:v>7.8560034465635614E-2</c:v>
                  </c:pt>
                  <c:pt idx="1">
                    <c:v>9.3236429209020463E-2</c:v>
                  </c:pt>
                  <c:pt idx="2">
                    <c:v>8.0654419507115563E-2</c:v>
                  </c:pt>
                  <c:pt idx="4">
                    <c:v>7.6506269281704675E-2</c:v>
                  </c:pt>
                  <c:pt idx="5">
                    <c:v>0.19404775578408956</c:v>
                  </c:pt>
                </c:numCache>
              </c:numRef>
            </c:plus>
            <c:minus>
              <c:numRef>
                <c:f>Sheet1!$N$29:$N$34</c:f>
                <c:numCache>
                  <c:formatCode>General</c:formatCode>
                  <c:ptCount val="6"/>
                  <c:pt idx="0">
                    <c:v>7.8560034465635614E-2</c:v>
                  </c:pt>
                  <c:pt idx="1">
                    <c:v>9.3236429209020463E-2</c:v>
                  </c:pt>
                  <c:pt idx="2">
                    <c:v>8.0654419507115563E-2</c:v>
                  </c:pt>
                  <c:pt idx="4">
                    <c:v>7.6506269281704675E-2</c:v>
                  </c:pt>
                  <c:pt idx="5">
                    <c:v>0.19404775578408956</c:v>
                  </c:pt>
                </c:numCache>
              </c:numRef>
            </c:minus>
          </c:errBars>
          <c:cat>
            <c:strRef>
              <c:f>Sheet1!$K$29:$K$34</c:f>
              <c:strCache>
                <c:ptCount val="6"/>
                <c:pt idx="0">
                  <c:v>SG-505</c:v>
                </c:pt>
                <c:pt idx="1">
                  <c:v>SG-286</c:v>
                </c:pt>
                <c:pt idx="2">
                  <c:v>SG-10</c:v>
                </c:pt>
                <c:pt idx="3">
                  <c:v>trcrRNA</c:v>
                </c:pt>
                <c:pt idx="4">
                  <c:v>Mock</c:v>
                </c:pt>
                <c:pt idx="5">
                  <c:v>Untreated</c:v>
                </c:pt>
              </c:strCache>
            </c:strRef>
          </c:cat>
          <c:val>
            <c:numRef>
              <c:f>Sheet1!$L$29:$L$34</c:f>
              <c:numCache>
                <c:formatCode>General</c:formatCode>
                <c:ptCount val="6"/>
                <c:pt idx="0">
                  <c:v>0.8907171583708976</c:v>
                </c:pt>
                <c:pt idx="1">
                  <c:v>0.94397174773594961</c:v>
                </c:pt>
                <c:pt idx="2">
                  <c:v>1.0430062549630872</c:v>
                </c:pt>
                <c:pt idx="3">
                  <c:v>1</c:v>
                </c:pt>
                <c:pt idx="4">
                  <c:v>0.84711760078976306</c:v>
                </c:pt>
                <c:pt idx="5">
                  <c:v>0.60803326397756619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8F-4C4B-93CB-BC691CD943BF}"/>
            </c:ext>
          </c:extLst>
        </c:ser>
        <c:ser>
          <c:idx val="2"/>
          <c:order val="1"/>
          <c:tx>
            <c:v>ERK</c:v>
          </c:tx>
          <c:invertIfNegative val="0"/>
          <c:errBars>
            <c:errBarType val="both"/>
            <c:errValType val="cust"/>
            <c:noEndCap val="0"/>
            <c:plus>
              <c:numRef>
                <c:f>Sheet1!$O$29:$O$34</c:f>
                <c:numCache>
                  <c:formatCode>General</c:formatCode>
                  <c:ptCount val="6"/>
                  <c:pt idx="0">
                    <c:v>5.9661647949697354E-2</c:v>
                  </c:pt>
                  <c:pt idx="1">
                    <c:v>0.13884604067372683</c:v>
                  </c:pt>
                  <c:pt idx="2">
                    <c:v>0.19105100093715807</c:v>
                  </c:pt>
                  <c:pt idx="4">
                    <c:v>0.32585877891317483</c:v>
                  </c:pt>
                  <c:pt idx="5">
                    <c:v>0.19272817800387376</c:v>
                  </c:pt>
                </c:numCache>
              </c:numRef>
            </c:plus>
            <c:minus>
              <c:numRef>
                <c:f>Sheet1!$O$29:$O$34</c:f>
                <c:numCache>
                  <c:formatCode>General</c:formatCode>
                  <c:ptCount val="6"/>
                  <c:pt idx="0">
                    <c:v>5.9661647949697354E-2</c:v>
                  </c:pt>
                  <c:pt idx="1">
                    <c:v>0.13884604067372683</c:v>
                  </c:pt>
                  <c:pt idx="2">
                    <c:v>0.19105100093715807</c:v>
                  </c:pt>
                  <c:pt idx="4">
                    <c:v>0.32585877891317483</c:v>
                  </c:pt>
                  <c:pt idx="5">
                    <c:v>0.19272817800387376</c:v>
                  </c:pt>
                </c:numCache>
              </c:numRef>
            </c:minus>
          </c:errBars>
          <c:cat>
            <c:strRef>
              <c:f>Sheet1!$K$29:$K$34</c:f>
              <c:strCache>
                <c:ptCount val="6"/>
                <c:pt idx="0">
                  <c:v>SG-505</c:v>
                </c:pt>
                <c:pt idx="1">
                  <c:v>SG-286</c:v>
                </c:pt>
                <c:pt idx="2">
                  <c:v>SG-10</c:v>
                </c:pt>
                <c:pt idx="3">
                  <c:v>trcrRNA</c:v>
                </c:pt>
                <c:pt idx="4">
                  <c:v>Mock</c:v>
                </c:pt>
                <c:pt idx="5">
                  <c:v>Untreated</c:v>
                </c:pt>
              </c:strCache>
            </c:strRef>
          </c:cat>
          <c:val>
            <c:numRef>
              <c:f>Sheet1!$M$29:$M$34</c:f>
              <c:numCache>
                <c:formatCode>0.00</c:formatCode>
                <c:ptCount val="6"/>
                <c:pt idx="0">
                  <c:v>0.79878928569433727</c:v>
                </c:pt>
                <c:pt idx="1">
                  <c:v>1.0630531261781619</c:v>
                </c:pt>
                <c:pt idx="2">
                  <c:v>1.4266621245881659</c:v>
                </c:pt>
                <c:pt idx="3">
                  <c:v>1</c:v>
                </c:pt>
                <c:pt idx="4">
                  <c:v>0.76239367136793013</c:v>
                </c:pt>
                <c:pt idx="5">
                  <c:v>0.54075656224588819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8F-4C4B-93CB-BC691CD943BF}"/>
            </c:ext>
          </c:extLst>
        </c:ser>
        <c:ser>
          <c:idx val="0"/>
          <c:order val="2"/>
          <c:tx>
            <c:v>P38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Sheet1!$Q$41:$Q$46</c:f>
                <c:numCache>
                  <c:formatCode>General</c:formatCode>
                  <c:ptCount val="6"/>
                  <c:pt idx="0">
                    <c:v>0.14195379303663569</c:v>
                  </c:pt>
                  <c:pt idx="1">
                    <c:v>0.11061002177995855</c:v>
                  </c:pt>
                  <c:pt idx="2">
                    <c:v>7.7972729688554995E-2</c:v>
                  </c:pt>
                  <c:pt idx="3">
                    <c:v>0</c:v>
                  </c:pt>
                  <c:pt idx="4">
                    <c:v>7.7947199409176049E-2</c:v>
                  </c:pt>
                  <c:pt idx="5">
                    <c:v>0.12709559736410647</c:v>
                  </c:pt>
                </c:numCache>
              </c:numRef>
            </c:plus>
            <c:minus>
              <c:numRef>
                <c:f>Sheet1!$Q$41:$Q$46</c:f>
                <c:numCache>
                  <c:formatCode>General</c:formatCode>
                  <c:ptCount val="6"/>
                  <c:pt idx="0">
                    <c:v>0.14195379303663569</c:v>
                  </c:pt>
                  <c:pt idx="1">
                    <c:v>0.11061002177995855</c:v>
                  </c:pt>
                  <c:pt idx="2">
                    <c:v>7.7972729688554995E-2</c:v>
                  </c:pt>
                  <c:pt idx="3">
                    <c:v>0</c:v>
                  </c:pt>
                  <c:pt idx="4">
                    <c:v>7.7947199409176049E-2</c:v>
                  </c:pt>
                  <c:pt idx="5">
                    <c:v>0.12709559736410647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Sheet1!$O$41:$O$46</c:f>
              <c:strCache>
                <c:ptCount val="6"/>
                <c:pt idx="0">
                  <c:v>SG-505</c:v>
                </c:pt>
                <c:pt idx="1">
                  <c:v>SG-286</c:v>
                </c:pt>
                <c:pt idx="2">
                  <c:v>SG-10</c:v>
                </c:pt>
                <c:pt idx="3">
                  <c:v>trcrRNA</c:v>
                </c:pt>
                <c:pt idx="4">
                  <c:v>Mock</c:v>
                </c:pt>
                <c:pt idx="5">
                  <c:v>Untreated</c:v>
                </c:pt>
              </c:strCache>
            </c:strRef>
          </c:cat>
          <c:val>
            <c:numRef>
              <c:f>Sheet1!$P$41:$P$46</c:f>
              <c:numCache>
                <c:formatCode>General</c:formatCode>
                <c:ptCount val="6"/>
                <c:pt idx="0">
                  <c:v>1.2659348316044503</c:v>
                </c:pt>
                <c:pt idx="1">
                  <c:v>1.0203584168075928</c:v>
                </c:pt>
                <c:pt idx="2">
                  <c:v>1.0738148832259498</c:v>
                </c:pt>
                <c:pt idx="3">
                  <c:v>1</c:v>
                </c:pt>
                <c:pt idx="4">
                  <c:v>0.88094255459924886</c:v>
                </c:pt>
                <c:pt idx="5">
                  <c:v>0.92513395032920875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8F-4C4B-93CB-BC691CD943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746624"/>
        <c:axId val="66764800"/>
      </c:barChart>
      <c:catAx>
        <c:axId val="6674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66764800"/>
        <c:crosses val="autoZero"/>
        <c:auto val="1"/>
        <c:lblAlgn val="ctr"/>
        <c:lblOffset val="100"/>
        <c:noMultiLvlLbl val="0"/>
      </c:catAx>
      <c:valAx>
        <c:axId val="667648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667466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2034241725218123"/>
          <c:y val="8.7469022981981989E-2"/>
          <c:w val="0.63890012609655611"/>
          <c:h val="6.91650649385433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C9D0A36-DE4C-4440-8F6C-AEF2CA54FF85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95C0E93-8D30-4A30-9328-4E0FB45E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81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5558D-8F49-48AC-9AD1-376CB1A7E39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B339-7594-4B22-A554-7B400AD98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302B-CA7A-4E6B-A47F-DC332C23FD1A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5D9B-561E-4F88-9AB5-8E4B827DF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E4499-94DD-4CAD-8E21-EA1AF54156B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531EF-E7B4-422A-88BB-47B097563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7945-BBD4-4978-87EC-C7D80B463AB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FDBD-73E8-482B-8B0A-795AAB09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AAE2-0E64-4293-B29A-F50BD23856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B7EBA-6E88-45F3-AFA7-7E4748CF9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8DA1D-4DE8-42BC-BD9E-CD5459035D5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093AD-FB35-44EB-A78B-A8D57029F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62641-2E0D-4F47-A695-B40F164E5298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1291B-6319-4CBE-8716-8CDE732F9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A3E8-4DC9-49DD-84E5-CA89B17ADDB1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8FBAA-AA12-4A4C-97FB-28969739D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0EB80-9B42-4E8C-93AE-BFC21D3B5E8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0E515-5FC4-4574-A5BE-D608BFDDD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70ED7-D082-44C4-A6ED-5DA8752B74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AFEFA-4281-4F12-A99A-44E264AE90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9D499-0483-4786-8C94-B4A7588B087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7DE42-43C2-45E9-BD3A-849BD950B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6D2247-3288-4C0A-8C55-B2B65727C759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4A502B-99B5-4993-AC5A-918CFA4C9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2939823"/>
              </p:ext>
            </p:extLst>
          </p:nvPr>
        </p:nvGraphicFramePr>
        <p:xfrm>
          <a:off x="3085947" y="1406012"/>
          <a:ext cx="3400577" cy="391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1664110" y="5532735"/>
            <a:ext cx="61795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kern="1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S6 Fig. Impact of </a:t>
            </a:r>
            <a:r>
              <a:rPr lang="en-US" sz="1400" b="1" kern="15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CRISPRa</a:t>
            </a:r>
            <a:r>
              <a:rPr lang="en-US" sz="1400" b="1" kern="1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on known IL6 regulators</a:t>
            </a:r>
            <a:r>
              <a:rPr lang="en-US" sz="1400" kern="1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 Quantification of Western blots (</a:t>
            </a:r>
            <a:r>
              <a:rPr lang="en-US" sz="1400" b="1" kern="1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 9</a:t>
            </a:r>
            <a:r>
              <a:rPr lang="en-US" sz="1400" kern="1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).  Relative phosphorylation levels (</a:t>
            </a:r>
            <a:r>
              <a:rPr lang="en-US" sz="1400" kern="15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pX</a:t>
            </a:r>
            <a:r>
              <a:rPr lang="en-US" sz="1400" kern="1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/X) were measured and are normalized to the corresponding </a:t>
            </a:r>
            <a:r>
              <a:rPr lang="en-US" sz="1400" kern="15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trcrRNA</a:t>
            </a:r>
            <a:r>
              <a:rPr lang="en-US" sz="1400" kern="1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values (set to 1).  Results represent the average of </a:t>
            </a:r>
            <a:r>
              <a:rPr lang="en-US" sz="1400" kern="1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 biological replicates </a:t>
            </a:r>
            <a:r>
              <a:rPr lang="en-US" sz="1400" kern="1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(± S.D).  *, statistically different (p &lt; 0.05) from </a:t>
            </a:r>
            <a:r>
              <a:rPr lang="en-US" sz="1400" kern="150" dirty="0" err="1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trcrRNA</a:t>
            </a:r>
            <a:r>
              <a:rPr lang="en-US" sz="1400" kern="1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en-C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930751" y="3013265"/>
            <a:ext cx="3596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Relative phosphorylation (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trcrRNA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=1)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67400" y="3082527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*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5966158" y="3205253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*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4575432" y="1939527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*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8268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22931</TotalTime>
  <Words>72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SimSun</vt:lpstr>
      <vt:lpstr>Arial</vt:lpstr>
      <vt:lpstr>Calibri</vt:lpstr>
      <vt:lpstr>Times New Roman</vt:lpstr>
      <vt:lpstr>Office Theme</vt:lpstr>
      <vt:lpstr>PowerPoint Presentation</vt:lpstr>
    </vt:vector>
  </TitlesOfParts>
  <Company>UOHI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ssoubeyrand</dc:creator>
  <cp:lastModifiedBy>Sebastien Soubeyrand</cp:lastModifiedBy>
  <cp:revision>1211</cp:revision>
  <dcterms:created xsi:type="dcterms:W3CDTF">2017-11-23T16:07:42Z</dcterms:created>
  <dcterms:modified xsi:type="dcterms:W3CDTF">2019-10-09T12:50:04Z</dcterms:modified>
</cp:coreProperties>
</file>