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93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43" autoAdjust="0"/>
  </p:normalViewPr>
  <p:slideViewPr>
    <p:cSldViewPr snapToGrid="0">
      <p:cViewPr varScale="1">
        <p:scale>
          <a:sx n="97" d="100"/>
          <a:sy n="97" d="100"/>
        </p:scale>
        <p:origin x="1458" y="84"/>
      </p:cViewPr>
      <p:guideLst>
        <p:guide orient="horz" pos="1865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HI-FSI\VOLI\Home\LARG\MCPHERSON\Sebastien\Results%202018\SEPT%2014B%202018%20SE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745967602298366"/>
          <c:y val="3.7009915179615445E-2"/>
          <c:w val="0.6795698953374697"/>
          <c:h val="0.86496235888360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Sheet1!$V$113</c:f>
              <c:strCache>
                <c:ptCount val="1"/>
                <c:pt idx="0">
                  <c:v>IL6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Sheet1!$Z$113:$AB$113</c:f>
                <c:numCache>
                  <c:formatCode>General</c:formatCode>
                  <c:ptCount val="3"/>
                  <c:pt idx="0">
                    <c:v>0.6953839940791593</c:v>
                  </c:pt>
                  <c:pt idx="1">
                    <c:v>3.407321578196616</c:v>
                  </c:pt>
                  <c:pt idx="2">
                    <c:v>1.3904216085122509</c:v>
                  </c:pt>
                </c:numCache>
              </c:numRef>
            </c:plus>
            <c:minus>
              <c:numRef>
                <c:f>Sheet1!$Z$113:$AB$113</c:f>
                <c:numCache>
                  <c:formatCode>General</c:formatCode>
                  <c:ptCount val="3"/>
                  <c:pt idx="0">
                    <c:v>0.6953839940791593</c:v>
                  </c:pt>
                  <c:pt idx="1">
                    <c:v>3.407321578196616</c:v>
                  </c:pt>
                  <c:pt idx="2">
                    <c:v>1.3904216085122509</c:v>
                  </c:pt>
                </c:numCache>
              </c:numRef>
            </c:minus>
          </c:errBars>
          <c:cat>
            <c:strRef>
              <c:f>Sheet1!$W$112:$Y$112</c:f>
              <c:strCache>
                <c:ptCount val="3"/>
                <c:pt idx="0">
                  <c:v>SG-505</c:v>
                </c:pt>
                <c:pt idx="1">
                  <c:v>SG-286</c:v>
                </c:pt>
                <c:pt idx="2">
                  <c:v>SG-10</c:v>
                </c:pt>
              </c:strCache>
            </c:strRef>
          </c:cat>
          <c:val>
            <c:numRef>
              <c:f>Sheet1!$W$113:$Y$113</c:f>
              <c:numCache>
                <c:formatCode>General</c:formatCode>
                <c:ptCount val="3"/>
                <c:pt idx="0">
                  <c:v>1.9262858072524398</c:v>
                </c:pt>
                <c:pt idx="1">
                  <c:v>7.4071600742218209</c:v>
                </c:pt>
                <c:pt idx="2">
                  <c:v>3.1478878439617559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93-4DB6-81BF-26C48D5A4FBF}"/>
            </c:ext>
          </c:extLst>
        </c:ser>
        <c:ser>
          <c:idx val="1"/>
          <c:order val="1"/>
          <c:tx>
            <c:strRef>
              <c:f>Sheet1!$V$114</c:f>
              <c:strCache>
                <c:ptCount val="1"/>
                <c:pt idx="0">
                  <c:v>RP11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Sheet1!$Z$114:$AB$114</c:f>
                <c:numCache>
                  <c:formatCode>General</c:formatCode>
                  <c:ptCount val="3"/>
                  <c:pt idx="0">
                    <c:v>31.912860454919958</c:v>
                  </c:pt>
                  <c:pt idx="1">
                    <c:v>157.45325394999881</c:v>
                  </c:pt>
                  <c:pt idx="2">
                    <c:v>24.218583707132566</c:v>
                  </c:pt>
                </c:numCache>
              </c:numRef>
            </c:plus>
            <c:minus>
              <c:numRef>
                <c:f>Sheet1!$Z$114:$AB$114</c:f>
                <c:numCache>
                  <c:formatCode>General</c:formatCode>
                  <c:ptCount val="3"/>
                  <c:pt idx="0">
                    <c:v>31.912860454919958</c:v>
                  </c:pt>
                  <c:pt idx="1">
                    <c:v>157.45325394999881</c:v>
                  </c:pt>
                  <c:pt idx="2">
                    <c:v>24.218583707132566</c:v>
                  </c:pt>
                </c:numCache>
              </c:numRef>
            </c:minus>
          </c:errBars>
          <c:cat>
            <c:strRef>
              <c:f>Sheet1!$W$112:$Y$112</c:f>
              <c:strCache>
                <c:ptCount val="3"/>
                <c:pt idx="0">
                  <c:v>SG-505</c:v>
                </c:pt>
                <c:pt idx="1">
                  <c:v>SG-286</c:v>
                </c:pt>
                <c:pt idx="2">
                  <c:v>SG-10</c:v>
                </c:pt>
              </c:strCache>
            </c:strRef>
          </c:cat>
          <c:val>
            <c:numRef>
              <c:f>Sheet1!$W$114:$Y$114</c:f>
              <c:numCache>
                <c:formatCode>General</c:formatCode>
                <c:ptCount val="3"/>
                <c:pt idx="0">
                  <c:v>263.62571644371423</c:v>
                </c:pt>
                <c:pt idx="1">
                  <c:v>1187.6641490740551</c:v>
                </c:pt>
                <c:pt idx="2">
                  <c:v>42.518432267929903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93-4DB6-81BF-26C48D5A4F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7118208"/>
        <c:axId val="67119744"/>
      </c:barChart>
      <c:catAx>
        <c:axId val="67118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7119744"/>
        <c:crosses val="autoZero"/>
        <c:auto val="1"/>
        <c:lblAlgn val="ctr"/>
        <c:lblOffset val="100"/>
        <c:noMultiLvlLbl val="0"/>
      </c:catAx>
      <c:valAx>
        <c:axId val="67119744"/>
        <c:scaling>
          <c:logBase val="10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1182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160659248742008"/>
          <c:y val="8.1219877372838992E-2"/>
          <c:w val="0.26491074782163948"/>
          <c:h val="0.131146684633732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C9D0A36-DE4C-4440-8F6C-AEF2CA54FF85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95C0E93-8D30-4A30-9328-4E0FB45E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558D-8F49-48AC-9AD1-376CB1A7E39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B339-7594-4B22-A554-7B400AD9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302B-CA7A-4E6B-A47F-DC332C23FD1A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5D9B-561E-4F88-9AB5-8E4B827DF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4499-94DD-4CAD-8E21-EA1AF54156B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31EF-E7B4-422A-88BB-47B09756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45-BBD4-4978-87EC-C7D80B463AB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FDBD-73E8-482B-8B0A-795AAB09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AE2-0E64-4293-B29A-F50BD23856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7EBA-6E88-45F3-AFA7-7E4748CF9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DA1D-4DE8-42BC-BD9E-CD5459035D5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93AD-FB35-44EB-A78B-A8D57029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2641-2E0D-4F47-A695-B40F164E5298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291B-6319-4CBE-8716-8CDE732F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A3E8-4DC9-49DD-84E5-CA89B17ADDB1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FBAA-AA12-4A4C-97FB-28969739D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EB80-9B42-4E8C-93AE-BFC21D3B5E8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E515-5FC4-4574-A5BE-D608BFDDD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0ED7-D082-44C4-A6ED-5DA8752B74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AFEFA-4281-4F12-A99A-44E264AE9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499-0483-4786-8C94-B4A7588B087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42-43C2-45E9-BD3A-849BD950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D2247-3288-4C0A-8C55-B2B65727C759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A502B-99B5-4993-AC5A-918CFA4C9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9475" y="5164574"/>
            <a:ext cx="62039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S8 Fig.  Upregulation of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IL6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RP11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in a liver model.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Upregulation of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RP11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in HuH-7 correlates with increased IL6.  HuH-7 cells were transfected with the indicated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sgRNA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expressing constructs, along with dCAS9-VPR.  Values are expressed relative to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trcrRNA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values, set to 1.  * indicates statistically significant (p &lt; 0.05)  change with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Ctl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, as assessed by ANOVA. Data represent the average of 3 experiments (± S.D.)</a:t>
            </a:r>
          </a:p>
          <a:p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3064699" y="533761"/>
          <a:ext cx="3753970" cy="413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16410" y="30099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221110" y="17145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59310" y="118110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07035" y="2409825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547579" y="2125245"/>
            <a:ext cx="417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Relative expression level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(normalized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trcrRNA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plasmid)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5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22931</TotalTime>
  <Words>92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UOHI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ssoubeyrand</dc:creator>
  <cp:lastModifiedBy>Sebastien Soubeyrand</cp:lastModifiedBy>
  <cp:revision>1210</cp:revision>
  <dcterms:created xsi:type="dcterms:W3CDTF">2017-11-23T16:07:42Z</dcterms:created>
  <dcterms:modified xsi:type="dcterms:W3CDTF">2019-10-09T12:49:30Z</dcterms:modified>
</cp:coreProperties>
</file>