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8" r:id="rId2"/>
    <p:sldId id="259" r:id="rId3"/>
  </p:sldIdLst>
  <p:sldSz cx="6858000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12"/>
    <p:restoredTop sz="96391" autoAdjust="0"/>
  </p:normalViewPr>
  <p:slideViewPr>
    <p:cSldViewPr snapToGrid="0">
      <p:cViewPr varScale="1">
        <p:scale>
          <a:sx n="137" d="100"/>
          <a:sy n="137" d="100"/>
        </p:scale>
        <p:origin x="13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942577"/>
            <a:ext cx="5829300" cy="200514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25045"/>
            <a:ext cx="5143500" cy="139053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46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43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435864"/>
            <a:ext cx="5915025" cy="239577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854300"/>
            <a:ext cx="5915025" cy="125987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192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533187"/>
            <a:ext cx="2914650" cy="365431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533187"/>
            <a:ext cx="2914650" cy="365431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61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06639"/>
            <a:ext cx="5915025" cy="111322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411865"/>
            <a:ext cx="2901255" cy="691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103799"/>
            <a:ext cx="2901255" cy="309437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411865"/>
            <a:ext cx="2915543" cy="691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103799"/>
            <a:ext cx="2915543" cy="309437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47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65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19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83963"/>
            <a:ext cx="2211884" cy="134387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829256"/>
            <a:ext cx="3471863" cy="409294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727835"/>
            <a:ext cx="2211884" cy="32010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6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83963"/>
            <a:ext cx="2211884" cy="134387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829256"/>
            <a:ext cx="3471863" cy="409294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727835"/>
            <a:ext cx="2211884" cy="32010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34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53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06637"/>
            <a:ext cx="1478756" cy="488086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06637"/>
            <a:ext cx="4350544" cy="488086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33047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06639"/>
            <a:ext cx="5915025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533187"/>
            <a:ext cx="5915025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5338158"/>
            <a:ext cx="1543050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5338158"/>
            <a:ext cx="2314575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5338158"/>
            <a:ext cx="1543050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86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emf"/>
   <Relationship Id="rId3" Type="http://schemas.openxmlformats.org/officeDocument/2006/relationships/image" Target="../media/image2.png"/>
   <Relationship Id="rId4" Type="http://schemas.openxmlformats.org/officeDocument/2006/relationships/image" Target="../media/image3.em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图片 235"/>
          <p:cNvPicPr>
            <a:picLocks noChangeAspect="1"/>
          </p:cNvPicPr>
          <p:nvPr/>
        </p:nvPicPr>
        <p:blipFill rotWithShape="1">
          <a:blip r:embed="rId2"/>
          <a:srcRect b="55739"/>
          <a:stretch/>
        </p:blipFill>
        <p:spPr>
          <a:xfrm>
            <a:off x="218367" y="487054"/>
            <a:ext cx="6477000" cy="559842"/>
          </a:xfrm>
          <a:prstGeom prst="rect">
            <a:avLst/>
          </a:prstGeom>
        </p:spPr>
      </p:pic>
      <p:grpSp>
        <p:nvGrpSpPr>
          <p:cNvPr id="237" name="组合 236"/>
          <p:cNvGrpSpPr/>
          <p:nvPr/>
        </p:nvGrpSpPr>
        <p:grpSpPr>
          <a:xfrm>
            <a:off x="634783" y="735076"/>
            <a:ext cx="4860000" cy="1136080"/>
            <a:chOff x="510362" y="1234980"/>
            <a:chExt cx="4825998" cy="1136080"/>
          </a:xfrm>
        </p:grpSpPr>
        <p:cxnSp>
          <p:nvCxnSpPr>
            <p:cNvPr id="238" name="直接连接符 237"/>
            <p:cNvCxnSpPr/>
            <p:nvPr/>
          </p:nvCxnSpPr>
          <p:spPr>
            <a:xfrm flipH="1">
              <a:off x="510363" y="1234980"/>
              <a:ext cx="425302" cy="11360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>
              <a:off x="935665" y="1234980"/>
              <a:ext cx="4400695" cy="11360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0" name="直接连接符 239"/>
            <p:cNvCxnSpPr/>
            <p:nvPr/>
          </p:nvCxnSpPr>
          <p:spPr>
            <a:xfrm flipH="1">
              <a:off x="510362" y="2371060"/>
              <a:ext cx="482599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1" name="文本框 240"/>
          <p:cNvSpPr txBox="1"/>
          <p:nvPr/>
        </p:nvSpPr>
        <p:spPr>
          <a:xfrm>
            <a:off x="1665701" y="154801"/>
            <a:ext cx="3595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altLang="zh-CN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reinhardtii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 MLDP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gene (Cre09.g405500)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2" name="直接连接符 241"/>
          <p:cNvCxnSpPr/>
          <p:nvPr/>
        </p:nvCxnSpPr>
        <p:spPr>
          <a:xfrm>
            <a:off x="5145303" y="1179576"/>
            <a:ext cx="90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3" name="文本框 242"/>
          <p:cNvSpPr txBox="1"/>
          <p:nvPr/>
        </p:nvSpPr>
        <p:spPr>
          <a:xfrm>
            <a:off x="5229658" y="1179576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400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文本框 243"/>
          <p:cNvSpPr txBox="1"/>
          <p:nvPr/>
        </p:nvSpPr>
        <p:spPr>
          <a:xfrm>
            <a:off x="159499" y="4094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矩形 244"/>
          <p:cNvSpPr/>
          <p:nvPr/>
        </p:nvSpPr>
        <p:spPr>
          <a:xfrm>
            <a:off x="3643525" y="2039515"/>
            <a:ext cx="26003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 err="1">
                <a:latin typeface="Arial" panose="020B0604020202020204" pitchFamily="34" charset="0"/>
                <a:cs typeface="Arial" panose="020B0604020202020204" pitchFamily="34" charset="0"/>
              </a:rPr>
              <a:t>qF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: GAGCACCGACGCACAG</a:t>
            </a:r>
          </a:p>
          <a:p>
            <a:r>
              <a:rPr lang="en-US" altLang="zh-CN" sz="1100" dirty="0" err="1">
                <a:latin typeface="Arial" panose="020B0604020202020204" pitchFamily="34" charset="0"/>
                <a:cs typeface="Arial" panose="020B0604020202020204" pitchFamily="34" charset="0"/>
              </a:rPr>
              <a:t>qR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: GGACTTGACCAGGTCGTAGTA</a:t>
            </a:r>
          </a:p>
        </p:txBody>
      </p:sp>
      <p:cxnSp>
        <p:nvCxnSpPr>
          <p:cNvPr id="246" name="直接箭头连接符 245"/>
          <p:cNvCxnSpPr/>
          <p:nvPr/>
        </p:nvCxnSpPr>
        <p:spPr>
          <a:xfrm>
            <a:off x="1145144" y="487054"/>
            <a:ext cx="108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直接箭头连接符 246"/>
          <p:cNvCxnSpPr/>
          <p:nvPr/>
        </p:nvCxnSpPr>
        <p:spPr>
          <a:xfrm flipH="1">
            <a:off x="2272202" y="899152"/>
            <a:ext cx="108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矩形 247"/>
          <p:cNvSpPr/>
          <p:nvPr/>
        </p:nvSpPr>
        <p:spPr>
          <a:xfrm>
            <a:off x="2250933" y="1555227"/>
            <a:ext cx="971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Insertion</a:t>
            </a:r>
          </a:p>
        </p:txBody>
      </p:sp>
      <p:sp>
        <p:nvSpPr>
          <p:cNvPr id="249" name="矩形 248"/>
          <p:cNvSpPr/>
          <p:nvPr/>
        </p:nvSpPr>
        <p:spPr>
          <a:xfrm>
            <a:off x="957856" y="228813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 err="1">
                <a:latin typeface="Arial" panose="020B0604020202020204" pitchFamily="34" charset="0"/>
                <a:cs typeface="Arial" panose="020B0604020202020204" pitchFamily="34" charset="0"/>
              </a:rPr>
              <a:t>qF</a:t>
            </a:r>
            <a:endParaRPr lang="en-US" altLang="zh-CN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矩形 249"/>
          <p:cNvSpPr/>
          <p:nvPr/>
        </p:nvSpPr>
        <p:spPr>
          <a:xfrm>
            <a:off x="2197767" y="859320"/>
            <a:ext cx="35779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 err="1">
                <a:latin typeface="Arial" panose="020B0604020202020204" pitchFamily="34" charset="0"/>
                <a:cs typeface="Arial" panose="020B0604020202020204" pitchFamily="34" charset="0"/>
              </a:rPr>
              <a:t>qR</a:t>
            </a:r>
            <a:endParaRPr lang="en-US" altLang="zh-CN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1" name="直接箭头连接符 250"/>
          <p:cNvCxnSpPr/>
          <p:nvPr/>
        </p:nvCxnSpPr>
        <p:spPr>
          <a:xfrm flipH="1">
            <a:off x="2956783" y="777609"/>
            <a:ext cx="108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/>
          <p:nvPr/>
        </p:nvCxnSpPr>
        <p:spPr>
          <a:xfrm>
            <a:off x="164367" y="604012"/>
            <a:ext cx="108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3" name="矩形 252"/>
          <p:cNvSpPr/>
          <p:nvPr/>
        </p:nvSpPr>
        <p:spPr>
          <a:xfrm>
            <a:off x="55043" y="397155"/>
            <a:ext cx="26642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54" name="矩形 253"/>
          <p:cNvSpPr/>
          <p:nvPr/>
        </p:nvSpPr>
        <p:spPr>
          <a:xfrm>
            <a:off x="2899674" y="779399"/>
            <a:ext cx="28245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255" name="文本框 254"/>
          <p:cNvSpPr txBox="1"/>
          <p:nvPr/>
        </p:nvSpPr>
        <p:spPr>
          <a:xfrm>
            <a:off x="235772" y="287847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矩形 255"/>
          <p:cNvSpPr/>
          <p:nvPr/>
        </p:nvSpPr>
        <p:spPr>
          <a:xfrm>
            <a:off x="464391" y="2072128"/>
            <a:ext cx="231826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F: GAGCACCGACGCACAG</a:t>
            </a:r>
          </a:p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R: TTTGGAAGATTTCCGACAGG</a:t>
            </a:r>
          </a:p>
        </p:txBody>
      </p:sp>
      <p:pic>
        <p:nvPicPr>
          <p:cNvPr id="257" name="图片 256"/>
          <p:cNvPicPr>
            <a:picLocks noChangeAspect="1"/>
          </p:cNvPicPr>
          <p:nvPr/>
        </p:nvPicPr>
        <p:blipFill>
          <a:blip r:embed="rId3"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78" y="3119024"/>
            <a:ext cx="2028825" cy="2200275"/>
          </a:xfrm>
          <a:prstGeom prst="rect">
            <a:avLst/>
          </a:prstGeom>
        </p:spPr>
      </p:pic>
      <p:sp>
        <p:nvSpPr>
          <p:cNvPr id="261" name="矩形 260"/>
          <p:cNvSpPr/>
          <p:nvPr/>
        </p:nvSpPr>
        <p:spPr>
          <a:xfrm>
            <a:off x="329354" y="4965263"/>
            <a:ext cx="6030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0.5 kb</a:t>
            </a:r>
          </a:p>
        </p:txBody>
      </p:sp>
      <p:sp>
        <p:nvSpPr>
          <p:cNvPr id="262" name="矩形 261"/>
          <p:cNvSpPr/>
          <p:nvPr/>
        </p:nvSpPr>
        <p:spPr>
          <a:xfrm>
            <a:off x="335282" y="4478775"/>
            <a:ext cx="6030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1.0 kb</a:t>
            </a:r>
          </a:p>
        </p:txBody>
      </p:sp>
      <p:sp>
        <p:nvSpPr>
          <p:cNvPr id="263" name="矩形 262"/>
          <p:cNvSpPr/>
          <p:nvPr/>
        </p:nvSpPr>
        <p:spPr>
          <a:xfrm>
            <a:off x="329355" y="4190998"/>
            <a:ext cx="6030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1.5 kb</a:t>
            </a:r>
          </a:p>
        </p:txBody>
      </p:sp>
      <p:sp>
        <p:nvSpPr>
          <p:cNvPr id="264" name="矩形 263"/>
          <p:cNvSpPr/>
          <p:nvPr/>
        </p:nvSpPr>
        <p:spPr>
          <a:xfrm>
            <a:off x="329354" y="4000542"/>
            <a:ext cx="6030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2.0 kb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248008" y="2871495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257">
            <a:extLst>
              <a:ext uri="{FF2B5EF4-FFF2-40B4-BE49-F238E27FC236}">
                <a16:creationId xmlns:a16="http://schemas.microsoft.com/office/drawing/2014/main" id="{43553F36-1913-9D4A-8C4C-BC44DF9B0122}"/>
              </a:ext>
            </a:extLst>
          </p:cNvPr>
          <p:cNvSpPr/>
          <p:nvPr/>
        </p:nvSpPr>
        <p:spPr>
          <a:xfrm>
            <a:off x="814765" y="2842025"/>
            <a:ext cx="6607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39" name="矩形 258">
            <a:extLst>
              <a:ext uri="{FF2B5EF4-FFF2-40B4-BE49-F238E27FC236}">
                <a16:creationId xmlns:a16="http://schemas.microsoft.com/office/drawing/2014/main" id="{E66F89A6-53D3-DC40-AB0F-868FA7A6435B}"/>
              </a:ext>
            </a:extLst>
          </p:cNvPr>
          <p:cNvSpPr/>
          <p:nvPr/>
        </p:nvSpPr>
        <p:spPr>
          <a:xfrm>
            <a:off x="1562596" y="2842025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mldp</a:t>
            </a:r>
            <a:endParaRPr lang="en-US" altLang="zh-CN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259">
            <a:extLst>
              <a:ext uri="{FF2B5EF4-FFF2-40B4-BE49-F238E27FC236}">
                <a16:creationId xmlns:a16="http://schemas.microsoft.com/office/drawing/2014/main" id="{EE27468F-5555-3E42-9D29-37588E73BF15}"/>
              </a:ext>
            </a:extLst>
          </p:cNvPr>
          <p:cNvSpPr/>
          <p:nvPr/>
        </p:nvSpPr>
        <p:spPr>
          <a:xfrm>
            <a:off x="2114474" y="2842025"/>
            <a:ext cx="7970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CC-5325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405539" y="5180799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CC-5235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80631" y="5175344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Crmldp</a:t>
            </a:r>
            <a:endParaRPr lang="zh-CN" alt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79" y="2731094"/>
            <a:ext cx="2919563" cy="292100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5685247" y="475577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C295-B40D-AF4C-8740-C3BD23D3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E11F-1EA0-DF49-9E8C-B33146B83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谢谢老师，我们把</a:t>
            </a:r>
            <a:r>
              <a:rPr lang="en-US" altLang="zh-CN" dirty="0"/>
              <a:t>B</a:t>
            </a:r>
            <a:r>
              <a:rPr lang="zh-CN" altLang="en-US" dirty="0"/>
              <a:t>图下标移动到上标。最右道是</a:t>
            </a:r>
            <a:r>
              <a:rPr lang="en-US" altLang="zh-CN" dirty="0"/>
              <a:t>MLDP</a:t>
            </a:r>
            <a:r>
              <a:rPr lang="zh-CN" altLang="en-US" dirty="0"/>
              <a:t>的</a:t>
            </a:r>
            <a:r>
              <a:rPr lang="en-US" altLang="zh-CN" dirty="0"/>
              <a:t>PCR</a:t>
            </a:r>
            <a:r>
              <a:rPr lang="zh-CN" altLang="en-US"/>
              <a:t>出的条带。</a:t>
            </a:r>
            <a:endParaRPr lang="en-US" altLang="zh-CN" dirty="0"/>
          </a:p>
          <a:p>
            <a:r>
              <a:rPr lang="en-US" altLang="zh-CN" dirty="0"/>
              <a:t>C</a:t>
            </a:r>
            <a:r>
              <a:rPr lang="zh-CN" altLang="en-US" dirty="0"/>
              <a:t>图是基因。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6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14649</TotalTime>
  <Words>73</Words>
  <Application>Microsoft Office PowerPoint</Application>
  <PresentationFormat>自定义</PresentationFormat>
  <Paragraphs>26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