
<file path=[Content_Types].xml><?xml version="1.0" encoding="utf-8"?>
<Types xmlns="http://schemas.openxmlformats.org/package/2006/content-types"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</p:sldIdLst>
  <p:sldSz cx="6264275" cy="5257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2" userDrawn="1">
          <p15:clr>
            <a:srgbClr val="A4A3A4"/>
          </p15:clr>
        </p15:guide>
        <p15:guide id="2" pos="2669" userDrawn="1">
          <p15:clr>
            <a:srgbClr val="A4A3A4"/>
          </p15:clr>
        </p15:guide>
        <p15:guide id="3" pos="3149" userDrawn="1">
          <p15:clr>
            <a:srgbClr val="A4A3A4"/>
          </p15:clr>
        </p15:guide>
        <p15:guide id="4" pos="3413" userDrawn="1">
          <p15:clr>
            <a:srgbClr val="A4A3A4"/>
          </p15:clr>
        </p15:guide>
        <p15:guide id="5" orient="horz" pos="2225" userDrawn="1">
          <p15:clr>
            <a:srgbClr val="A4A3A4"/>
          </p15:clr>
        </p15:guide>
        <p15:guide id="6" orient="horz" pos="2315" userDrawn="1">
          <p15:clr>
            <a:srgbClr val="A4A3A4"/>
          </p15:clr>
        </p15:guide>
        <p15:guide id="7" orient="horz" pos="1416" userDrawn="1">
          <p15:clr>
            <a:srgbClr val="A4A3A4"/>
          </p15:clr>
        </p15:guide>
        <p15:guide id="8" orient="horz" pos="608" userDrawn="1">
          <p15:clr>
            <a:srgbClr val="A4A3A4"/>
          </p15:clr>
        </p15:guide>
        <p15:guide id="9" orient="horz" pos="1507" userDrawn="1">
          <p15:clr>
            <a:srgbClr val="A4A3A4"/>
          </p15:clr>
        </p15:guide>
        <p15:guide id="10" pos="2021" userDrawn="1">
          <p15:clr>
            <a:srgbClr val="A4A3A4"/>
          </p15:clr>
        </p15:guide>
        <p15:guide id="11" pos="2285" userDrawn="1">
          <p15:clr>
            <a:srgbClr val="A4A3A4"/>
          </p15:clr>
        </p15:guide>
        <p15:guide id="12" pos="2909" userDrawn="1">
          <p15:clr>
            <a:srgbClr val="A4A3A4"/>
          </p15:clr>
        </p15:guide>
        <p15:guide id="13" pos="3341" userDrawn="1">
          <p15:clr>
            <a:srgbClr val="A4A3A4"/>
          </p15:clr>
        </p15:guide>
        <p15:guide id="14" pos="3221" userDrawn="1">
          <p15:clr>
            <a:srgbClr val="A4A3A4"/>
          </p15:clr>
        </p15:guide>
        <p15:guide id="15" pos="32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31" autoAdjust="0"/>
    <p:restoredTop sz="94660"/>
  </p:normalViewPr>
  <p:slideViewPr>
    <p:cSldViewPr snapToGrid="0">
      <p:cViewPr>
        <p:scale>
          <a:sx n="90" d="100"/>
          <a:sy n="90" d="100"/>
        </p:scale>
        <p:origin x="158" y="341"/>
      </p:cViewPr>
      <p:guideLst>
        <p:guide orient="horz" pos="1342"/>
        <p:guide pos="2669"/>
        <p:guide pos="3149"/>
        <p:guide pos="3413"/>
        <p:guide orient="horz" pos="2225"/>
        <p:guide orient="horz" pos="2315"/>
        <p:guide orient="horz" pos="1416"/>
        <p:guide orient="horz" pos="608"/>
        <p:guide orient="horz" pos="1507"/>
        <p:guide pos="2021"/>
        <p:guide pos="2285"/>
        <p:guide pos="2909"/>
        <p:guide pos="3341"/>
        <p:guide pos="3221"/>
        <p:guide pos="329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3530183727034122E-2"/>
          <c:y val="2.6067296728964771E-2"/>
          <c:w val="0.89293963254593178"/>
          <c:h val="0.87447519039902466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Predicted HRs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dist="25400" dir="2700000" algn="tl" rotWithShape="0">
                <a:schemeClr val="accent1"/>
              </a:outerShdw>
            </a:effectLst>
          </c:spPr>
          <c:marker>
            <c:symbol val="diamond"/>
            <c:size val="6"/>
            <c:spPr>
              <a:solidFill>
                <a:sysClr val="windowText" lastClr="000000"/>
              </a:solidFill>
              <a:ln>
                <a:noFill/>
              </a:ln>
            </c:spPr>
          </c:marke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D5B6-4E69-89BF-0FAFE17BEC33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1-D5B6-4E69-89BF-0FAFE17BEC33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2-D5B6-4E69-89BF-0FAFE17BEC33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3-D5B6-4E69-89BF-0FAFE17BEC33}"/>
              </c:ext>
            </c:extLst>
          </c:dPt>
          <c:errBars>
            <c:errDir val="x"/>
            <c:errBarType val="both"/>
            <c:errValType val="cust"/>
            <c:noEndCap val="0"/>
            <c:plus>
              <c:numRef>
                <c:f>Sheet1!$I$2:$I$6</c:f>
                <c:numCache>
                  <c:formatCode>General</c:formatCode>
                  <c:ptCount val="5"/>
                  <c:pt idx="0">
                    <c:v>0.16999999999999993</c:v>
                  </c:pt>
                  <c:pt idx="1">
                    <c:v>0.19000000000000006</c:v>
                  </c:pt>
                  <c:pt idx="2">
                    <c:v>0.16000000000000003</c:v>
                  </c:pt>
                  <c:pt idx="3">
                    <c:v>0.25</c:v>
                  </c:pt>
                  <c:pt idx="4">
                    <c:v>0.13</c:v>
                  </c:pt>
                </c:numCache>
              </c:numRef>
            </c:plus>
            <c:minus>
              <c:numRef>
                <c:f>Sheet1!$H$2:$H$6</c:f>
                <c:numCache>
                  <c:formatCode>General</c:formatCode>
                  <c:ptCount val="5"/>
                  <c:pt idx="0">
                    <c:v>0.15000000000000002</c:v>
                  </c:pt>
                  <c:pt idx="1">
                    <c:v>0.14999999999999991</c:v>
                  </c:pt>
                  <c:pt idx="2">
                    <c:v>0.14000000000000001</c:v>
                  </c:pt>
                  <c:pt idx="3">
                    <c:v>0.18999999999999995</c:v>
                  </c:pt>
                  <c:pt idx="4">
                    <c:v>9.9999999999999978E-2</c:v>
                  </c:pt>
                </c:numCache>
              </c:numRef>
            </c:minus>
            <c:spPr>
              <a:noFill/>
              <a:ln w="63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</a:ln>
              <a:effectLst>
                <a:glow rad="25400">
                  <a:schemeClr val="lt1"/>
                </a:glow>
              </a:effectLst>
            </c:spPr>
          </c:errBars>
          <c:xVal>
            <c:numRef>
              <c:f>Sheet1!$C$2:$C$6</c:f>
              <c:numCache>
                <c:formatCode>General</c:formatCode>
                <c:ptCount val="5"/>
                <c:pt idx="0">
                  <c:v>0.68</c:v>
                </c:pt>
                <c:pt idx="1">
                  <c:v>0.71</c:v>
                </c:pt>
                <c:pt idx="2">
                  <c:v>0.63</c:v>
                </c:pt>
                <c:pt idx="3">
                  <c:v>1</c:v>
                </c:pt>
                <c:pt idx="4">
                  <c:v>0.74</c:v>
                </c:pt>
              </c:numCache>
            </c:numRef>
          </c:xVal>
          <c:yVal>
            <c:numRef>
              <c:f>Sheet1!$D$2:$D$6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D5B6-4E69-89BF-0FAFE17BEC33}"/>
            </c:ext>
          </c:extLst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Observed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rgbClr val="FFFFFF"/>
              </a:solidFill>
            </c:spPr>
          </c:marker>
          <c:xVal>
            <c:numRef>
              <c:f>Sheet1!$B$2:$B$6</c:f>
              <c:numCache>
                <c:formatCode>General</c:formatCode>
                <c:ptCount val="5"/>
                <c:pt idx="0">
                  <c:v>0.55000000000000004</c:v>
                </c:pt>
                <c:pt idx="1">
                  <c:v>0.61</c:v>
                </c:pt>
                <c:pt idx="2">
                  <c:v>0.74</c:v>
                </c:pt>
                <c:pt idx="3">
                  <c:v>1.07</c:v>
                </c:pt>
                <c:pt idx="4">
                  <c:v>0.72</c:v>
                </c:pt>
              </c:numCache>
            </c:numRef>
          </c:xVal>
          <c:yVal>
            <c:numRef>
              <c:f>Sheet1!$D$2:$D$6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0767-428C-A5CE-7CD368DD85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052224"/>
        <c:axId val="146053760"/>
      </c:scatterChart>
      <c:valAx>
        <c:axId val="146052224"/>
        <c:scaling>
          <c:logBase val="10"/>
          <c:orientation val="minMax"/>
          <c:max val="1.4"/>
          <c:min val="0.2"/>
        </c:scaling>
        <c:delete val="0"/>
        <c:axPos val="b"/>
        <c:majorGridlines>
          <c:spPr>
            <a:ln w="9525" cap="flat" cmpd="sng" algn="ctr">
              <a:solidFill>
                <a:schemeClr val="lt1">
                  <a:alpha val="25000"/>
                </a:schemeClr>
              </a:solidFill>
              <a:round/>
            </a:ln>
            <a:effectLst/>
          </c:spPr>
        </c:majorGridlines>
        <c:numFmt formatCode="General" sourceLinked="0"/>
        <c:majorTickMark val="out"/>
        <c:minorTickMark val="out"/>
        <c:tickLblPos val="low"/>
        <c:spPr>
          <a:noFill/>
          <a:ln w="6350">
            <a:solidFill>
              <a:sysClr val="windowText" lastClr="000000"/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46053760"/>
        <c:crosses val="autoZero"/>
        <c:crossBetween val="midCat"/>
      </c:valAx>
      <c:valAx>
        <c:axId val="146053760"/>
        <c:scaling>
          <c:orientation val="minMax"/>
          <c:max val="6"/>
          <c:min val="0"/>
        </c:scaling>
        <c:delete val="0"/>
        <c:axPos val="l"/>
        <c:majorGridlines>
          <c:spPr>
            <a:ln w="9525" cap="flat" cmpd="sng" algn="ctr">
              <a:solidFill>
                <a:schemeClr val="lt1">
                  <a:alpha val="2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spPr>
          <a:noFill/>
          <a:ln w="6350">
            <a:solidFill>
              <a:sysClr val="windowText" lastClr="000000"/>
            </a:solidFill>
            <a:prstDash val="solid"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46052224"/>
        <c:crossesAt val="1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800">
          <a:latin typeface="Helvetica" panose="020B0604020202020204" pitchFamily="34" charset="0"/>
          <a:cs typeface="Helvetica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2528919411474244E-2"/>
          <c:y val="4.4167647611199089E-2"/>
          <c:w val="0.93208742625317298"/>
          <c:h val="0.85637483951679028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Predicted HRs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dist="25400" dir="2700000" algn="tl" rotWithShape="0">
                <a:schemeClr val="accent1"/>
              </a:outerShdw>
            </a:effectLst>
          </c:spPr>
          <c:marker>
            <c:symbol val="diamond"/>
            <c:size val="6"/>
            <c:spPr>
              <a:solidFill>
                <a:sysClr val="windowText" lastClr="000000"/>
              </a:solidFill>
              <a:ln>
                <a:noFill/>
              </a:ln>
            </c:spPr>
          </c:marke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3F75-4E8C-9647-C56ACF2E328C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1-3F75-4E8C-9647-C56ACF2E328C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2-3F75-4E8C-9647-C56ACF2E328C}"/>
              </c:ext>
            </c:extLst>
          </c:dPt>
          <c:dPt>
            <c:idx val="9"/>
            <c:bubble3D val="0"/>
            <c:extLst>
              <c:ext xmlns:c16="http://schemas.microsoft.com/office/drawing/2014/chart" uri="{C3380CC4-5D6E-409C-BE32-E72D297353CC}">
                <c16:uniqueId val="{00000003-3F75-4E8C-9647-C56ACF2E328C}"/>
              </c:ext>
            </c:extLst>
          </c:dPt>
          <c:errBars>
            <c:errDir val="x"/>
            <c:errBarType val="both"/>
            <c:errValType val="cust"/>
            <c:noEndCap val="0"/>
            <c:plus>
              <c:numRef>
                <c:f>Sheet1!$I$2:$I$6</c:f>
                <c:numCache>
                  <c:formatCode>General</c:formatCode>
                  <c:ptCount val="5"/>
                  <c:pt idx="0">
                    <c:v>0.17000000000000004</c:v>
                  </c:pt>
                  <c:pt idx="1">
                    <c:v>0.16000000000000003</c:v>
                  </c:pt>
                  <c:pt idx="2">
                    <c:v>0.18000000000000005</c:v>
                  </c:pt>
                  <c:pt idx="3">
                    <c:v>0.22999999999999998</c:v>
                  </c:pt>
                  <c:pt idx="4">
                    <c:v>0.12</c:v>
                  </c:pt>
                </c:numCache>
              </c:numRef>
            </c:plus>
            <c:minus>
              <c:numRef>
                <c:f>Sheet1!$H$2:$H$6</c:f>
                <c:numCache>
                  <c:formatCode>General</c:formatCode>
                  <c:ptCount val="5"/>
                  <c:pt idx="0">
                    <c:v>0.16000000000000003</c:v>
                  </c:pt>
                  <c:pt idx="1">
                    <c:v>0.1399999999999999</c:v>
                  </c:pt>
                  <c:pt idx="2">
                    <c:v>0.15999999999999992</c:v>
                  </c:pt>
                  <c:pt idx="3">
                    <c:v>0.17999999999999994</c:v>
                  </c:pt>
                  <c:pt idx="4">
                    <c:v>0.10000000000000009</c:v>
                  </c:pt>
                </c:numCache>
              </c:numRef>
            </c:minus>
            <c:spPr>
              <a:noFill/>
              <a:ln w="63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</a:ln>
              <a:effectLst>
                <a:glow rad="25400">
                  <a:schemeClr val="lt1"/>
                </a:glow>
              </a:effectLst>
            </c:spPr>
          </c:errBars>
          <c:xVal>
            <c:numRef>
              <c:f>Sheet1!$C$2:$C$6</c:f>
              <c:numCache>
                <c:formatCode>General</c:formatCode>
                <c:ptCount val="5"/>
                <c:pt idx="0">
                  <c:v>0.75</c:v>
                </c:pt>
                <c:pt idx="1">
                  <c:v>0.7</c:v>
                </c:pt>
                <c:pt idx="2">
                  <c:v>0.83</c:v>
                </c:pt>
                <c:pt idx="3">
                  <c:v>0.97</c:v>
                </c:pt>
                <c:pt idx="4">
                  <c:v>0.8</c:v>
                </c:pt>
              </c:numCache>
            </c:numRef>
          </c:xVal>
          <c:yVal>
            <c:numRef>
              <c:f>Sheet1!$D$2:$D$6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3F75-4E8C-9647-C56ACF2E328C}"/>
            </c:ext>
          </c:extLst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Observed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rgbClr val="FFFFFF"/>
              </a:solidFill>
            </c:spPr>
          </c:marker>
          <c:xVal>
            <c:numRef>
              <c:f>Sheet1!$B$2:$B$6</c:f>
              <c:numCache>
                <c:formatCode>General</c:formatCode>
                <c:ptCount val="5"/>
                <c:pt idx="0">
                  <c:v>0.69</c:v>
                </c:pt>
                <c:pt idx="1">
                  <c:v>0.69</c:v>
                </c:pt>
                <c:pt idx="2">
                  <c:v>0.61</c:v>
                </c:pt>
                <c:pt idx="3">
                  <c:v>1</c:v>
                </c:pt>
                <c:pt idx="4">
                  <c:v>0.74</c:v>
                </c:pt>
              </c:numCache>
            </c:numRef>
          </c:xVal>
          <c:yVal>
            <c:numRef>
              <c:f>Sheet1!$D$2:$D$6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3F75-4E8C-9647-C56ACF2E32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052224"/>
        <c:axId val="146053760"/>
      </c:scatterChart>
      <c:valAx>
        <c:axId val="146052224"/>
        <c:scaling>
          <c:logBase val="10"/>
          <c:orientation val="minMax"/>
          <c:max val="1.4"/>
          <c:min val="0.2"/>
        </c:scaling>
        <c:delete val="0"/>
        <c:axPos val="b"/>
        <c:majorGridlines>
          <c:spPr>
            <a:ln w="9525" cap="flat" cmpd="sng" algn="ctr">
              <a:solidFill>
                <a:schemeClr val="lt1">
                  <a:alpha val="25000"/>
                </a:schemeClr>
              </a:solidFill>
              <a:round/>
            </a:ln>
            <a:effectLst/>
          </c:spPr>
        </c:majorGridlines>
        <c:numFmt formatCode="General" sourceLinked="0"/>
        <c:majorTickMark val="out"/>
        <c:minorTickMark val="out"/>
        <c:tickLblPos val="low"/>
        <c:spPr>
          <a:noFill/>
          <a:ln w="6350"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defRPr>
            </a:pPr>
            <a:endParaRPr lang="en-US"/>
          </a:p>
        </c:txPr>
        <c:crossAx val="146053760"/>
        <c:crosses val="autoZero"/>
        <c:crossBetween val="midCat"/>
      </c:valAx>
      <c:valAx>
        <c:axId val="146053760"/>
        <c:scaling>
          <c:orientation val="minMax"/>
          <c:max val="6"/>
          <c:min val="0"/>
        </c:scaling>
        <c:delete val="0"/>
        <c:axPos val="l"/>
        <c:majorGridlines>
          <c:spPr>
            <a:ln w="9525" cap="flat" cmpd="sng" algn="ctr">
              <a:solidFill>
                <a:schemeClr val="lt1">
                  <a:alpha val="2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>
            <a:solidFill>
              <a:sysClr val="windowText" lastClr="000000"/>
            </a:solidFill>
            <a:prstDash val="solid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alpha val="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052224"/>
        <c:crossesAt val="1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821" y="860478"/>
            <a:ext cx="5324634" cy="1830493"/>
          </a:xfrm>
        </p:spPr>
        <p:txBody>
          <a:bodyPr anchor="b"/>
          <a:lstStyle>
            <a:lvl1pPr algn="ctr">
              <a:defRPr sz="411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3035" y="2761562"/>
            <a:ext cx="4698206" cy="1269418"/>
          </a:xfrm>
        </p:spPr>
        <p:txBody>
          <a:bodyPr/>
          <a:lstStyle>
            <a:lvl1pPr marL="0" indent="0" algn="ctr">
              <a:buNone/>
              <a:defRPr sz="1644"/>
            </a:lvl1pPr>
            <a:lvl2pPr marL="313228" indent="0" algn="ctr">
              <a:buNone/>
              <a:defRPr sz="1370"/>
            </a:lvl2pPr>
            <a:lvl3pPr marL="626455" indent="0" algn="ctr">
              <a:buNone/>
              <a:defRPr sz="1233"/>
            </a:lvl3pPr>
            <a:lvl4pPr marL="939683" indent="0" algn="ctr">
              <a:buNone/>
              <a:defRPr sz="1096"/>
            </a:lvl4pPr>
            <a:lvl5pPr marL="1252911" indent="0" algn="ctr">
              <a:buNone/>
              <a:defRPr sz="1096"/>
            </a:lvl5pPr>
            <a:lvl6pPr marL="1566139" indent="0" algn="ctr">
              <a:buNone/>
              <a:defRPr sz="1096"/>
            </a:lvl6pPr>
            <a:lvl7pPr marL="1879366" indent="0" algn="ctr">
              <a:buNone/>
              <a:defRPr sz="1096"/>
            </a:lvl7pPr>
            <a:lvl8pPr marL="2192594" indent="0" algn="ctr">
              <a:buNone/>
              <a:defRPr sz="1096"/>
            </a:lvl8pPr>
            <a:lvl9pPr marL="2505822" indent="0" algn="ctr">
              <a:buNone/>
              <a:defRPr sz="109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6C033-9B5A-40EF-8002-8244CED3FE24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11440-7048-4061-8A6A-DFA8E26E7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332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6C033-9B5A-40EF-8002-8244CED3FE24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11440-7048-4061-8A6A-DFA8E26E7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243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82872" y="279929"/>
            <a:ext cx="1350734" cy="445574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0669" y="279929"/>
            <a:ext cx="3973899" cy="445574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6C033-9B5A-40EF-8002-8244CED3FE24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11440-7048-4061-8A6A-DFA8E26E7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00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6C033-9B5A-40EF-8002-8244CED3FE24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11440-7048-4061-8A6A-DFA8E26E7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266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407" y="1310800"/>
            <a:ext cx="5402937" cy="2187098"/>
          </a:xfrm>
        </p:spPr>
        <p:txBody>
          <a:bodyPr anchor="b"/>
          <a:lstStyle>
            <a:lvl1pPr>
              <a:defRPr sz="411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407" y="3518590"/>
            <a:ext cx="5402937" cy="1150143"/>
          </a:xfrm>
        </p:spPr>
        <p:txBody>
          <a:bodyPr/>
          <a:lstStyle>
            <a:lvl1pPr marL="0" indent="0">
              <a:buNone/>
              <a:defRPr sz="1644">
                <a:solidFill>
                  <a:schemeClr val="tx1"/>
                </a:solidFill>
              </a:defRPr>
            </a:lvl1pPr>
            <a:lvl2pPr marL="313228" indent="0">
              <a:buNone/>
              <a:defRPr sz="1370">
                <a:solidFill>
                  <a:schemeClr val="tx1">
                    <a:tint val="75000"/>
                  </a:schemeClr>
                </a:solidFill>
              </a:defRPr>
            </a:lvl2pPr>
            <a:lvl3pPr marL="626455" indent="0">
              <a:buNone/>
              <a:defRPr sz="1233">
                <a:solidFill>
                  <a:schemeClr val="tx1">
                    <a:tint val="75000"/>
                  </a:schemeClr>
                </a:solidFill>
              </a:defRPr>
            </a:lvl3pPr>
            <a:lvl4pPr marL="939683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4pPr>
            <a:lvl5pPr marL="1252911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5pPr>
            <a:lvl6pPr marL="1566139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6pPr>
            <a:lvl7pPr marL="1879366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7pPr>
            <a:lvl8pPr marL="2192594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8pPr>
            <a:lvl9pPr marL="2505822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6C033-9B5A-40EF-8002-8244CED3FE24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11440-7048-4061-8A6A-DFA8E26E7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71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0669" y="1399646"/>
            <a:ext cx="2662317" cy="33360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71289" y="1399646"/>
            <a:ext cx="2662317" cy="33360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6C033-9B5A-40EF-8002-8244CED3FE24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11440-7048-4061-8A6A-DFA8E26E7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154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85" y="279930"/>
            <a:ext cx="5402937" cy="10162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485" y="1288892"/>
            <a:ext cx="2650082" cy="631666"/>
          </a:xfrm>
        </p:spPr>
        <p:txBody>
          <a:bodyPr anchor="b"/>
          <a:lstStyle>
            <a:lvl1pPr marL="0" indent="0">
              <a:buNone/>
              <a:defRPr sz="1644" b="1"/>
            </a:lvl1pPr>
            <a:lvl2pPr marL="313228" indent="0">
              <a:buNone/>
              <a:defRPr sz="1370" b="1"/>
            </a:lvl2pPr>
            <a:lvl3pPr marL="626455" indent="0">
              <a:buNone/>
              <a:defRPr sz="1233" b="1"/>
            </a:lvl3pPr>
            <a:lvl4pPr marL="939683" indent="0">
              <a:buNone/>
              <a:defRPr sz="1096" b="1"/>
            </a:lvl4pPr>
            <a:lvl5pPr marL="1252911" indent="0">
              <a:buNone/>
              <a:defRPr sz="1096" b="1"/>
            </a:lvl5pPr>
            <a:lvl6pPr marL="1566139" indent="0">
              <a:buNone/>
              <a:defRPr sz="1096" b="1"/>
            </a:lvl6pPr>
            <a:lvl7pPr marL="1879366" indent="0">
              <a:buNone/>
              <a:defRPr sz="1096" b="1"/>
            </a:lvl7pPr>
            <a:lvl8pPr marL="2192594" indent="0">
              <a:buNone/>
              <a:defRPr sz="1096" b="1"/>
            </a:lvl8pPr>
            <a:lvl9pPr marL="2505822" indent="0">
              <a:buNone/>
              <a:defRPr sz="109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485" y="1920557"/>
            <a:ext cx="2650082" cy="28248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1289" y="1288892"/>
            <a:ext cx="2663133" cy="631666"/>
          </a:xfrm>
        </p:spPr>
        <p:txBody>
          <a:bodyPr anchor="b"/>
          <a:lstStyle>
            <a:lvl1pPr marL="0" indent="0">
              <a:buNone/>
              <a:defRPr sz="1644" b="1"/>
            </a:lvl1pPr>
            <a:lvl2pPr marL="313228" indent="0">
              <a:buNone/>
              <a:defRPr sz="1370" b="1"/>
            </a:lvl2pPr>
            <a:lvl3pPr marL="626455" indent="0">
              <a:buNone/>
              <a:defRPr sz="1233" b="1"/>
            </a:lvl3pPr>
            <a:lvl4pPr marL="939683" indent="0">
              <a:buNone/>
              <a:defRPr sz="1096" b="1"/>
            </a:lvl4pPr>
            <a:lvl5pPr marL="1252911" indent="0">
              <a:buNone/>
              <a:defRPr sz="1096" b="1"/>
            </a:lvl5pPr>
            <a:lvl6pPr marL="1566139" indent="0">
              <a:buNone/>
              <a:defRPr sz="1096" b="1"/>
            </a:lvl6pPr>
            <a:lvl7pPr marL="1879366" indent="0">
              <a:buNone/>
              <a:defRPr sz="1096" b="1"/>
            </a:lvl7pPr>
            <a:lvl8pPr marL="2192594" indent="0">
              <a:buNone/>
              <a:defRPr sz="1096" b="1"/>
            </a:lvl8pPr>
            <a:lvl9pPr marL="2505822" indent="0">
              <a:buNone/>
              <a:defRPr sz="109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71289" y="1920557"/>
            <a:ext cx="2663133" cy="28248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6C033-9B5A-40EF-8002-8244CED3FE24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11440-7048-4061-8A6A-DFA8E26E7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318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6C033-9B5A-40EF-8002-8244CED3FE24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11440-7048-4061-8A6A-DFA8E26E7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473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6C033-9B5A-40EF-8002-8244CED3FE24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11440-7048-4061-8A6A-DFA8E26E7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302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85" y="350520"/>
            <a:ext cx="2020392" cy="1226820"/>
          </a:xfrm>
        </p:spPr>
        <p:txBody>
          <a:bodyPr anchor="b"/>
          <a:lstStyle>
            <a:lvl1pPr>
              <a:defRPr sz="21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3133" y="757027"/>
            <a:ext cx="3171289" cy="3736446"/>
          </a:xfrm>
        </p:spPr>
        <p:txBody>
          <a:bodyPr/>
          <a:lstStyle>
            <a:lvl1pPr>
              <a:defRPr sz="2192"/>
            </a:lvl1pPr>
            <a:lvl2pPr>
              <a:defRPr sz="1918"/>
            </a:lvl2pPr>
            <a:lvl3pPr>
              <a:defRPr sz="1644"/>
            </a:lvl3pPr>
            <a:lvl4pPr>
              <a:defRPr sz="1370"/>
            </a:lvl4pPr>
            <a:lvl5pPr>
              <a:defRPr sz="1370"/>
            </a:lvl5pPr>
            <a:lvl6pPr>
              <a:defRPr sz="1370"/>
            </a:lvl6pPr>
            <a:lvl7pPr>
              <a:defRPr sz="1370"/>
            </a:lvl7pPr>
            <a:lvl8pPr>
              <a:defRPr sz="1370"/>
            </a:lvl8pPr>
            <a:lvl9pPr>
              <a:defRPr sz="137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1485" y="1577340"/>
            <a:ext cx="2020392" cy="2922217"/>
          </a:xfrm>
        </p:spPr>
        <p:txBody>
          <a:bodyPr/>
          <a:lstStyle>
            <a:lvl1pPr marL="0" indent="0">
              <a:buNone/>
              <a:defRPr sz="1096"/>
            </a:lvl1pPr>
            <a:lvl2pPr marL="313228" indent="0">
              <a:buNone/>
              <a:defRPr sz="959"/>
            </a:lvl2pPr>
            <a:lvl3pPr marL="626455" indent="0">
              <a:buNone/>
              <a:defRPr sz="822"/>
            </a:lvl3pPr>
            <a:lvl4pPr marL="939683" indent="0">
              <a:buNone/>
              <a:defRPr sz="685"/>
            </a:lvl4pPr>
            <a:lvl5pPr marL="1252911" indent="0">
              <a:buNone/>
              <a:defRPr sz="685"/>
            </a:lvl5pPr>
            <a:lvl6pPr marL="1566139" indent="0">
              <a:buNone/>
              <a:defRPr sz="685"/>
            </a:lvl6pPr>
            <a:lvl7pPr marL="1879366" indent="0">
              <a:buNone/>
              <a:defRPr sz="685"/>
            </a:lvl7pPr>
            <a:lvl8pPr marL="2192594" indent="0">
              <a:buNone/>
              <a:defRPr sz="685"/>
            </a:lvl8pPr>
            <a:lvl9pPr marL="2505822" indent="0">
              <a:buNone/>
              <a:defRPr sz="68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6C033-9B5A-40EF-8002-8244CED3FE24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11440-7048-4061-8A6A-DFA8E26E7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92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85" y="350520"/>
            <a:ext cx="2020392" cy="1226820"/>
          </a:xfrm>
        </p:spPr>
        <p:txBody>
          <a:bodyPr anchor="b"/>
          <a:lstStyle>
            <a:lvl1pPr>
              <a:defRPr sz="21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63133" y="757027"/>
            <a:ext cx="3171289" cy="3736446"/>
          </a:xfrm>
        </p:spPr>
        <p:txBody>
          <a:bodyPr anchor="t"/>
          <a:lstStyle>
            <a:lvl1pPr marL="0" indent="0">
              <a:buNone/>
              <a:defRPr sz="2192"/>
            </a:lvl1pPr>
            <a:lvl2pPr marL="313228" indent="0">
              <a:buNone/>
              <a:defRPr sz="1918"/>
            </a:lvl2pPr>
            <a:lvl3pPr marL="626455" indent="0">
              <a:buNone/>
              <a:defRPr sz="1644"/>
            </a:lvl3pPr>
            <a:lvl4pPr marL="939683" indent="0">
              <a:buNone/>
              <a:defRPr sz="1370"/>
            </a:lvl4pPr>
            <a:lvl5pPr marL="1252911" indent="0">
              <a:buNone/>
              <a:defRPr sz="1370"/>
            </a:lvl5pPr>
            <a:lvl6pPr marL="1566139" indent="0">
              <a:buNone/>
              <a:defRPr sz="1370"/>
            </a:lvl6pPr>
            <a:lvl7pPr marL="1879366" indent="0">
              <a:buNone/>
              <a:defRPr sz="1370"/>
            </a:lvl7pPr>
            <a:lvl8pPr marL="2192594" indent="0">
              <a:buNone/>
              <a:defRPr sz="1370"/>
            </a:lvl8pPr>
            <a:lvl9pPr marL="2505822" indent="0">
              <a:buNone/>
              <a:defRPr sz="137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1485" y="1577340"/>
            <a:ext cx="2020392" cy="2922217"/>
          </a:xfrm>
        </p:spPr>
        <p:txBody>
          <a:bodyPr/>
          <a:lstStyle>
            <a:lvl1pPr marL="0" indent="0">
              <a:buNone/>
              <a:defRPr sz="1096"/>
            </a:lvl1pPr>
            <a:lvl2pPr marL="313228" indent="0">
              <a:buNone/>
              <a:defRPr sz="959"/>
            </a:lvl2pPr>
            <a:lvl3pPr marL="626455" indent="0">
              <a:buNone/>
              <a:defRPr sz="822"/>
            </a:lvl3pPr>
            <a:lvl4pPr marL="939683" indent="0">
              <a:buNone/>
              <a:defRPr sz="685"/>
            </a:lvl4pPr>
            <a:lvl5pPr marL="1252911" indent="0">
              <a:buNone/>
              <a:defRPr sz="685"/>
            </a:lvl5pPr>
            <a:lvl6pPr marL="1566139" indent="0">
              <a:buNone/>
              <a:defRPr sz="685"/>
            </a:lvl6pPr>
            <a:lvl7pPr marL="1879366" indent="0">
              <a:buNone/>
              <a:defRPr sz="685"/>
            </a:lvl7pPr>
            <a:lvl8pPr marL="2192594" indent="0">
              <a:buNone/>
              <a:defRPr sz="685"/>
            </a:lvl8pPr>
            <a:lvl9pPr marL="2505822" indent="0">
              <a:buNone/>
              <a:defRPr sz="68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6C033-9B5A-40EF-8002-8244CED3FE24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11440-7048-4061-8A6A-DFA8E26E7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784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0669" y="279930"/>
            <a:ext cx="5402937" cy="1016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0669" y="1399646"/>
            <a:ext cx="5402937" cy="3336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0669" y="4873203"/>
            <a:ext cx="1409462" cy="279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6C033-9B5A-40EF-8002-8244CED3FE24}" type="datetimeFigureOut">
              <a:rPr lang="en-US" smtClean="0"/>
              <a:t>5/31/2019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75041" y="4873203"/>
            <a:ext cx="2114193" cy="279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4144" y="4873203"/>
            <a:ext cx="1409462" cy="279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11440-7048-4061-8A6A-DFA8E26E7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40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26455" rtl="0" eaLnBrk="1" latinLnBrk="0" hangingPunct="1">
        <a:lnSpc>
          <a:spcPct val="90000"/>
        </a:lnSpc>
        <a:spcBef>
          <a:spcPct val="0"/>
        </a:spcBef>
        <a:buNone/>
        <a:defRPr sz="301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4" indent="-156614" algn="l" defTabSz="626455" rtl="0" eaLnBrk="1" latinLnBrk="0" hangingPunct="1">
        <a:lnSpc>
          <a:spcPct val="90000"/>
        </a:lnSpc>
        <a:spcBef>
          <a:spcPts val="685"/>
        </a:spcBef>
        <a:buFont typeface="Arial" panose="020B0604020202020204" pitchFamily="34" charset="0"/>
        <a:buChar char="•"/>
        <a:defRPr sz="1918" kern="1200">
          <a:solidFill>
            <a:schemeClr val="tx1"/>
          </a:solidFill>
          <a:latin typeface="+mn-lt"/>
          <a:ea typeface="+mn-ea"/>
          <a:cs typeface="+mn-cs"/>
        </a:defRPr>
      </a:lvl1pPr>
      <a:lvl2pPr marL="469842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644" kern="1200">
          <a:solidFill>
            <a:schemeClr val="tx1"/>
          </a:solidFill>
          <a:latin typeface="+mn-lt"/>
          <a:ea typeface="+mn-ea"/>
          <a:cs typeface="+mn-cs"/>
        </a:defRPr>
      </a:lvl2pPr>
      <a:lvl3pPr marL="783069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370" kern="1200">
          <a:solidFill>
            <a:schemeClr val="tx1"/>
          </a:solidFill>
          <a:latin typeface="+mn-lt"/>
          <a:ea typeface="+mn-ea"/>
          <a:cs typeface="+mn-cs"/>
        </a:defRPr>
      </a:lvl3pPr>
      <a:lvl4pPr marL="1096297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4pPr>
      <a:lvl5pPr marL="1409525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5pPr>
      <a:lvl6pPr marL="1722752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6pPr>
      <a:lvl7pPr marL="2035980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7pPr>
      <a:lvl8pPr marL="2349208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8pPr>
      <a:lvl9pPr marL="2662436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1pPr>
      <a:lvl2pPr marL="313228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2pPr>
      <a:lvl3pPr marL="626455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3pPr>
      <a:lvl4pPr marL="939683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4pPr>
      <a:lvl5pPr marL="1252911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5pPr>
      <a:lvl6pPr marL="1566139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6pPr>
      <a:lvl7pPr marL="1879366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7pPr>
      <a:lvl8pPr marL="2192594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8pPr>
      <a:lvl9pPr marL="2505822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8">
            <a:extLst>
              <a:ext uri="{FF2B5EF4-FFF2-40B4-BE49-F238E27FC236}">
                <a16:creationId xmlns:a16="http://schemas.microsoft.com/office/drawing/2014/main" id="{03223362-CE85-45FA-B814-F4C2DCFE72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54512"/>
              </p:ext>
            </p:extLst>
          </p:nvPr>
        </p:nvGraphicFramePr>
        <p:xfrm>
          <a:off x="3158222" y="355915"/>
          <a:ext cx="2465340" cy="1948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FD4C373-7094-4F8C-9D3E-80551845CB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386246"/>
              </p:ext>
            </p:extLst>
          </p:nvPr>
        </p:nvGraphicFramePr>
        <p:xfrm>
          <a:off x="634134" y="308774"/>
          <a:ext cx="3017520" cy="1645920"/>
        </p:xfrm>
        <a:graphic>
          <a:graphicData uri="http://schemas.openxmlformats.org/drawingml/2006/table">
            <a:tbl>
              <a:tblPr firstRow="1" bandRow="1"/>
              <a:tblGrid>
                <a:gridCol w="1463040">
                  <a:extLst>
                    <a:ext uri="{9D8B030D-6E8A-4147-A177-3AD203B41FA5}">
                      <a16:colId xmlns:a16="http://schemas.microsoft.com/office/drawing/2014/main" val="2528475026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195214942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627473174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800" b="1" u="none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Population</a:t>
                      </a:r>
                      <a:endParaRPr lang="en-GB" sz="800" b="1" u="none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b="1" u="none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Observed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9pPr>
                    </a:lstStyle>
                    <a:p>
                      <a:pPr algn="l"/>
                      <a:r>
                        <a:rPr lang="en-US" sz="800" b="1" u="none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Predicted (95% PI) </a:t>
                      </a:r>
                      <a:endParaRPr lang="en-GB" sz="800" b="1" u="none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42385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800" b="0" strike="noStrike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Atezolizumab vs docetaxel</a:t>
                      </a:r>
                      <a:endParaRPr lang="en-GB" sz="800" b="0" strike="noStrike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>
                          <a:solidFill>
                            <a:srgbClr val="0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0.72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0.74 (0.64-0.87)</a:t>
                      </a:r>
                      <a:endParaRPr lang="en-GB" sz="800" b="0" dirty="0">
                        <a:solidFill>
                          <a:srgbClr val="000000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335278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800" b="0" strike="noStrike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AUC Q1</a:t>
                      </a:r>
                      <a:endParaRPr lang="en-GB" sz="800" b="0" strike="noStrike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>
                          <a:solidFill>
                            <a:srgbClr val="0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1.07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1.00 (0.81-1.25)</a:t>
                      </a:r>
                      <a:endParaRPr lang="en-GB" sz="800" b="0" dirty="0">
                        <a:solidFill>
                          <a:srgbClr val="000000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37133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800" b="0" strike="noStrike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AUC Q2</a:t>
                      </a:r>
                      <a:endParaRPr lang="en-GB" sz="800" b="0" strike="noStrike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0.74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0.63 (0.49-0.79) </a:t>
                      </a:r>
                      <a:endParaRPr lang="en-GB" sz="8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140452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800" b="0" strike="noStrike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AUC Q3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0.61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0.71 (0.56-0.90) </a:t>
                      </a:r>
                      <a:endParaRPr lang="en-GB" sz="8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93869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800" b="0" strike="noStrike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AUC Q4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0.55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0.68 (0.53-0.85)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8051459"/>
                  </a:ext>
                </a:extLst>
              </a:tr>
            </a:tbl>
          </a:graphicData>
        </a:graphic>
      </p:graphicFrame>
      <p:graphicFrame>
        <p:nvGraphicFramePr>
          <p:cNvPr id="15" name="Content Placeholder 8">
            <a:extLst>
              <a:ext uri="{FF2B5EF4-FFF2-40B4-BE49-F238E27FC236}">
                <a16:creationId xmlns:a16="http://schemas.microsoft.com/office/drawing/2014/main" id="{1C68E1FC-36BC-45DA-80BD-AB50737D15D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5914368"/>
              </p:ext>
            </p:extLst>
          </p:nvPr>
        </p:nvGraphicFramePr>
        <p:xfrm>
          <a:off x="3151623" y="2687050"/>
          <a:ext cx="2468880" cy="1948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5048AF3E-CBA2-4CD5-A5B2-2B20C23AA1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433893"/>
              </p:ext>
            </p:extLst>
          </p:nvPr>
        </p:nvGraphicFramePr>
        <p:xfrm>
          <a:off x="637875" y="2641564"/>
          <a:ext cx="3017520" cy="1645920"/>
        </p:xfrm>
        <a:graphic>
          <a:graphicData uri="http://schemas.openxmlformats.org/drawingml/2006/table">
            <a:tbl>
              <a:tblPr firstRow="1" bandRow="1"/>
              <a:tblGrid>
                <a:gridCol w="1463040">
                  <a:extLst>
                    <a:ext uri="{9D8B030D-6E8A-4147-A177-3AD203B41FA5}">
                      <a16:colId xmlns:a16="http://schemas.microsoft.com/office/drawing/2014/main" val="2528475026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195214942"/>
                    </a:ext>
                  </a:extLst>
                </a:gridCol>
                <a:gridCol w="1005840">
                  <a:extLst>
                    <a:ext uri="{9D8B030D-6E8A-4147-A177-3AD203B41FA5}">
                      <a16:colId xmlns:a16="http://schemas.microsoft.com/office/drawing/2014/main" val="2627473174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l"/>
                      <a:r>
                        <a:rPr lang="en-US" sz="800" b="1" u="none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Population</a:t>
                      </a:r>
                      <a:endParaRPr lang="en-GB" sz="800" b="1" u="none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800" b="1" u="none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Observed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9pPr>
                    </a:lstStyle>
                    <a:p>
                      <a:pPr algn="l"/>
                      <a:r>
                        <a:rPr lang="en-US" sz="800" b="1" u="none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Predicted (95% PI) </a:t>
                      </a:r>
                      <a:endParaRPr lang="en-GB" sz="800" b="1" u="none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423857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800" b="0" strike="noStrike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Atezolizumab vs chemotherapy</a:t>
                      </a:r>
                      <a:endParaRPr lang="en-GB" sz="800" b="0" strike="noStrike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>
                          <a:solidFill>
                            <a:srgbClr val="0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0.74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0.80 (0.70-0.92)</a:t>
                      </a:r>
                      <a:endParaRPr lang="en-GB" sz="800" b="0" dirty="0">
                        <a:solidFill>
                          <a:srgbClr val="000000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335278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800" b="0" strike="noStrike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AUC Q1</a:t>
                      </a:r>
                      <a:endParaRPr lang="en-GB" sz="800" b="0" strike="noStrike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>
                          <a:solidFill>
                            <a:srgbClr val="0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1.00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rgbClr val="000000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0.97 (0.79-1.20)</a:t>
                      </a:r>
                      <a:endParaRPr lang="en-GB" sz="800" b="0" dirty="0">
                        <a:solidFill>
                          <a:srgbClr val="000000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837133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800" b="0" strike="noStrike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AUC Q2</a:t>
                      </a:r>
                      <a:endParaRPr lang="en-GB" sz="800" b="0" strike="noStrike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0.61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0.83 (0.67-1.01) </a:t>
                      </a:r>
                      <a:endParaRPr lang="en-GB" sz="8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140452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800" b="0" strike="noStrike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AUC Q3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0.69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0.70 (0.56-0.86) </a:t>
                      </a:r>
                      <a:endParaRPr lang="en-GB" sz="800" b="0" dirty="0">
                        <a:solidFill>
                          <a:schemeClr val="tx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93869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800" b="0" strike="noStrike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AUC Q4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0.69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0.75 (0.59-0.92)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8051459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DAC55C8E-4C02-49A0-B8F9-50AE78115B11}"/>
              </a:ext>
            </a:extLst>
          </p:cNvPr>
          <p:cNvSpPr txBox="1"/>
          <p:nvPr/>
        </p:nvSpPr>
        <p:spPr>
          <a:xfrm>
            <a:off x="462816" y="233589"/>
            <a:ext cx="133438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827A2A-8061-443E-9350-1EB9B95E61F8}"/>
              </a:ext>
            </a:extLst>
          </p:cNvPr>
          <p:cNvSpPr txBox="1"/>
          <p:nvPr/>
        </p:nvSpPr>
        <p:spPr>
          <a:xfrm>
            <a:off x="462816" y="2575483"/>
            <a:ext cx="133438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4DDCB26D-4F92-4E4B-91AA-7BDC07442D4A}"/>
              </a:ext>
            </a:extLst>
          </p:cNvPr>
          <p:cNvGrpSpPr/>
          <p:nvPr/>
        </p:nvGrpSpPr>
        <p:grpSpPr>
          <a:xfrm>
            <a:off x="3752684" y="4444814"/>
            <a:ext cx="2031300" cy="559534"/>
            <a:chOff x="3676482" y="3364536"/>
            <a:chExt cx="2031300" cy="559534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9BC3A177-AF89-44CC-9DA4-7B498F6BED6D}"/>
                </a:ext>
              </a:extLst>
            </p:cNvPr>
            <p:cNvSpPr/>
            <p:nvPr/>
          </p:nvSpPr>
          <p:spPr>
            <a:xfrm>
              <a:off x="4386326" y="3677849"/>
              <a:ext cx="618759" cy="2462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>
                <a:lnSpc>
                  <a:spcPct val="100000"/>
                </a:lnSpc>
              </a:pPr>
              <a:r>
                <a:rPr lang="en-US" sz="800" dirty="0">
                  <a:latin typeface="Helvetica" panose="020B0604020202020204" pitchFamily="34" charset="0"/>
                  <a:cs typeface="Helvetica" panose="020B0604020202020204" pitchFamily="34" charset="0"/>
                </a:rPr>
                <a:t>Atezolizumab</a:t>
              </a:r>
            </a:p>
            <a:p>
              <a:pPr algn="r">
                <a:lnSpc>
                  <a:spcPct val="100000"/>
                </a:lnSpc>
              </a:pPr>
              <a:r>
                <a:rPr lang="en-US" sz="800" dirty="0">
                  <a:latin typeface="Helvetica" panose="020B0604020202020204" pitchFamily="34" charset="0"/>
                  <a:cs typeface="Helvetica" panose="020B0604020202020204" pitchFamily="34" charset="0"/>
                </a:rPr>
                <a:t>better</a:t>
              </a:r>
              <a:endParaRPr lang="en-GB" sz="800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97101CF3-C3BD-42B4-96A9-5D50633C15D9}"/>
                </a:ext>
              </a:extLst>
            </p:cNvPr>
            <p:cNvSpPr/>
            <p:nvPr/>
          </p:nvSpPr>
          <p:spPr>
            <a:xfrm>
              <a:off x="5035625" y="3677849"/>
              <a:ext cx="672157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800" dirty="0">
                  <a:latin typeface="Helvetica" panose="020B0604020202020204" pitchFamily="34" charset="0"/>
                  <a:cs typeface="Helvetica" panose="020B0604020202020204" pitchFamily="34" charset="0"/>
                </a:rPr>
                <a:t>Chemotherapy </a:t>
              </a:r>
            </a:p>
            <a:p>
              <a:pPr>
                <a:lnSpc>
                  <a:spcPct val="100000"/>
                </a:lnSpc>
              </a:pPr>
              <a:r>
                <a:rPr lang="en-US" sz="800" dirty="0">
                  <a:latin typeface="Helvetica" panose="020B0604020202020204" pitchFamily="34" charset="0"/>
                  <a:cs typeface="Helvetica" panose="020B0604020202020204" pitchFamily="34" charset="0"/>
                </a:rPr>
                <a:t>better</a:t>
              </a:r>
              <a:endParaRPr lang="en-GB" sz="800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98F0B50E-D18D-47E3-9D39-076430EF8EA0}"/>
                </a:ext>
              </a:extLst>
            </p:cNvPr>
            <p:cNvGrpSpPr/>
            <p:nvPr/>
          </p:nvGrpSpPr>
          <p:grpSpPr>
            <a:xfrm>
              <a:off x="3676482" y="3364536"/>
              <a:ext cx="1999222" cy="272673"/>
              <a:chOff x="3676482" y="3364536"/>
              <a:chExt cx="1999222" cy="272673"/>
            </a:xfrm>
          </p:grpSpPr>
          <p:sp>
            <p:nvSpPr>
              <p:cNvPr id="144" name="Rectangle 143">
                <a:extLst>
                  <a:ext uri="{FF2B5EF4-FFF2-40B4-BE49-F238E27FC236}">
                    <a16:creationId xmlns:a16="http://schemas.microsoft.com/office/drawing/2014/main" id="{8D6EE56C-443C-43FD-9F6D-B4735C16CBC6}"/>
                  </a:ext>
                </a:extLst>
              </p:cNvPr>
              <p:cNvSpPr/>
              <p:nvPr/>
            </p:nvSpPr>
            <p:spPr>
              <a:xfrm>
                <a:off x="4283960" y="3368029"/>
                <a:ext cx="328936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0.6</a:t>
                </a:r>
                <a:endParaRPr lang="en-GB" sz="800" dirty="0"/>
              </a:p>
            </p:txBody>
          </p:sp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70810281-EDCF-4DC4-8B8B-5EFB55629507}"/>
                  </a:ext>
                </a:extLst>
              </p:cNvPr>
              <p:cNvSpPr/>
              <p:nvPr/>
            </p:nvSpPr>
            <p:spPr>
              <a:xfrm>
                <a:off x="4863540" y="3368029"/>
                <a:ext cx="328936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1.0</a:t>
                </a:r>
                <a:endParaRPr lang="en-GB" sz="800" dirty="0"/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B61AF234-D758-438B-BE49-4E6498D5D811}"/>
                  </a:ext>
                </a:extLst>
              </p:cNvPr>
              <p:cNvSpPr/>
              <p:nvPr/>
            </p:nvSpPr>
            <p:spPr>
              <a:xfrm>
                <a:off x="5218521" y="3368029"/>
                <a:ext cx="328936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1.4</a:t>
                </a:r>
                <a:endParaRPr lang="en-GB" sz="800" dirty="0"/>
              </a:p>
            </p:txBody>
          </p:sp>
          <p:cxnSp>
            <p:nvCxnSpPr>
              <p:cNvPr id="147" name="Straight Arrow Connector 146">
                <a:extLst>
                  <a:ext uri="{FF2B5EF4-FFF2-40B4-BE49-F238E27FC236}">
                    <a16:creationId xmlns:a16="http://schemas.microsoft.com/office/drawing/2014/main" id="{59EC83E6-8FBF-4F7E-8CC7-1530CC09EBC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341245" y="3637209"/>
                <a:ext cx="64008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Arrow Connector 147">
                <a:extLst>
                  <a:ext uri="{FF2B5EF4-FFF2-40B4-BE49-F238E27FC236}">
                    <a16:creationId xmlns:a16="http://schemas.microsoft.com/office/drawing/2014/main" id="{18D0C886-BC23-46BA-B442-D20B868A43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35624" y="3637209"/>
                <a:ext cx="64008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28F9BEA9-67CA-4933-9720-01CA15E41AC0}"/>
                  </a:ext>
                </a:extLst>
              </p:cNvPr>
              <p:cNvSpPr/>
              <p:nvPr/>
            </p:nvSpPr>
            <p:spPr>
              <a:xfrm>
                <a:off x="3829702" y="3368029"/>
                <a:ext cx="328936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0.4</a:t>
                </a:r>
                <a:endParaRPr lang="en-GB" sz="800" dirty="0"/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117549AE-1842-4731-B1D8-47EC79EF8575}"/>
                  </a:ext>
                </a:extLst>
              </p:cNvPr>
              <p:cNvSpPr/>
              <p:nvPr/>
            </p:nvSpPr>
            <p:spPr>
              <a:xfrm>
                <a:off x="4612896" y="3368029"/>
                <a:ext cx="328936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0.8</a:t>
                </a:r>
                <a:endParaRPr lang="en-GB" sz="800" dirty="0"/>
              </a:p>
            </p:txBody>
          </p:sp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C5AA1C51-9B75-4B6A-8516-E0594A13C9CE}"/>
                  </a:ext>
                </a:extLst>
              </p:cNvPr>
              <p:cNvSpPr/>
              <p:nvPr/>
            </p:nvSpPr>
            <p:spPr>
              <a:xfrm>
                <a:off x="5054856" y="3368029"/>
                <a:ext cx="328936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1.2</a:t>
                </a:r>
                <a:endParaRPr lang="en-GB" sz="800" dirty="0"/>
              </a:p>
            </p:txBody>
          </p:sp>
          <p:grpSp>
            <p:nvGrpSpPr>
              <p:cNvPr id="152" name="Group 151">
                <a:extLst>
                  <a:ext uri="{FF2B5EF4-FFF2-40B4-BE49-F238E27FC236}">
                    <a16:creationId xmlns:a16="http://schemas.microsoft.com/office/drawing/2014/main" id="{342CAFFA-BD15-4AC3-8F73-967E750C29AA}"/>
                  </a:ext>
                </a:extLst>
              </p:cNvPr>
              <p:cNvGrpSpPr/>
              <p:nvPr/>
            </p:nvGrpSpPr>
            <p:grpSpPr>
              <a:xfrm>
                <a:off x="3676482" y="3364536"/>
                <a:ext cx="1636133" cy="18288"/>
                <a:chOff x="3676482" y="3362631"/>
                <a:chExt cx="1636133" cy="18288"/>
              </a:xfrm>
            </p:grpSpPr>
            <p:cxnSp>
              <p:nvCxnSpPr>
                <p:cNvPr id="153" name="Straight Connector 152">
                  <a:extLst>
                    <a:ext uri="{FF2B5EF4-FFF2-40B4-BE49-F238E27FC236}">
                      <a16:creationId xmlns:a16="http://schemas.microsoft.com/office/drawing/2014/main" id="{05D7D618-1634-4694-8B19-CB0827ACF311}"/>
                    </a:ext>
                  </a:extLst>
                </p:cNvPr>
                <p:cNvCxnSpPr/>
                <p:nvPr/>
              </p:nvCxnSpPr>
              <p:spPr>
                <a:xfrm>
                  <a:off x="3676482" y="3362631"/>
                  <a:ext cx="0" cy="182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3AF1D961-E5B8-4295-8B42-D9810795646E}"/>
                    </a:ext>
                  </a:extLst>
                </p:cNvPr>
                <p:cNvCxnSpPr/>
                <p:nvPr/>
              </p:nvCxnSpPr>
              <p:spPr>
                <a:xfrm>
                  <a:off x="4245497" y="3362631"/>
                  <a:ext cx="0" cy="182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>
                  <a:extLst>
                    <a:ext uri="{FF2B5EF4-FFF2-40B4-BE49-F238E27FC236}">
                      <a16:creationId xmlns:a16="http://schemas.microsoft.com/office/drawing/2014/main" id="{53466503-DB52-4FEB-A6E5-16A8436712C1}"/>
                    </a:ext>
                  </a:extLst>
                </p:cNvPr>
                <p:cNvCxnSpPr/>
                <p:nvPr/>
              </p:nvCxnSpPr>
              <p:spPr>
                <a:xfrm>
                  <a:off x="4619512" y="3362631"/>
                  <a:ext cx="0" cy="182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Straight Connector 155">
                  <a:extLst>
                    <a:ext uri="{FF2B5EF4-FFF2-40B4-BE49-F238E27FC236}">
                      <a16:creationId xmlns:a16="http://schemas.microsoft.com/office/drawing/2014/main" id="{72C3AAF7-2207-4374-BCD9-1FAD27147C9A}"/>
                    </a:ext>
                  </a:extLst>
                </p:cNvPr>
                <p:cNvCxnSpPr/>
                <p:nvPr/>
              </p:nvCxnSpPr>
              <p:spPr>
                <a:xfrm>
                  <a:off x="4901770" y="3362631"/>
                  <a:ext cx="0" cy="182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Straight Connector 156">
                  <a:extLst>
                    <a:ext uri="{FF2B5EF4-FFF2-40B4-BE49-F238E27FC236}">
                      <a16:creationId xmlns:a16="http://schemas.microsoft.com/office/drawing/2014/main" id="{038F77A1-D1F1-4693-906E-DE7D4A66C929}"/>
                    </a:ext>
                  </a:extLst>
                </p:cNvPr>
                <p:cNvCxnSpPr/>
                <p:nvPr/>
              </p:nvCxnSpPr>
              <p:spPr>
                <a:xfrm>
                  <a:off x="5312615" y="3362631"/>
                  <a:ext cx="0" cy="182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Straight Connector 157">
                  <a:extLst>
                    <a:ext uri="{FF2B5EF4-FFF2-40B4-BE49-F238E27FC236}">
                      <a16:creationId xmlns:a16="http://schemas.microsoft.com/office/drawing/2014/main" id="{FC60BB42-4BFD-497C-BAC1-C1936DA361F5}"/>
                    </a:ext>
                  </a:extLst>
                </p:cNvPr>
                <p:cNvCxnSpPr/>
                <p:nvPr/>
              </p:nvCxnSpPr>
              <p:spPr>
                <a:xfrm>
                  <a:off x="5128782" y="3362631"/>
                  <a:ext cx="0" cy="182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7436EDEB-3323-4DD4-94C3-1947390A0111}"/>
              </a:ext>
            </a:extLst>
          </p:cNvPr>
          <p:cNvGrpSpPr/>
          <p:nvPr/>
        </p:nvGrpSpPr>
        <p:grpSpPr>
          <a:xfrm>
            <a:off x="3752684" y="2115774"/>
            <a:ext cx="2031300" cy="559534"/>
            <a:chOff x="3676482" y="3364536"/>
            <a:chExt cx="2031300" cy="559534"/>
          </a:xfrm>
        </p:grpSpPr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D4E40205-C0BA-4610-A073-4E0C38883410}"/>
                </a:ext>
              </a:extLst>
            </p:cNvPr>
            <p:cNvSpPr/>
            <p:nvPr/>
          </p:nvSpPr>
          <p:spPr>
            <a:xfrm>
              <a:off x="4386326" y="3677849"/>
              <a:ext cx="618759" cy="2462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>
                <a:lnSpc>
                  <a:spcPct val="100000"/>
                </a:lnSpc>
              </a:pPr>
              <a:r>
                <a:rPr lang="en-US" sz="800" dirty="0">
                  <a:latin typeface="Helvetica" panose="020B0604020202020204" pitchFamily="34" charset="0"/>
                  <a:cs typeface="Helvetica" panose="020B0604020202020204" pitchFamily="34" charset="0"/>
                </a:rPr>
                <a:t>Atezolizumab</a:t>
              </a:r>
            </a:p>
            <a:p>
              <a:pPr algn="r">
                <a:lnSpc>
                  <a:spcPct val="100000"/>
                </a:lnSpc>
              </a:pPr>
              <a:r>
                <a:rPr lang="en-US" sz="800" dirty="0">
                  <a:latin typeface="Helvetica" panose="020B0604020202020204" pitchFamily="34" charset="0"/>
                  <a:cs typeface="Helvetica" panose="020B0604020202020204" pitchFamily="34" charset="0"/>
                </a:rPr>
                <a:t>better</a:t>
              </a:r>
              <a:endParaRPr lang="en-GB" sz="800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C9F41299-AB64-479D-BB4C-A6D10A4A5BC9}"/>
                </a:ext>
              </a:extLst>
            </p:cNvPr>
            <p:cNvSpPr/>
            <p:nvPr/>
          </p:nvSpPr>
          <p:spPr>
            <a:xfrm>
              <a:off x="5035625" y="3677849"/>
              <a:ext cx="672157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800" dirty="0">
                  <a:latin typeface="Helvetica" panose="020B0604020202020204" pitchFamily="34" charset="0"/>
                  <a:cs typeface="Helvetica" panose="020B0604020202020204" pitchFamily="34" charset="0"/>
                </a:rPr>
                <a:t>Chemotherapy </a:t>
              </a:r>
            </a:p>
            <a:p>
              <a:pPr>
                <a:lnSpc>
                  <a:spcPct val="100000"/>
                </a:lnSpc>
              </a:pPr>
              <a:r>
                <a:rPr lang="en-US" sz="800" dirty="0">
                  <a:latin typeface="Helvetica" panose="020B0604020202020204" pitchFamily="34" charset="0"/>
                  <a:cs typeface="Helvetica" panose="020B0604020202020204" pitchFamily="34" charset="0"/>
                </a:rPr>
                <a:t>better</a:t>
              </a:r>
              <a:endParaRPr lang="en-GB" sz="800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grpSp>
          <p:nvGrpSpPr>
            <p:cNvPr id="183" name="Group 182">
              <a:extLst>
                <a:ext uri="{FF2B5EF4-FFF2-40B4-BE49-F238E27FC236}">
                  <a16:creationId xmlns:a16="http://schemas.microsoft.com/office/drawing/2014/main" id="{EE766491-2FF9-4197-9C43-0FA1DD4A68E2}"/>
                </a:ext>
              </a:extLst>
            </p:cNvPr>
            <p:cNvGrpSpPr/>
            <p:nvPr/>
          </p:nvGrpSpPr>
          <p:grpSpPr>
            <a:xfrm>
              <a:off x="3676482" y="3364536"/>
              <a:ext cx="1999222" cy="272673"/>
              <a:chOff x="3676482" y="3364536"/>
              <a:chExt cx="1999222" cy="272673"/>
            </a:xfrm>
          </p:grpSpPr>
          <p:sp>
            <p:nvSpPr>
              <p:cNvPr id="184" name="Rectangle 183">
                <a:extLst>
                  <a:ext uri="{FF2B5EF4-FFF2-40B4-BE49-F238E27FC236}">
                    <a16:creationId xmlns:a16="http://schemas.microsoft.com/office/drawing/2014/main" id="{C29E641B-0F1A-40D4-9F95-33EF472C75D8}"/>
                  </a:ext>
                </a:extLst>
              </p:cNvPr>
              <p:cNvSpPr/>
              <p:nvPr/>
            </p:nvSpPr>
            <p:spPr>
              <a:xfrm>
                <a:off x="4283960" y="3368029"/>
                <a:ext cx="328936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0.6</a:t>
                </a:r>
                <a:endParaRPr lang="en-GB" sz="800" dirty="0"/>
              </a:p>
            </p:txBody>
          </p:sp>
          <p:sp>
            <p:nvSpPr>
              <p:cNvPr id="185" name="Rectangle 184">
                <a:extLst>
                  <a:ext uri="{FF2B5EF4-FFF2-40B4-BE49-F238E27FC236}">
                    <a16:creationId xmlns:a16="http://schemas.microsoft.com/office/drawing/2014/main" id="{E8B09BC1-E162-4423-A629-1F43E7D25800}"/>
                  </a:ext>
                </a:extLst>
              </p:cNvPr>
              <p:cNvSpPr/>
              <p:nvPr/>
            </p:nvSpPr>
            <p:spPr>
              <a:xfrm>
                <a:off x="4863540" y="3368029"/>
                <a:ext cx="328936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1.0</a:t>
                </a:r>
                <a:endParaRPr lang="en-GB" sz="800" dirty="0"/>
              </a:p>
            </p:txBody>
          </p:sp>
          <p:sp>
            <p:nvSpPr>
              <p:cNvPr id="186" name="Rectangle 185">
                <a:extLst>
                  <a:ext uri="{FF2B5EF4-FFF2-40B4-BE49-F238E27FC236}">
                    <a16:creationId xmlns:a16="http://schemas.microsoft.com/office/drawing/2014/main" id="{B99F8772-16B6-441B-A090-1B34F994FBFB}"/>
                  </a:ext>
                </a:extLst>
              </p:cNvPr>
              <p:cNvSpPr/>
              <p:nvPr/>
            </p:nvSpPr>
            <p:spPr>
              <a:xfrm>
                <a:off x="5218521" y="3368029"/>
                <a:ext cx="328936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1.4</a:t>
                </a:r>
                <a:endParaRPr lang="en-GB" sz="800" dirty="0"/>
              </a:p>
            </p:txBody>
          </p:sp>
          <p:cxnSp>
            <p:nvCxnSpPr>
              <p:cNvPr id="187" name="Straight Arrow Connector 186">
                <a:extLst>
                  <a:ext uri="{FF2B5EF4-FFF2-40B4-BE49-F238E27FC236}">
                    <a16:creationId xmlns:a16="http://schemas.microsoft.com/office/drawing/2014/main" id="{645777FE-9D76-4529-8C97-86516D2AF56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341245" y="3637209"/>
                <a:ext cx="64008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Arrow Connector 187">
                <a:extLst>
                  <a:ext uri="{FF2B5EF4-FFF2-40B4-BE49-F238E27FC236}">
                    <a16:creationId xmlns:a16="http://schemas.microsoft.com/office/drawing/2014/main" id="{B5DA7B7F-C1B7-4EA6-AD5C-AB702DCFA7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35624" y="3637209"/>
                <a:ext cx="64008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9" name="Rectangle 188">
                <a:extLst>
                  <a:ext uri="{FF2B5EF4-FFF2-40B4-BE49-F238E27FC236}">
                    <a16:creationId xmlns:a16="http://schemas.microsoft.com/office/drawing/2014/main" id="{7053F9C1-0834-4CFC-964A-0BE3687F5C64}"/>
                  </a:ext>
                </a:extLst>
              </p:cNvPr>
              <p:cNvSpPr/>
              <p:nvPr/>
            </p:nvSpPr>
            <p:spPr>
              <a:xfrm>
                <a:off x="3829702" y="3368029"/>
                <a:ext cx="328936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0.4</a:t>
                </a:r>
                <a:endParaRPr lang="en-GB" sz="800" dirty="0"/>
              </a:p>
            </p:txBody>
          </p:sp>
          <p:sp>
            <p:nvSpPr>
              <p:cNvPr id="190" name="Rectangle 189">
                <a:extLst>
                  <a:ext uri="{FF2B5EF4-FFF2-40B4-BE49-F238E27FC236}">
                    <a16:creationId xmlns:a16="http://schemas.microsoft.com/office/drawing/2014/main" id="{2B7D7563-099A-4417-B3D2-EF518501D5D5}"/>
                  </a:ext>
                </a:extLst>
              </p:cNvPr>
              <p:cNvSpPr/>
              <p:nvPr/>
            </p:nvSpPr>
            <p:spPr>
              <a:xfrm>
                <a:off x="4612896" y="3368029"/>
                <a:ext cx="328936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0.8</a:t>
                </a:r>
                <a:endParaRPr lang="en-GB" sz="800" dirty="0"/>
              </a:p>
            </p:txBody>
          </p:sp>
          <p:sp>
            <p:nvSpPr>
              <p:cNvPr id="191" name="Rectangle 190">
                <a:extLst>
                  <a:ext uri="{FF2B5EF4-FFF2-40B4-BE49-F238E27FC236}">
                    <a16:creationId xmlns:a16="http://schemas.microsoft.com/office/drawing/2014/main" id="{F08A3082-6FB3-43F2-9EA7-45AE3411B300}"/>
                  </a:ext>
                </a:extLst>
              </p:cNvPr>
              <p:cNvSpPr/>
              <p:nvPr/>
            </p:nvSpPr>
            <p:spPr>
              <a:xfrm>
                <a:off x="5054856" y="3368029"/>
                <a:ext cx="328936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8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1.2</a:t>
                </a:r>
                <a:endParaRPr lang="en-GB" sz="800" dirty="0"/>
              </a:p>
            </p:txBody>
          </p:sp>
          <p:grpSp>
            <p:nvGrpSpPr>
              <p:cNvPr id="192" name="Group 191">
                <a:extLst>
                  <a:ext uri="{FF2B5EF4-FFF2-40B4-BE49-F238E27FC236}">
                    <a16:creationId xmlns:a16="http://schemas.microsoft.com/office/drawing/2014/main" id="{D23F97E1-3356-4AC5-A656-DC1A04167F58}"/>
                  </a:ext>
                </a:extLst>
              </p:cNvPr>
              <p:cNvGrpSpPr/>
              <p:nvPr/>
            </p:nvGrpSpPr>
            <p:grpSpPr>
              <a:xfrm>
                <a:off x="3676482" y="3364536"/>
                <a:ext cx="1636133" cy="18288"/>
                <a:chOff x="3676482" y="3362631"/>
                <a:chExt cx="1636133" cy="18288"/>
              </a:xfrm>
            </p:grpSpPr>
            <p:cxnSp>
              <p:nvCxnSpPr>
                <p:cNvPr id="193" name="Straight Connector 192">
                  <a:extLst>
                    <a:ext uri="{FF2B5EF4-FFF2-40B4-BE49-F238E27FC236}">
                      <a16:creationId xmlns:a16="http://schemas.microsoft.com/office/drawing/2014/main" id="{CEA06487-C870-4BD7-9C80-9681D7084098}"/>
                    </a:ext>
                  </a:extLst>
                </p:cNvPr>
                <p:cNvCxnSpPr/>
                <p:nvPr/>
              </p:nvCxnSpPr>
              <p:spPr>
                <a:xfrm>
                  <a:off x="3676482" y="3362631"/>
                  <a:ext cx="0" cy="182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>
                  <a:extLst>
                    <a:ext uri="{FF2B5EF4-FFF2-40B4-BE49-F238E27FC236}">
                      <a16:creationId xmlns:a16="http://schemas.microsoft.com/office/drawing/2014/main" id="{F4DF1AD2-461D-4206-B088-3E95B6D11115}"/>
                    </a:ext>
                  </a:extLst>
                </p:cNvPr>
                <p:cNvCxnSpPr/>
                <p:nvPr/>
              </p:nvCxnSpPr>
              <p:spPr>
                <a:xfrm>
                  <a:off x="4245497" y="3362631"/>
                  <a:ext cx="0" cy="182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>
                  <a:extLst>
                    <a:ext uri="{FF2B5EF4-FFF2-40B4-BE49-F238E27FC236}">
                      <a16:creationId xmlns:a16="http://schemas.microsoft.com/office/drawing/2014/main" id="{BE806BAE-4444-4413-B371-1ACAE7E769A9}"/>
                    </a:ext>
                  </a:extLst>
                </p:cNvPr>
                <p:cNvCxnSpPr/>
                <p:nvPr/>
              </p:nvCxnSpPr>
              <p:spPr>
                <a:xfrm>
                  <a:off x="4619512" y="3362631"/>
                  <a:ext cx="0" cy="182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>
                  <a:extLst>
                    <a:ext uri="{FF2B5EF4-FFF2-40B4-BE49-F238E27FC236}">
                      <a16:creationId xmlns:a16="http://schemas.microsoft.com/office/drawing/2014/main" id="{EC1D7836-27F3-4065-A658-CF43D14EBCF7}"/>
                    </a:ext>
                  </a:extLst>
                </p:cNvPr>
                <p:cNvCxnSpPr/>
                <p:nvPr/>
              </p:nvCxnSpPr>
              <p:spPr>
                <a:xfrm>
                  <a:off x="4901770" y="3362631"/>
                  <a:ext cx="0" cy="182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>
                  <a:extLst>
                    <a:ext uri="{FF2B5EF4-FFF2-40B4-BE49-F238E27FC236}">
                      <a16:creationId xmlns:a16="http://schemas.microsoft.com/office/drawing/2014/main" id="{C6654BC7-62C1-45B6-865F-B5B990891316}"/>
                    </a:ext>
                  </a:extLst>
                </p:cNvPr>
                <p:cNvCxnSpPr/>
                <p:nvPr/>
              </p:nvCxnSpPr>
              <p:spPr>
                <a:xfrm>
                  <a:off x="5312615" y="3362631"/>
                  <a:ext cx="0" cy="182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>
                  <a:extLst>
                    <a:ext uri="{FF2B5EF4-FFF2-40B4-BE49-F238E27FC236}">
                      <a16:creationId xmlns:a16="http://schemas.microsoft.com/office/drawing/2014/main" id="{38AB74CB-FAA3-4AFB-8019-9F18E7E69ED6}"/>
                    </a:ext>
                  </a:extLst>
                </p:cNvPr>
                <p:cNvCxnSpPr/>
                <p:nvPr/>
              </p:nvCxnSpPr>
              <p:spPr>
                <a:xfrm>
                  <a:off x="5128782" y="3362631"/>
                  <a:ext cx="0" cy="182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1458988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9">
    <a:dk1>
      <a:sysClr val="windowText" lastClr="000000"/>
    </a:dk1>
    <a:lt1>
      <a:sysClr val="window" lastClr="FFFFFF"/>
    </a:lt1>
    <a:dk2>
      <a:srgbClr val="6E1E50"/>
    </a:dk2>
    <a:lt2>
      <a:srgbClr val="EEECE1"/>
    </a:lt2>
    <a:accent1>
      <a:srgbClr val="1E325F"/>
    </a:accent1>
    <a:accent2>
      <a:srgbClr val="6E1E50"/>
    </a:accent2>
    <a:accent3>
      <a:srgbClr val="7D8232"/>
    </a:accent3>
    <a:accent4>
      <a:srgbClr val="32502D"/>
    </a:accent4>
    <a:accent5>
      <a:srgbClr val="8795A0"/>
    </a:accent5>
    <a:accent6>
      <a:srgbClr val="56639D"/>
    </a:accent6>
    <a:hlink>
      <a:srgbClr val="000000"/>
    </a:hlink>
    <a:folHlink>
      <a:srgbClr val="000000"/>
    </a:folHlink>
  </a:clrScheme>
  <a:fontScheme name="Custom 6">
    <a:majorFont>
      <a:latin typeface="Arial Narrow"/>
      <a:ea typeface=""/>
      <a:cs typeface=""/>
    </a:majorFont>
    <a:minorFont>
      <a:latin typeface="Arial Narrow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29">
    <a:dk1>
      <a:sysClr val="windowText" lastClr="000000"/>
    </a:dk1>
    <a:lt1>
      <a:sysClr val="window" lastClr="FFFFFF"/>
    </a:lt1>
    <a:dk2>
      <a:srgbClr val="6E1E50"/>
    </a:dk2>
    <a:lt2>
      <a:srgbClr val="EEECE1"/>
    </a:lt2>
    <a:accent1>
      <a:srgbClr val="1E325F"/>
    </a:accent1>
    <a:accent2>
      <a:srgbClr val="6E1E50"/>
    </a:accent2>
    <a:accent3>
      <a:srgbClr val="7D8232"/>
    </a:accent3>
    <a:accent4>
      <a:srgbClr val="32502D"/>
    </a:accent4>
    <a:accent5>
      <a:srgbClr val="8795A0"/>
    </a:accent5>
    <a:accent6>
      <a:srgbClr val="56639D"/>
    </a:accent6>
    <a:hlink>
      <a:srgbClr val="000000"/>
    </a:hlink>
    <a:folHlink>
      <a:srgbClr val="000000"/>
    </a:folHlink>
  </a:clrScheme>
  <a:fontScheme name="Custom 6">
    <a:majorFont>
      <a:latin typeface="Arial Narrow"/>
      <a:ea typeface=""/>
      <a:cs typeface=""/>
    </a:majorFont>
    <a:minorFont>
      <a:latin typeface="Arial Narrow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759</TotalTime>
  <Words>110</Words>
  <Application>Microsoft Office PowerPoint</Application>
  <PresentationFormat>Custom</PresentationFormat>
  <Paragraphs>58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Men, PharmD (HI)</dc:creator>
  <cp:lastModifiedBy>Ashley Pratt, PhD, CMPP (HI)</cp:lastModifiedBy>
  <cp:revision>53</cp:revision>
  <dcterms:created xsi:type="dcterms:W3CDTF">2019-05-14T17:20:24Z</dcterms:created>
  <dcterms:modified xsi:type="dcterms:W3CDTF">2019-05-31T19:28:35Z</dcterms:modified>
</cp:coreProperties>
</file>