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62" r:id="rId2"/>
    <p:sldId id="267" r:id="rId3"/>
    <p:sldId id="272" r:id="rId4"/>
    <p:sldId id="266" r:id="rId5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F2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801" autoAdjust="0"/>
    <p:restoredTop sz="99635" autoAdjust="0"/>
  </p:normalViewPr>
  <p:slideViewPr>
    <p:cSldViewPr snapToGrid="0">
      <p:cViewPr varScale="1">
        <p:scale>
          <a:sx n="91" d="100"/>
          <a:sy n="91" d="100"/>
        </p:scale>
        <p:origin x="2256" y="90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DD4D0-11A1-4DEC-8A1B-4EE167CCB57E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5080DF-7DA0-4032-9865-86293B9196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3521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Supp</a:t>
            </a:r>
            <a:r>
              <a:rPr lang="en-US" dirty="0"/>
              <a:t> Table 1.</a:t>
            </a:r>
            <a:r>
              <a:rPr lang="en-US" baseline="0" dirty="0"/>
              <a:t> Multivariate analysis for TTP on first exposure to pure endocrine therapy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80DF-7DA0-4032-9865-86293B9196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1933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Supp</a:t>
            </a:r>
            <a:r>
              <a:rPr lang="en-US" dirty="0"/>
              <a:t> Table 1.</a:t>
            </a:r>
            <a:r>
              <a:rPr lang="en-US" baseline="0" dirty="0"/>
              <a:t> Multivariate analysis for TTP on first exposure to pure endocrine therapy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080DF-7DA0-4032-9865-86293B9196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32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960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59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39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52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1760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10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1951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406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1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181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0395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C99DE6-B421-4AC3-A326-A0BA8717DC4D}" type="datetimeFigureOut">
              <a:rPr lang="en-US" smtClean="0"/>
              <a:t>5/20/2019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AC8-D584-467C-B4F0-74E5CD735F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77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18" Type="http://schemas.openxmlformats.org/officeDocument/2006/relationships/image" Target="../media/image20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17" Type="http://schemas.openxmlformats.org/officeDocument/2006/relationships/image" Target="../media/image19.png"/><Relationship Id="rId2" Type="http://schemas.openxmlformats.org/officeDocument/2006/relationships/image" Target="../media/image5.emf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5" Type="http://schemas.microsoft.com/office/2007/relationships/hdphoto" Target="../media/hdphoto1.wdp"/><Relationship Id="rId10" Type="http://schemas.openxmlformats.org/officeDocument/2006/relationships/image" Target="../media/image13.png"/><Relationship Id="rId19" Type="http://schemas.openxmlformats.org/officeDocument/2006/relationships/image" Target="../media/image21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Relationship Id="rId1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723" y="10318"/>
            <a:ext cx="2429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1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985F4A2-F3B3-4A07-BEC2-ADA3D0D361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7681572"/>
              </p:ext>
            </p:extLst>
          </p:nvPr>
        </p:nvGraphicFramePr>
        <p:xfrm>
          <a:off x="1486951" y="1171375"/>
          <a:ext cx="4733766" cy="2095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0087">
                  <a:extLst>
                    <a:ext uri="{9D8B030D-6E8A-4147-A177-3AD203B41FA5}">
                      <a16:colId xmlns:a16="http://schemas.microsoft.com/office/drawing/2014/main" val="2549441312"/>
                    </a:ext>
                  </a:extLst>
                </a:gridCol>
                <a:gridCol w="894550">
                  <a:extLst>
                    <a:ext uri="{9D8B030D-6E8A-4147-A177-3AD203B41FA5}">
                      <a16:colId xmlns:a16="http://schemas.microsoft.com/office/drawing/2014/main" val="228453339"/>
                    </a:ext>
                  </a:extLst>
                </a:gridCol>
                <a:gridCol w="894080">
                  <a:extLst>
                    <a:ext uri="{9D8B030D-6E8A-4147-A177-3AD203B41FA5}">
                      <a16:colId xmlns:a16="http://schemas.microsoft.com/office/drawing/2014/main" val="3951492112"/>
                    </a:ext>
                  </a:extLst>
                </a:gridCol>
                <a:gridCol w="816463">
                  <a:extLst>
                    <a:ext uri="{9D8B030D-6E8A-4147-A177-3AD203B41FA5}">
                      <a16:colId xmlns:a16="http://schemas.microsoft.com/office/drawing/2014/main" val="2147570433"/>
                    </a:ext>
                  </a:extLst>
                </a:gridCol>
                <a:gridCol w="648586">
                  <a:extLst>
                    <a:ext uri="{9D8B030D-6E8A-4147-A177-3AD203B41FA5}">
                      <a16:colId xmlns:a16="http://schemas.microsoft.com/office/drawing/2014/main" val="2139009807"/>
                    </a:ext>
                  </a:extLst>
                </a:gridCol>
              </a:tblGrid>
              <a:tr h="587113">
                <a:tc>
                  <a:txBody>
                    <a:bodyPr/>
                    <a:lstStyle/>
                    <a:p>
                      <a:endParaRPr lang="en-US" sz="11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Overall </a:t>
                      </a: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n =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95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No. (%) 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FGFR1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AMP</a:t>
                      </a:r>
                    </a:p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n = 29</a:t>
                      </a:r>
                    </a:p>
                    <a:p>
                      <a:pPr algn="ctr"/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No. (%) 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FGFR1 WT</a:t>
                      </a: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n =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66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No.</a:t>
                      </a:r>
                      <a:r>
                        <a:rPr lang="en-US" sz="1100" b="1" baseline="0" dirty="0">
                          <a:solidFill>
                            <a:schemeClr val="tx1"/>
                          </a:solidFill>
                        </a:rPr>
                        <a:t> (%)</a:t>
                      </a:r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tx1"/>
                          </a:solidFill>
                        </a:rPr>
                        <a:t>p-Value </a:t>
                      </a:r>
                    </a:p>
                  </a:txBody>
                  <a:tcPr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9014063"/>
                  </a:ext>
                </a:extLst>
              </a:tr>
              <a:tr h="375266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TP53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Mutation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26 (27)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 (41)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14 (21)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.050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51264363"/>
                  </a:ext>
                </a:extLst>
              </a:tr>
              <a:tr h="375266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PI3K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Mutation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30</a:t>
                      </a:r>
                      <a:r>
                        <a:rPr lang="en-US" sz="1100" baseline="0" dirty="0"/>
                        <a:t> (32)</a:t>
                      </a:r>
                      <a:endParaRPr lang="en-US" sz="11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  <a:r>
                        <a:rPr lang="en-US" sz="1100" baseline="0" dirty="0"/>
                        <a:t> (10)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27 (41)</a:t>
                      </a:r>
                      <a:r>
                        <a:rPr lang="en-US" sz="1100" baseline="0" dirty="0"/>
                        <a:t> 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.004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3736409"/>
                  </a:ext>
                </a:extLst>
              </a:tr>
              <a:tr h="375266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FGFR Mutation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 (4)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0 (0)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  <a:r>
                        <a:rPr lang="en-US" sz="1100" baseline="0" dirty="0"/>
                        <a:t> (6) </a:t>
                      </a:r>
                      <a:endParaRPr lang="en-US" sz="11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.31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64617584"/>
                  </a:ext>
                </a:extLst>
              </a:tr>
              <a:tr h="375266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ESR1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Mutation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 (8)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 (3)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 (11)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.43 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19907753"/>
                  </a:ext>
                </a:extLst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692224" y="644252"/>
            <a:ext cx="6805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Distribution of mutational burden in FGFR1-Amplified vs. Non-Amplified patients </a:t>
            </a:r>
          </a:p>
          <a:p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 flipH="1">
            <a:off x="224559" y="632341"/>
            <a:ext cx="39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95305" y="4987839"/>
            <a:ext cx="6805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Co--existing mutations in FGFR1-Amplified Tumors based on targeted tissue genotyping</a:t>
            </a:r>
          </a:p>
          <a:p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 flipH="1">
            <a:off x="327640" y="4975928"/>
            <a:ext cx="39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6403568"/>
              </p:ext>
            </p:extLst>
          </p:nvPr>
        </p:nvGraphicFramePr>
        <p:xfrm>
          <a:off x="238894" y="5443266"/>
          <a:ext cx="7062960" cy="1207540"/>
        </p:xfrm>
        <a:graphic>
          <a:graphicData uri="http://schemas.openxmlformats.org/drawingml/2006/table">
            <a:tbl>
              <a:tblPr/>
              <a:tblGrid>
                <a:gridCol w="445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228195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</a:tblGrid>
              <a:tr h="3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TP53</a:t>
                      </a:r>
                    </a:p>
                  </a:txBody>
                  <a:tcPr marL="4084" marR="4084" marT="4084" marB="0" anchor="ctr">
                    <a:lnL>
                      <a:noFill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PI3K</a:t>
                      </a:r>
                    </a:p>
                  </a:txBody>
                  <a:tcPr marL="4084" marR="4084" marT="4084" marB="0" anchor="ctr">
                    <a:lnL>
                      <a:noFill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FGFR</a:t>
                      </a:r>
                    </a:p>
                  </a:txBody>
                  <a:tcPr marL="4084" marR="4084" marT="4084" marB="0" anchor="ctr">
                    <a:lnL>
                      <a:noFill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188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ESR1</a:t>
                      </a:r>
                    </a:p>
                  </a:txBody>
                  <a:tcPr marL="4084" marR="4084" marT="4084" marB="0" anchor="ctr">
                    <a:lnL>
                      <a:noFill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b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160024"/>
              </p:ext>
            </p:extLst>
          </p:nvPr>
        </p:nvGraphicFramePr>
        <p:xfrm>
          <a:off x="6465442" y="6916191"/>
          <a:ext cx="821472" cy="511512"/>
        </p:xfrm>
        <a:graphic>
          <a:graphicData uri="http://schemas.openxmlformats.org/drawingml/2006/table">
            <a:tbl>
              <a:tblPr/>
              <a:tblGrid>
                <a:gridCol w="1605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09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57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084" marR="4084" marT="408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+mn-lt"/>
                        </a:rPr>
                        <a:t> =</a:t>
                      </a:r>
                      <a:r>
                        <a:rPr lang="en-US" sz="1200" baseline="0" dirty="0">
                          <a:latin typeface="+mn-lt"/>
                        </a:rPr>
                        <a:t> MUT</a:t>
                      </a:r>
                      <a:endParaRPr lang="en-US" sz="1200" dirty="0">
                        <a:latin typeface="+mn-lt"/>
                      </a:endParaRPr>
                    </a:p>
                  </a:txBody>
                  <a:tcPr marL="4084" marR="4084" marT="408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756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084" marR="4084" marT="408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= WT</a:t>
                      </a:r>
                    </a:p>
                  </a:txBody>
                  <a:tcPr marL="4084" marR="4084" marT="4084" marB="0" anchor="ctr">
                    <a:lnL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8609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1347536" y="905225"/>
          <a:ext cx="5306651" cy="2231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793">
                  <a:extLst>
                    <a:ext uri="{9D8B030D-6E8A-4147-A177-3AD203B41FA5}">
                      <a16:colId xmlns:a16="http://schemas.microsoft.com/office/drawing/2014/main" val="676844367"/>
                    </a:ext>
                  </a:extLst>
                </a:gridCol>
                <a:gridCol w="1788665">
                  <a:extLst>
                    <a:ext uri="{9D8B030D-6E8A-4147-A177-3AD203B41FA5}">
                      <a16:colId xmlns:a16="http://schemas.microsoft.com/office/drawing/2014/main" val="240518103"/>
                    </a:ext>
                  </a:extLst>
                </a:gridCol>
                <a:gridCol w="1576193">
                  <a:extLst>
                    <a:ext uri="{9D8B030D-6E8A-4147-A177-3AD203B41FA5}">
                      <a16:colId xmlns:a16="http://schemas.microsoft.com/office/drawing/2014/main" val="662631054"/>
                    </a:ext>
                  </a:extLst>
                </a:gridCol>
              </a:tblGrid>
              <a:tr h="605096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HR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for Progression with endocrine therapy</a:t>
                      </a:r>
                      <a:endParaRPr lang="en-US" sz="110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0" baseline="0" dirty="0">
                          <a:solidFill>
                            <a:schemeClr val="tx1"/>
                          </a:solidFill>
                        </a:rPr>
                        <a:t>(95% CI) </a:t>
                      </a:r>
                      <a:endParaRPr lang="en-US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p-Value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307226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FGFR Amplification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3.21 (1.39-7.42)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933524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1.04 (1.01-1.06)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0.006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364847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De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Novo MBC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.68 (.33</a:t>
                      </a:r>
                      <a:r>
                        <a:rPr lang="en-US" sz="11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1.41)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0.31 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263167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Visceral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Metastases 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.80 (.45-1.42)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0.46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506247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PR Negativity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1.34 (.59-3.1)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0.49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49158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/>
          </p:cNvPr>
          <p:cNvGraphicFramePr>
            <a:graphicFrameLocks noGrp="1"/>
          </p:cNvGraphicFramePr>
          <p:nvPr>
            <p:extLst/>
          </p:nvPr>
        </p:nvGraphicFramePr>
        <p:xfrm>
          <a:off x="1300240" y="6060532"/>
          <a:ext cx="5306651" cy="22312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1793">
                  <a:extLst>
                    <a:ext uri="{9D8B030D-6E8A-4147-A177-3AD203B41FA5}">
                      <a16:colId xmlns:a16="http://schemas.microsoft.com/office/drawing/2014/main" val="676844367"/>
                    </a:ext>
                  </a:extLst>
                </a:gridCol>
                <a:gridCol w="1788665">
                  <a:extLst>
                    <a:ext uri="{9D8B030D-6E8A-4147-A177-3AD203B41FA5}">
                      <a16:colId xmlns:a16="http://schemas.microsoft.com/office/drawing/2014/main" val="240518103"/>
                    </a:ext>
                  </a:extLst>
                </a:gridCol>
                <a:gridCol w="1576193">
                  <a:extLst>
                    <a:ext uri="{9D8B030D-6E8A-4147-A177-3AD203B41FA5}">
                      <a16:colId xmlns:a16="http://schemas.microsoft.com/office/drawing/2014/main" val="662631054"/>
                    </a:ext>
                  </a:extLst>
                </a:gridCol>
              </a:tblGrid>
              <a:tr h="605096">
                <a:tc>
                  <a:txBody>
                    <a:bodyPr/>
                    <a:lstStyle/>
                    <a:p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HR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for Progression with everolimus-based therapy</a:t>
                      </a:r>
                      <a:endParaRPr lang="en-US" sz="1100" b="0" baseline="0" dirty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en-US" sz="1100" b="0" baseline="0" dirty="0">
                          <a:solidFill>
                            <a:schemeClr val="tx1"/>
                          </a:solidFill>
                        </a:rPr>
                        <a:t>(95% CI) </a:t>
                      </a:r>
                      <a:endParaRPr lang="en-US" sz="11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p-Value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0307226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FGFR Amplification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0.44 (0.13-1.52)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0.20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9933524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Age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0.96 (0.90-1.01)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0.16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5364847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De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Novo MBC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.096 (.91</a:t>
                      </a:r>
                      <a:r>
                        <a:rPr lang="en-US" sz="1100" b="0" i="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1.02)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0.09 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3263167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Visceral</a:t>
                      </a:r>
                      <a:r>
                        <a:rPr lang="en-US" sz="1100" baseline="0" dirty="0">
                          <a:solidFill>
                            <a:schemeClr val="tx1"/>
                          </a:solidFill>
                        </a:rPr>
                        <a:t> Metastases 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0.96 (0.40-2.30)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0.933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2506247"/>
                  </a:ext>
                </a:extLst>
              </a:tr>
              <a:tr h="32522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</a:rPr>
                        <a:t>PR Negativity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0.31 (0.10-0.94)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0.04</a:t>
                      </a:r>
                      <a:endParaRPr lang="en-US" sz="11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4491582"/>
                  </a:ext>
                </a:extLst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1723" y="10318"/>
            <a:ext cx="276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2</a:t>
            </a:r>
          </a:p>
        </p:txBody>
      </p:sp>
      <p:sp>
        <p:nvSpPr>
          <p:cNvPr id="7" name="Rectangle 6"/>
          <p:cNvSpPr/>
          <p:nvPr/>
        </p:nvSpPr>
        <p:spPr>
          <a:xfrm>
            <a:off x="850281" y="5431040"/>
            <a:ext cx="6805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Time to Progression (TTP) on Endocrine Therapy and mTOR inhibitor (everolimus) combination based on FGFR1 amplification status in multivariate analysis </a:t>
            </a:r>
          </a:p>
        </p:txBody>
      </p:sp>
      <p:sp>
        <p:nvSpPr>
          <p:cNvPr id="8" name="Rectangle 7"/>
          <p:cNvSpPr/>
          <p:nvPr/>
        </p:nvSpPr>
        <p:spPr>
          <a:xfrm>
            <a:off x="750433" y="537343"/>
            <a:ext cx="6805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Time to Progression (TTP) on Endocrine Therapy alone based on FGFR1 amplification status in multivariate analysis 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156277" y="550398"/>
            <a:ext cx="39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 flipH="1">
            <a:off x="218386" y="5426609"/>
            <a:ext cx="3993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82116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54"/>
          <p:cNvSpPr txBox="1"/>
          <p:nvPr/>
        </p:nvSpPr>
        <p:spPr>
          <a:xfrm>
            <a:off x="11723" y="10318"/>
            <a:ext cx="276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3</a:t>
            </a:r>
          </a:p>
        </p:txBody>
      </p:sp>
      <p:sp>
        <p:nvSpPr>
          <p:cNvPr id="5" name="Rectangle 55"/>
          <p:cNvSpPr/>
          <p:nvPr/>
        </p:nvSpPr>
        <p:spPr>
          <a:xfrm>
            <a:off x="463591" y="824430"/>
            <a:ext cx="6805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Growth inhibition of ER+/FGFR1 amplified CAMA-1 breast cancer cells</a:t>
            </a:r>
          </a:p>
          <a:p>
            <a:endParaRPr lang="en-US" sz="1400" dirty="0"/>
          </a:p>
        </p:txBody>
      </p:sp>
      <p:sp>
        <p:nvSpPr>
          <p:cNvPr id="7" name="Triangolo rettangolo 6"/>
          <p:cNvSpPr/>
          <p:nvPr/>
        </p:nvSpPr>
        <p:spPr>
          <a:xfrm flipH="1">
            <a:off x="900183" y="1463040"/>
            <a:ext cx="2686045" cy="113876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riangolo rettangolo 7"/>
          <p:cNvSpPr/>
          <p:nvPr/>
        </p:nvSpPr>
        <p:spPr>
          <a:xfrm flipH="1">
            <a:off x="716280" y="1643579"/>
            <a:ext cx="121920" cy="81116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129846" y="1910661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Fulvestrant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729971" y="1266227"/>
            <a:ext cx="9845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Selumetinib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" y="1604440"/>
            <a:ext cx="2732789" cy="862163"/>
          </a:xfrm>
          <a:prstGeom prst="rect">
            <a:avLst/>
          </a:prstGeom>
        </p:spPr>
      </p:pic>
      <p:sp>
        <p:nvSpPr>
          <p:cNvPr id="12" name="Triangolo rettangolo 11"/>
          <p:cNvSpPr/>
          <p:nvPr/>
        </p:nvSpPr>
        <p:spPr>
          <a:xfrm flipH="1">
            <a:off x="4009143" y="1463040"/>
            <a:ext cx="2686045" cy="113876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riangolo rettangolo 12"/>
          <p:cNvSpPr/>
          <p:nvPr/>
        </p:nvSpPr>
        <p:spPr>
          <a:xfrm flipH="1">
            <a:off x="3825240" y="1643579"/>
            <a:ext cx="121920" cy="81116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asellaDiTesto 13"/>
          <p:cNvSpPr txBox="1"/>
          <p:nvPr/>
        </p:nvSpPr>
        <p:spPr>
          <a:xfrm rot="16200000">
            <a:off x="3238806" y="1910661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Fulvestrant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4838931" y="1266227"/>
            <a:ext cx="7537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Alpelisib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8542" y="1605408"/>
            <a:ext cx="2726646" cy="860225"/>
          </a:xfrm>
          <a:prstGeom prst="rect">
            <a:avLst/>
          </a:prstGeom>
        </p:spPr>
      </p:pic>
      <p:sp>
        <p:nvSpPr>
          <p:cNvPr id="17" name="Triangolo rettangolo 16"/>
          <p:cNvSpPr/>
          <p:nvPr/>
        </p:nvSpPr>
        <p:spPr>
          <a:xfrm flipH="1">
            <a:off x="900183" y="2686759"/>
            <a:ext cx="2686045" cy="113876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riangolo rettangolo 17"/>
          <p:cNvSpPr/>
          <p:nvPr/>
        </p:nvSpPr>
        <p:spPr>
          <a:xfrm flipH="1">
            <a:off x="716280" y="2867298"/>
            <a:ext cx="121920" cy="81116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sellaDiTesto 18"/>
          <p:cNvSpPr txBox="1"/>
          <p:nvPr/>
        </p:nvSpPr>
        <p:spPr>
          <a:xfrm rot="16200000">
            <a:off x="129846" y="3134380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Fulvestrant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823747" y="2489946"/>
            <a:ext cx="797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Lucitanib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1" name="Immagin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440" y="2823545"/>
            <a:ext cx="2719111" cy="854917"/>
          </a:xfrm>
          <a:prstGeom prst="rect">
            <a:avLst/>
          </a:prstGeom>
        </p:spPr>
      </p:pic>
      <p:sp>
        <p:nvSpPr>
          <p:cNvPr id="22" name="Triangolo rettangolo 21"/>
          <p:cNvSpPr/>
          <p:nvPr/>
        </p:nvSpPr>
        <p:spPr>
          <a:xfrm flipH="1">
            <a:off x="4022820" y="2673697"/>
            <a:ext cx="2686045" cy="113876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riangolo rettangolo 22"/>
          <p:cNvSpPr/>
          <p:nvPr/>
        </p:nvSpPr>
        <p:spPr>
          <a:xfrm flipH="1">
            <a:off x="3838917" y="2854236"/>
            <a:ext cx="121920" cy="811164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CasellaDiTesto 23"/>
          <p:cNvSpPr txBox="1"/>
          <p:nvPr/>
        </p:nvSpPr>
        <p:spPr>
          <a:xfrm rot="16200000">
            <a:off x="3252483" y="3121318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Fulvestrant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4946384" y="2476884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>
                <a:latin typeface="Arial" panose="020B0604020202020204" pitchFamily="34" charset="0"/>
                <a:cs typeface="Arial" panose="020B0604020202020204" pitchFamily="34" charset="0"/>
              </a:rPr>
              <a:t>Everolimus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96535" y="2823091"/>
            <a:ext cx="2711260" cy="855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63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3457" t="11711" b="30905"/>
          <a:stretch/>
        </p:blipFill>
        <p:spPr>
          <a:xfrm>
            <a:off x="4920321" y="1932773"/>
            <a:ext cx="2091918" cy="1543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4133608" y="2606202"/>
            <a:ext cx="1353256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Fold change relative to vehicle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523909"/>
              </p:ext>
            </p:extLst>
          </p:nvPr>
        </p:nvGraphicFramePr>
        <p:xfrm>
          <a:off x="4239812" y="3468510"/>
          <a:ext cx="2732969" cy="9220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4489">
                  <a:extLst>
                    <a:ext uri="{9D8B030D-6E8A-4147-A177-3AD203B41FA5}">
                      <a16:colId xmlns:a16="http://schemas.microsoft.com/office/drawing/2014/main" val="2963624190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683745217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1970093680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2372138698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1287723509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015688569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68560238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1558266799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21968213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55845623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060819186"/>
                    </a:ext>
                  </a:extLst>
                </a:gridCol>
              </a:tblGrid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Vehicle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828520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Fulvestrant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646350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Palbociclib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464325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 err="1"/>
                        <a:t>Everolimus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351586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Lucitanib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205369"/>
                  </a:ext>
                </a:extLst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6138807" y="2892896"/>
            <a:ext cx="31170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161032" y="2801333"/>
            <a:ext cx="285656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6140435" y="2961712"/>
            <a:ext cx="169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106372" y="2866100"/>
            <a:ext cx="285656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480873" y="3049227"/>
            <a:ext cx="356236" cy="35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503099" y="2961232"/>
            <a:ext cx="251992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6482502" y="3121611"/>
            <a:ext cx="1691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54513" y="3030048"/>
            <a:ext cx="251992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4040" y="2307748"/>
            <a:ext cx="463588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Control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384645" y="2307748"/>
            <a:ext cx="612668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Fulvestrant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95913" y="3172640"/>
            <a:ext cx="598241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Palbociclib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31926" y="3172640"/>
            <a:ext cx="612668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Everolimus</a:t>
            </a:r>
            <a:endParaRPr lang="en-US" sz="6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6494" y="2307748"/>
            <a:ext cx="530915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Lucitanib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846589" y="2307748"/>
            <a:ext cx="596638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Fulv</a:t>
            </a:r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 + Pal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890329" y="3172640"/>
            <a:ext cx="587020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Fulv</a:t>
            </a:r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 + Luc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600725" y="2307748"/>
            <a:ext cx="772969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Fulv</a:t>
            </a:r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 + Pal + </a:t>
            </a:r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endParaRPr lang="en-US" sz="68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1" t="10101" r="41581" b="76835"/>
          <a:stretch/>
        </p:blipFill>
        <p:spPr>
          <a:xfrm>
            <a:off x="614055" y="2468780"/>
            <a:ext cx="699516" cy="699516"/>
          </a:xfrm>
          <a:prstGeom prst="ellipse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71" t="23031" r="41768" b="63501"/>
          <a:stretch/>
        </p:blipFill>
        <p:spPr>
          <a:xfrm>
            <a:off x="1360319" y="2468780"/>
            <a:ext cx="699516" cy="728663"/>
          </a:xfrm>
          <a:prstGeom prst="ellipse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55" t="39731" r="40458" b="47205"/>
          <a:stretch/>
        </p:blipFill>
        <p:spPr>
          <a:xfrm>
            <a:off x="1388404" y="3337449"/>
            <a:ext cx="677881" cy="699516"/>
          </a:xfrm>
          <a:prstGeom prst="ellipse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7" t="53199" r="39897" b="33872"/>
          <a:stretch/>
        </p:blipFill>
        <p:spPr>
          <a:xfrm>
            <a:off x="598558" y="3337449"/>
            <a:ext cx="714091" cy="699516"/>
          </a:xfrm>
          <a:prstGeom prst="ellipse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07" t="23165" r="23058" b="63771"/>
          <a:stretch/>
        </p:blipFill>
        <p:spPr>
          <a:xfrm>
            <a:off x="2106583" y="2468780"/>
            <a:ext cx="699516" cy="692379"/>
          </a:xfrm>
          <a:prstGeom prst="ellipse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07" t="82694" r="58045" b="3703"/>
          <a:stretch/>
        </p:blipFill>
        <p:spPr>
          <a:xfrm>
            <a:off x="2142041" y="3337449"/>
            <a:ext cx="671812" cy="699516"/>
          </a:xfrm>
          <a:prstGeom prst="ellipse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52848" y="2468780"/>
            <a:ext cx="699516" cy="729282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181567" y="3172640"/>
            <a:ext cx="572593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Fulv</a:t>
            </a:r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Ev</a:t>
            </a:r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 rotWithShape="1">
          <a:blip r:embed="rId9"/>
          <a:srcRect l="-1" t="3301" r="-860"/>
          <a:stretch/>
        </p:blipFill>
        <p:spPr>
          <a:xfrm>
            <a:off x="2889608" y="3337449"/>
            <a:ext cx="686694" cy="69951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614080" y="3172640"/>
            <a:ext cx="811441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80" dirty="0" err="1">
                <a:latin typeface="Arial" panose="020B0604020202020204" pitchFamily="34" charset="0"/>
                <a:cs typeface="Arial" panose="020B0604020202020204" pitchFamily="34" charset="0"/>
              </a:rPr>
              <a:t>Fulv</a:t>
            </a:r>
            <a:r>
              <a:rPr lang="en-US" sz="680" dirty="0">
                <a:latin typeface="Arial" panose="020B0604020202020204" pitchFamily="34" charset="0"/>
                <a:cs typeface="Arial" panose="020B0604020202020204" pitchFamily="34" charset="0"/>
              </a:rPr>
              <a:t> + Pal + Luc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599111" y="2468780"/>
            <a:ext cx="699516" cy="694790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52055" y="3337449"/>
            <a:ext cx="704815" cy="699516"/>
          </a:xfrm>
          <a:prstGeom prst="rect">
            <a:avLst/>
          </a:prstGeom>
        </p:spPr>
      </p:pic>
      <p:graphicFrame>
        <p:nvGraphicFramePr>
          <p:cNvPr id="36" name="Table 3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7314462"/>
              </p:ext>
            </p:extLst>
          </p:nvPr>
        </p:nvGraphicFramePr>
        <p:xfrm>
          <a:off x="581490" y="4306475"/>
          <a:ext cx="2732969" cy="9220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24489">
                  <a:extLst>
                    <a:ext uri="{9D8B030D-6E8A-4147-A177-3AD203B41FA5}">
                      <a16:colId xmlns:a16="http://schemas.microsoft.com/office/drawing/2014/main" val="2963624190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683745217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1970093680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2372138698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1287723509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015688569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68560238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1558266799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21968213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55845623"/>
                    </a:ext>
                  </a:extLst>
                </a:gridCol>
                <a:gridCol w="180848">
                  <a:extLst>
                    <a:ext uri="{9D8B030D-6E8A-4147-A177-3AD203B41FA5}">
                      <a16:colId xmlns:a16="http://schemas.microsoft.com/office/drawing/2014/main" val="3060819186"/>
                    </a:ext>
                  </a:extLst>
                </a:gridCol>
              </a:tblGrid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b="0" dirty="0">
                          <a:solidFill>
                            <a:schemeClr val="tx1"/>
                          </a:solidFill>
                        </a:rPr>
                        <a:t>Vehicle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7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0828520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Fulvestrant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646350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Palbociclib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96464325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 err="1"/>
                        <a:t>Everolimus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351586"/>
                  </a:ext>
                </a:extLst>
              </a:tr>
              <a:tr h="181356">
                <a:tc>
                  <a:txBody>
                    <a:bodyPr/>
                    <a:lstStyle/>
                    <a:p>
                      <a:pPr algn="r"/>
                      <a:r>
                        <a:rPr lang="en-US" sz="700" dirty="0"/>
                        <a:t>Lucitanib</a:t>
                      </a:r>
                      <a:endParaRPr lang="en-US" sz="7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7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</a:p>
                  </a:txBody>
                  <a:tcPr marL="77724" marR="77724" marT="38862" marB="38862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205369"/>
                  </a:ext>
                </a:extLst>
              </a:tr>
            </a:tbl>
          </a:graphicData>
        </a:graphic>
      </p:graphicFrame>
      <p:pic>
        <p:nvPicPr>
          <p:cNvPr id="37" name="Picture 3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5492119"/>
            <a:ext cx="1778479" cy="265900"/>
          </a:xfrm>
          <a:prstGeom prst="rect">
            <a:avLst/>
          </a:prstGeom>
        </p:spPr>
      </p:pic>
      <p:pic>
        <p:nvPicPr>
          <p:cNvPr id="39" name="Picture 38"/>
          <p:cNvPicPr preferRelativeResize="0"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5213834"/>
            <a:ext cx="1779880" cy="264262"/>
          </a:xfrm>
          <a:prstGeom prst="rect">
            <a:avLst/>
          </a:prstGeom>
        </p:spPr>
      </p:pic>
      <p:pic>
        <p:nvPicPr>
          <p:cNvPr id="40" name="Picture 39"/>
          <p:cNvPicPr preferRelativeResize="0">
            <a:picLocks/>
          </p:cNvPicPr>
          <p:nvPr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-19000"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5772041"/>
            <a:ext cx="1779880" cy="264262"/>
          </a:xfrm>
          <a:prstGeom prst="rect">
            <a:avLst/>
          </a:prstGeom>
        </p:spPr>
      </p:pic>
      <p:pic>
        <p:nvPicPr>
          <p:cNvPr id="41" name="Picture 40"/>
          <p:cNvPicPr preferRelativeResize="0"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6050326"/>
            <a:ext cx="1779880" cy="264262"/>
          </a:xfrm>
          <a:prstGeom prst="rect">
            <a:avLst/>
          </a:prstGeom>
        </p:spPr>
      </p:pic>
      <p:pic>
        <p:nvPicPr>
          <p:cNvPr id="42" name="Picture 41"/>
          <p:cNvPicPr preferRelativeResize="0"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6601264"/>
            <a:ext cx="1779880" cy="264262"/>
          </a:xfrm>
          <a:prstGeom prst="rect">
            <a:avLst/>
          </a:prstGeom>
        </p:spPr>
      </p:pic>
      <p:pic>
        <p:nvPicPr>
          <p:cNvPr id="43" name="Picture 42"/>
          <p:cNvPicPr preferRelativeResize="0"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6328611"/>
            <a:ext cx="1779880" cy="264262"/>
          </a:xfrm>
          <a:prstGeom prst="rect">
            <a:avLst/>
          </a:prstGeom>
        </p:spPr>
      </p:pic>
      <p:pic>
        <p:nvPicPr>
          <p:cNvPr id="44" name="Picture 43"/>
          <p:cNvPicPr preferRelativeResize="0"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1953" y="6879549"/>
            <a:ext cx="1779880" cy="264262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3112883" y="5228495"/>
            <a:ext cx="421910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p-Rb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112883" y="5509757"/>
            <a:ext cx="324128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</a:p>
        </p:txBody>
      </p:sp>
      <p:sp>
        <p:nvSpPr>
          <p:cNvPr id="47" name="Rectangle 46"/>
          <p:cNvSpPr/>
          <p:nvPr/>
        </p:nvSpPr>
        <p:spPr>
          <a:xfrm>
            <a:off x="3112883" y="5791020"/>
            <a:ext cx="657552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p-ERK1/2</a:t>
            </a:r>
          </a:p>
        </p:txBody>
      </p:sp>
      <p:sp>
        <p:nvSpPr>
          <p:cNvPr id="48" name="Rectangle 47"/>
          <p:cNvSpPr/>
          <p:nvPr/>
        </p:nvSpPr>
        <p:spPr>
          <a:xfrm>
            <a:off x="3112883" y="6072281"/>
            <a:ext cx="559769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ERK1/2</a:t>
            </a:r>
          </a:p>
        </p:txBody>
      </p:sp>
      <p:sp>
        <p:nvSpPr>
          <p:cNvPr id="49" name="Rectangle 48"/>
          <p:cNvSpPr/>
          <p:nvPr/>
        </p:nvSpPr>
        <p:spPr>
          <a:xfrm>
            <a:off x="3112883" y="6353543"/>
            <a:ext cx="317716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S6</a:t>
            </a:r>
          </a:p>
        </p:txBody>
      </p:sp>
      <p:sp>
        <p:nvSpPr>
          <p:cNvPr id="50" name="Rectangle 49"/>
          <p:cNvSpPr/>
          <p:nvPr/>
        </p:nvSpPr>
        <p:spPr>
          <a:xfrm>
            <a:off x="3112883" y="6634804"/>
            <a:ext cx="426720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P-S6</a:t>
            </a:r>
          </a:p>
        </p:txBody>
      </p:sp>
      <p:sp>
        <p:nvSpPr>
          <p:cNvPr id="51" name="Rectangle 50"/>
          <p:cNvSpPr/>
          <p:nvPr/>
        </p:nvSpPr>
        <p:spPr>
          <a:xfrm>
            <a:off x="3112883" y="6916067"/>
            <a:ext cx="426720" cy="223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50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13136" y="2099346"/>
            <a:ext cx="298480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30" dirty="0"/>
              <a:t>A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315384" y="2099346"/>
            <a:ext cx="292068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30" dirty="0"/>
              <a:t>B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13136" y="4094506"/>
            <a:ext cx="288862" cy="327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30" dirty="0"/>
              <a:t>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1723" y="10318"/>
            <a:ext cx="2763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Supplementary Figure 4</a:t>
            </a:r>
          </a:p>
        </p:txBody>
      </p:sp>
      <p:sp>
        <p:nvSpPr>
          <p:cNvPr id="56" name="Rectangle 55"/>
          <p:cNvSpPr/>
          <p:nvPr/>
        </p:nvSpPr>
        <p:spPr>
          <a:xfrm>
            <a:off x="463591" y="824430"/>
            <a:ext cx="680565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Growth inhibition of ER+/FGFR1 amplified CAMA-1 breast cancer cells and pharmacodynamic impact  by various inhibitors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11637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3914</TotalTime>
  <Words>494</Words>
  <Application>Microsoft Office PowerPoint</Application>
  <PresentationFormat>Custom</PresentationFormat>
  <Paragraphs>234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Drago, Joshua Z.,M.D.</dc:creator>
  <cp:lastModifiedBy>Bardia, Aditya,M.D.</cp:lastModifiedBy>
  <cp:revision>76</cp:revision>
  <dcterms:created xsi:type="dcterms:W3CDTF">2018-05-29T13:42:04Z</dcterms:created>
  <dcterms:modified xsi:type="dcterms:W3CDTF">2019-05-20T22:55:10Z</dcterms:modified>
</cp:coreProperties>
</file>