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54"/>
  </p:normalViewPr>
  <p:slideViewPr>
    <p:cSldViewPr snapToGrid="0" snapToObjects="1">
      <p:cViewPr varScale="1">
        <p:scale>
          <a:sx n="110" d="100"/>
          <a:sy n="110" d="100"/>
        </p:scale>
        <p:origin x="16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urelie/Desktop/Copie%20number%20Standard%20Curves%20April24th%20ru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aurelie/Desktop/Copie%20number%20Standard%20Curves%20April24th%20ru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aurelie/Desktop/Copie%20number%20Standard%20Curves%20April24th%20run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aurelie/Desktop/Copie%20number%20Standard%20Curves%20April24th%20ru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14368090352301"/>
          <c:y val="3.7511724968805102E-2"/>
          <c:w val="0.74065999785413295"/>
          <c:h val="0.79822506561679796"/>
        </c:manualLayout>
      </c:layout>
      <c:scatterChart>
        <c:scatterStyle val="smoothMarker"/>
        <c:varyColors val="0"/>
        <c:ser>
          <c:idx val="1"/>
          <c:order val="0"/>
          <c:spPr>
            <a:ln w="19050" cap="rnd" cmpd="sng" algn="ctr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none"/>
          </c:marker>
          <c:trendline>
            <c:spPr>
              <a:ln w="6350" cap="rnd" cmpd="sng" algn="ctr">
                <a:solidFill>
                  <a:srgbClr val="0070C0"/>
                </a:solidFill>
                <a:prstDash val="solid"/>
                <a:round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11762484866643801"/>
                  <c:y val="-4.57878072172015E-2"/>
                </c:manualLayout>
              </c:layout>
              <c:numFmt formatCode="General" sourceLinked="0"/>
              <c:spPr>
                <a:noFill/>
                <a:ln>
                  <a:solidFill>
                    <a:srgbClr val="0070C0"/>
                  </a:solidFill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50" b="1" i="0" u="none" strike="noStrike" kern="1200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fr-FR"/>
                </a:p>
              </c:txPr>
            </c:trendlineLbl>
          </c:trendline>
          <c:xVal>
            <c:numRef>
              <c:f>Feuil1!$C$2:$F$2</c:f>
              <c:numCache>
                <c:formatCode>General</c:formatCode>
                <c:ptCount val="4"/>
                <c:pt idx="0">
                  <c:v>5.3874413504806506</c:v>
                </c:pt>
                <c:pt idx="1">
                  <c:v>6.3874413504806506</c:v>
                </c:pt>
                <c:pt idx="2">
                  <c:v>7.3874413504806506</c:v>
                </c:pt>
                <c:pt idx="3">
                  <c:v>8.3874413504806569</c:v>
                </c:pt>
              </c:numCache>
            </c:numRef>
          </c:xVal>
          <c:yVal>
            <c:numRef>
              <c:f>Feuil1!$C$4:$F$4</c:f>
              <c:numCache>
                <c:formatCode>#,##0.000</c:formatCode>
                <c:ptCount val="4"/>
                <c:pt idx="0">
                  <c:v>23.580350875854489</c:v>
                </c:pt>
                <c:pt idx="1">
                  <c:v>19.991533279418942</c:v>
                </c:pt>
                <c:pt idx="2">
                  <c:v>16.81639289855957</c:v>
                </c:pt>
                <c:pt idx="3">
                  <c:v>13.263198852539061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DC0-A246-A108-2F591FAF8A88}"/>
            </c:ext>
          </c:extLst>
        </c:ser>
        <c:ser>
          <c:idx val="0"/>
          <c:order val="1"/>
          <c:spPr>
            <a:ln w="19050" cap="rnd" cmpd="sng" algn="ctr">
              <a:solidFill>
                <a:srgbClr val="92D050"/>
              </a:solidFill>
              <a:prstDash val="solid"/>
              <a:round/>
            </a:ln>
            <a:effectLst/>
          </c:spPr>
          <c:marker>
            <c:symbol val="none"/>
          </c:marker>
          <c:trendline>
            <c:spPr>
              <a:ln w="6350" cap="rnd" cmpd="sng" algn="ctr">
                <a:solidFill>
                  <a:srgbClr val="00B050"/>
                </a:solidFill>
                <a:prstDash val="solid"/>
                <a:round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0.21580294549988899"/>
                  <c:y val="-0.30619544333722898"/>
                </c:manualLayout>
              </c:layout>
              <c:numFmt formatCode="General" sourceLinked="0"/>
              <c:spPr>
                <a:noFill/>
                <a:ln>
                  <a:solidFill>
                    <a:srgbClr val="00B050"/>
                  </a:solidFill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50" b="1" i="0" u="none" strike="noStrike" kern="1200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fr-FR"/>
                </a:p>
              </c:txPr>
            </c:trendlineLbl>
          </c:trendline>
          <c:xVal>
            <c:numRef>
              <c:f>Feuil1!$C$10:$F$10</c:f>
              <c:numCache>
                <c:formatCode>General</c:formatCode>
                <c:ptCount val="4"/>
                <c:pt idx="0">
                  <c:v>5.3874413504806506</c:v>
                </c:pt>
                <c:pt idx="1">
                  <c:v>6.3874413504806506</c:v>
                </c:pt>
                <c:pt idx="2">
                  <c:v>7.3874413504806506</c:v>
                </c:pt>
                <c:pt idx="3">
                  <c:v>8.3874413504806569</c:v>
                </c:pt>
              </c:numCache>
            </c:numRef>
          </c:xVal>
          <c:yVal>
            <c:numRef>
              <c:f>Feuil1!$C$12:$F$12</c:f>
              <c:numCache>
                <c:formatCode>#,##0.000</c:formatCode>
                <c:ptCount val="4"/>
                <c:pt idx="0">
                  <c:v>24.132684707641609</c:v>
                </c:pt>
                <c:pt idx="1">
                  <c:v>20.140687942504879</c:v>
                </c:pt>
                <c:pt idx="2">
                  <c:v>16.672628402709961</c:v>
                </c:pt>
                <c:pt idx="3">
                  <c:v>13.182677268981941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8DC0-A246-A108-2F591FAF8A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8358328"/>
        <c:axId val="2079048152"/>
      </c:scatterChart>
      <c:valAx>
        <c:axId val="2098358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r-FR"/>
          </a:p>
        </c:txPr>
        <c:crossAx val="2079048152"/>
        <c:crosses val="autoZero"/>
        <c:crossBetween val="midCat"/>
      </c:valAx>
      <c:valAx>
        <c:axId val="2079048152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#,##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r-FR"/>
          </a:p>
        </c:txPr>
        <c:crossAx val="20983583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14368090352301"/>
          <c:y val="3.7511724968805102E-2"/>
          <c:w val="0.65429636920385004"/>
          <c:h val="0.79822506561679796"/>
        </c:manualLayout>
      </c:layout>
      <c:scatterChart>
        <c:scatterStyle val="smoothMarker"/>
        <c:varyColors val="0"/>
        <c:ser>
          <c:idx val="0"/>
          <c:order val="0"/>
          <c:marker>
            <c:symbol val="none"/>
          </c:marker>
          <c:trendline>
            <c:spPr>
              <a:ln>
                <a:noFill/>
              </a:ln>
            </c:spPr>
            <c:trendlineType val="linear"/>
            <c:dispRSqr val="1"/>
            <c:dispEq val="1"/>
            <c:trendlineLbl>
              <c:layout>
                <c:manualLayout>
                  <c:x val="-0.14247762729268201"/>
                  <c:y val="-6.6139058523186703E-2"/>
                </c:manualLayout>
              </c:layout>
              <c:numFmt formatCode="General" sourceLinked="0"/>
              <c:spPr>
                <a:ln>
                  <a:solidFill>
                    <a:srgbClr val="0070C0"/>
                  </a:solidFill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fr-FR"/>
                </a:p>
              </c:txPr>
            </c:trendlineLbl>
          </c:trendline>
          <c:xVal>
            <c:numRef>
              <c:f>Feuil1!$I$2:$L$2</c:f>
              <c:numCache>
                <c:formatCode>General</c:formatCode>
                <c:ptCount val="4"/>
                <c:pt idx="0">
                  <c:v>5.5188159307183566</c:v>
                </c:pt>
                <c:pt idx="1">
                  <c:v>6.5188159307183566</c:v>
                </c:pt>
                <c:pt idx="2">
                  <c:v>7.5188159307183566</c:v>
                </c:pt>
                <c:pt idx="3">
                  <c:v>8.5188159307183611</c:v>
                </c:pt>
              </c:numCache>
            </c:numRef>
          </c:xVal>
          <c:yVal>
            <c:numRef>
              <c:f>Feuil1!$I$4:$L$4</c:f>
              <c:numCache>
                <c:formatCode>#,##0.000</c:formatCode>
                <c:ptCount val="4"/>
                <c:pt idx="0">
                  <c:v>22.971220016479489</c:v>
                </c:pt>
                <c:pt idx="1">
                  <c:v>19.230947494506839</c:v>
                </c:pt>
                <c:pt idx="2">
                  <c:v>15.83863735198975</c:v>
                </c:pt>
                <c:pt idx="3">
                  <c:v>12.405787467956539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8A4-DC4B-AC0D-2E3AE628524A}"/>
            </c:ext>
          </c:extLst>
        </c:ser>
        <c:ser>
          <c:idx val="1"/>
          <c:order val="1"/>
          <c:spPr>
            <a:ln>
              <a:noFill/>
            </a:ln>
          </c:spPr>
          <c:marker>
            <c:symbol val="none"/>
          </c:marker>
          <c:trendline>
            <c:spPr>
              <a:ln>
                <a:solidFill>
                  <a:srgbClr val="00B050"/>
                </a:solidFill>
              </a:ln>
            </c:spPr>
            <c:trendlineType val="linear"/>
            <c:dispRSqr val="1"/>
            <c:dispEq val="1"/>
            <c:trendlineLbl>
              <c:layout>
                <c:manualLayout>
                  <c:x val="0.11944132603554899"/>
                  <c:y val="-0.33464642516904303"/>
                </c:manualLayout>
              </c:layout>
              <c:numFmt formatCode="General" sourceLinked="0"/>
              <c:spPr>
                <a:ln>
                  <a:solidFill>
                    <a:srgbClr val="00B050"/>
                  </a:solidFill>
                </a:ln>
              </c:spPr>
              <c:txPr>
                <a:bodyPr/>
                <a:lstStyle/>
                <a:p>
                  <a:pPr>
                    <a:defRPr sz="1050" b="1"/>
                  </a:pPr>
                  <a:endParaRPr lang="fr-FR"/>
                </a:p>
              </c:txPr>
            </c:trendlineLbl>
          </c:trendline>
          <c:xVal>
            <c:numRef>
              <c:f>Feuil1!$I$2:$L$2</c:f>
              <c:numCache>
                <c:formatCode>General</c:formatCode>
                <c:ptCount val="4"/>
                <c:pt idx="0">
                  <c:v>5.5188159307183566</c:v>
                </c:pt>
                <c:pt idx="1">
                  <c:v>6.5188159307183566</c:v>
                </c:pt>
                <c:pt idx="2">
                  <c:v>7.5188159307183566</c:v>
                </c:pt>
                <c:pt idx="3">
                  <c:v>8.5188159307183611</c:v>
                </c:pt>
              </c:numCache>
            </c:numRef>
          </c:xVal>
          <c:yVal>
            <c:numRef>
              <c:f>Feuil1!$I$12:$L$12</c:f>
              <c:numCache>
                <c:formatCode>#,##0.000</c:formatCode>
                <c:ptCount val="4"/>
                <c:pt idx="0">
                  <c:v>23.751325607299801</c:v>
                </c:pt>
                <c:pt idx="1">
                  <c:v>19.033807754516609</c:v>
                </c:pt>
                <c:pt idx="2">
                  <c:v>15.82951831817627</c:v>
                </c:pt>
                <c:pt idx="3">
                  <c:v>12.186062812805179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B8A4-DC4B-AC0D-2E3AE62852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4957048"/>
        <c:axId val="-2144953864"/>
      </c:scatterChart>
      <c:valAx>
        <c:axId val="-2144957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r-FR"/>
          </a:p>
        </c:txPr>
        <c:crossAx val="-2144953864"/>
        <c:crosses val="autoZero"/>
        <c:crossBetween val="midCat"/>
      </c:valAx>
      <c:valAx>
        <c:axId val="-2144953864"/>
        <c:scaling>
          <c:orientation val="minMax"/>
          <c:max val="30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r-FR"/>
          </a:p>
        </c:txPr>
        <c:crossAx val="-214495704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83898902869"/>
          <c:y val="9.2156533711974506E-2"/>
          <c:w val="0.65429636920385004"/>
          <c:h val="0.79822506561679796"/>
        </c:manualLayout>
      </c:layout>
      <c:scatterChart>
        <c:scatterStyle val="smoothMarker"/>
        <c:varyColors val="0"/>
        <c:ser>
          <c:idx val="0"/>
          <c:order val="0"/>
          <c:marker>
            <c:symbol val="none"/>
          </c:marker>
          <c:trendline>
            <c:spPr>
              <a:ln>
                <a:solidFill>
                  <a:srgbClr val="0070C0"/>
                </a:solidFill>
              </a:ln>
            </c:spPr>
            <c:trendlineType val="linear"/>
            <c:dispRSqr val="1"/>
            <c:dispEq val="1"/>
            <c:trendlineLbl>
              <c:layout>
                <c:manualLayout>
                  <c:x val="-7.1026281076898803E-2"/>
                  <c:y val="-1.5515257463295899E-2"/>
                </c:manualLayout>
              </c:layout>
              <c:numFmt formatCode="General" sourceLinked="0"/>
              <c:spPr>
                <a:ln>
                  <a:solidFill>
                    <a:srgbClr val="0070C0"/>
                  </a:solidFill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fr-FR"/>
                </a:p>
              </c:txPr>
            </c:trendlineLbl>
          </c:trendline>
          <c:xVal>
            <c:numRef>
              <c:f>Feuil1!$O$2:$R$2</c:f>
              <c:numCache>
                <c:formatCode>General</c:formatCode>
                <c:ptCount val="4"/>
                <c:pt idx="0">
                  <c:v>5.5594861788616408</c:v>
                </c:pt>
                <c:pt idx="1">
                  <c:v>6.5594861788616408</c:v>
                </c:pt>
                <c:pt idx="2">
                  <c:v>7.5594861788616408</c:v>
                </c:pt>
                <c:pt idx="3">
                  <c:v>8.5594861788616399</c:v>
                </c:pt>
              </c:numCache>
            </c:numRef>
          </c:xVal>
          <c:yVal>
            <c:numRef>
              <c:f>Feuil1!$O$4:$R$4</c:f>
              <c:numCache>
                <c:formatCode>#,##0.000</c:formatCode>
                <c:ptCount val="4"/>
                <c:pt idx="0">
                  <c:v>25.05415344238282</c:v>
                </c:pt>
                <c:pt idx="1">
                  <c:v>21.501699447631829</c:v>
                </c:pt>
                <c:pt idx="2">
                  <c:v>17.932615280151339</c:v>
                </c:pt>
                <c:pt idx="3">
                  <c:v>14.494065284729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8F1-294C-B91A-97B4122109F9}"/>
            </c:ext>
          </c:extLst>
        </c:ser>
        <c:ser>
          <c:idx val="1"/>
          <c:order val="1"/>
          <c:spPr>
            <a:ln>
              <a:noFill/>
            </a:ln>
          </c:spPr>
          <c:marker>
            <c:symbol val="none"/>
          </c:marker>
          <c:trendline>
            <c:spPr>
              <a:ln>
                <a:solidFill>
                  <a:srgbClr val="00B050"/>
                </a:solidFill>
              </a:ln>
            </c:spPr>
            <c:trendlineType val="linear"/>
            <c:dispRSqr val="1"/>
            <c:dispEq val="1"/>
            <c:trendlineLbl>
              <c:layout>
                <c:manualLayout>
                  <c:x val="0.178768500233425"/>
                  <c:y val="-0.28435148937426202"/>
                </c:manualLayout>
              </c:layout>
              <c:numFmt formatCode="General" sourceLinked="0"/>
              <c:spPr>
                <a:ln>
                  <a:solidFill>
                    <a:srgbClr val="00B050"/>
                  </a:solidFill>
                </a:ln>
              </c:spPr>
              <c:txPr>
                <a:bodyPr/>
                <a:lstStyle/>
                <a:p>
                  <a:pPr>
                    <a:defRPr sz="1050" b="1"/>
                  </a:pPr>
                  <a:endParaRPr lang="fr-FR"/>
                </a:p>
              </c:txPr>
            </c:trendlineLbl>
          </c:trendline>
          <c:xVal>
            <c:numRef>
              <c:f>Feuil1!$O$10:$R$10</c:f>
              <c:numCache>
                <c:formatCode>General</c:formatCode>
                <c:ptCount val="4"/>
                <c:pt idx="0">
                  <c:v>5.5594861788616408</c:v>
                </c:pt>
                <c:pt idx="1">
                  <c:v>6.5594861788616408</c:v>
                </c:pt>
                <c:pt idx="2">
                  <c:v>7.5594861788616408</c:v>
                </c:pt>
                <c:pt idx="3">
                  <c:v>8.5594861788616399</c:v>
                </c:pt>
              </c:numCache>
            </c:numRef>
          </c:xVal>
          <c:yVal>
            <c:numRef>
              <c:f>Feuil1!$O$12:$R$12</c:f>
              <c:numCache>
                <c:formatCode>#,##0.000</c:formatCode>
                <c:ptCount val="4"/>
                <c:pt idx="0">
                  <c:v>25.88864135742185</c:v>
                </c:pt>
                <c:pt idx="1">
                  <c:v>21.48552703857419</c:v>
                </c:pt>
                <c:pt idx="2">
                  <c:v>18.391300201416019</c:v>
                </c:pt>
                <c:pt idx="3">
                  <c:v>14.266845703125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88F1-294C-B91A-97B4122109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2845880"/>
        <c:axId val="-2122869800"/>
      </c:scatterChart>
      <c:valAx>
        <c:axId val="-2122845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r-FR"/>
          </a:p>
        </c:txPr>
        <c:crossAx val="-2122869800"/>
        <c:crosses val="autoZero"/>
        <c:crossBetween val="midCat"/>
      </c:valAx>
      <c:valAx>
        <c:axId val="-2122869800"/>
        <c:scaling>
          <c:orientation val="minMax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r-FR"/>
          </a:p>
        </c:txPr>
        <c:crossAx val="-212284588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505953378579801"/>
          <c:y val="0.136087573286684"/>
          <c:w val="0.75792247464367102"/>
          <c:h val="0.71849965701498697"/>
        </c:manualLayout>
      </c:layout>
      <c:scatterChart>
        <c:scatterStyle val="smoothMarker"/>
        <c:varyColors val="0"/>
        <c:ser>
          <c:idx val="0"/>
          <c:order val="0"/>
          <c:spPr>
            <a:ln>
              <a:noFill/>
            </a:ln>
          </c:spPr>
          <c:marker>
            <c:symbol val="none"/>
          </c:marker>
          <c:trendline>
            <c:spPr>
              <a:ln>
                <a:solidFill>
                  <a:srgbClr val="0070C0"/>
                </a:solidFill>
              </a:ln>
            </c:spPr>
            <c:trendlineType val="linear"/>
            <c:dispRSqr val="1"/>
            <c:dispEq val="1"/>
            <c:trendlineLbl>
              <c:layout>
                <c:manualLayout>
                  <c:x val="-0.173550506688772"/>
                  <c:y val="-0.114045069784685"/>
                </c:manualLayout>
              </c:layout>
              <c:numFmt formatCode="General" sourceLinked="0"/>
              <c:spPr>
                <a:ln>
                  <a:solidFill>
                    <a:srgbClr val="0070C0"/>
                  </a:solidFill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fr-FR"/>
                </a:p>
              </c:txPr>
            </c:trendlineLbl>
          </c:trendline>
          <c:xVal>
            <c:numRef>
              <c:f>Feuil1!$U$2:$X$2</c:f>
              <c:numCache>
                <c:formatCode>General</c:formatCode>
                <c:ptCount val="4"/>
                <c:pt idx="0">
                  <c:v>5.355323045082236</c:v>
                </c:pt>
                <c:pt idx="1">
                  <c:v>6.355323045082236</c:v>
                </c:pt>
                <c:pt idx="2">
                  <c:v>7.355323045082236</c:v>
                </c:pt>
                <c:pt idx="3">
                  <c:v>8.3553230450822404</c:v>
                </c:pt>
              </c:numCache>
            </c:numRef>
          </c:xVal>
          <c:yVal>
            <c:numRef>
              <c:f>Feuil1!$U$4:$X$4</c:f>
              <c:numCache>
                <c:formatCode>General</c:formatCode>
                <c:ptCount val="4"/>
                <c:pt idx="0">
                  <c:v>21.108736038208001</c:v>
                </c:pt>
                <c:pt idx="1">
                  <c:v>17.12560526529948</c:v>
                </c:pt>
                <c:pt idx="2">
                  <c:v>13.76881376902262</c:v>
                </c:pt>
                <c:pt idx="3">
                  <c:v>10.576677958170571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374-4F4F-8DF9-7FE2D0EA058D}"/>
            </c:ext>
          </c:extLst>
        </c:ser>
        <c:ser>
          <c:idx val="1"/>
          <c:order val="1"/>
          <c:spPr>
            <a:ln>
              <a:noFill/>
            </a:ln>
          </c:spPr>
          <c:marker>
            <c:symbol val="none"/>
          </c:marker>
          <c:trendline>
            <c:spPr>
              <a:ln>
                <a:solidFill>
                  <a:srgbClr val="00B050"/>
                </a:solidFill>
              </a:ln>
            </c:spPr>
            <c:trendlineType val="linear"/>
            <c:dispRSqr val="1"/>
            <c:dispEq val="1"/>
            <c:trendlineLbl>
              <c:layout>
                <c:manualLayout>
                  <c:x val="0.22158583236585999"/>
                  <c:y val="-0.240288862199944"/>
                </c:manualLayout>
              </c:layout>
              <c:numFmt formatCode="General" sourceLinked="0"/>
              <c:spPr>
                <a:ln>
                  <a:solidFill>
                    <a:srgbClr val="00B050"/>
                  </a:solidFill>
                </a:ln>
              </c:spPr>
              <c:txPr>
                <a:bodyPr/>
                <a:lstStyle/>
                <a:p>
                  <a:pPr>
                    <a:defRPr sz="1050" b="1"/>
                  </a:pPr>
                  <a:endParaRPr lang="fr-FR"/>
                </a:p>
              </c:txPr>
            </c:trendlineLbl>
          </c:trendline>
          <c:xVal>
            <c:numRef>
              <c:f>Feuil1!$U$2:$X$2</c:f>
              <c:numCache>
                <c:formatCode>General</c:formatCode>
                <c:ptCount val="4"/>
                <c:pt idx="0">
                  <c:v>5.355323045082236</c:v>
                </c:pt>
                <c:pt idx="1">
                  <c:v>6.355323045082236</c:v>
                </c:pt>
                <c:pt idx="2">
                  <c:v>7.355323045082236</c:v>
                </c:pt>
                <c:pt idx="3">
                  <c:v>8.3553230450822404</c:v>
                </c:pt>
              </c:numCache>
            </c:numRef>
          </c:xVal>
          <c:yVal>
            <c:numRef>
              <c:f>Feuil1!$U$12:$X$12</c:f>
              <c:numCache>
                <c:formatCode>#,##0.000</c:formatCode>
                <c:ptCount val="4"/>
                <c:pt idx="0">
                  <c:v>26.862649917602539</c:v>
                </c:pt>
                <c:pt idx="1">
                  <c:v>22.047332763671871</c:v>
                </c:pt>
                <c:pt idx="2">
                  <c:v>18.676521301269531</c:v>
                </c:pt>
                <c:pt idx="3">
                  <c:v>14.915657043457029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B374-4F4F-8DF9-7FE2D0EA05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2919192"/>
        <c:axId val="-2122922040"/>
      </c:scatterChart>
      <c:valAx>
        <c:axId val="-2122919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r-FR"/>
          </a:p>
        </c:txPr>
        <c:crossAx val="-2122922040"/>
        <c:crosses val="autoZero"/>
        <c:crossBetween val="midCat"/>
      </c:valAx>
      <c:valAx>
        <c:axId val="-21229220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r-FR"/>
          </a:p>
        </c:txPr>
        <c:crossAx val="-212291919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8454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6878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3144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6526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2843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4896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7086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377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5646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133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0030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87B5C-6E65-344B-B4A7-B98FBBFDF088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EF22B-690A-6749-A816-E9532A08D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1716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9FAEDEF9-B73D-6F4C-8AA1-B58126800362}"/>
              </a:ext>
            </a:extLst>
          </p:cNvPr>
          <p:cNvSpPr txBox="1"/>
          <p:nvPr/>
        </p:nvSpPr>
        <p:spPr>
          <a:xfrm rot="16200000">
            <a:off x="-320033" y="1356436"/>
            <a:ext cx="1699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Ct values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4AB39AC-4306-974C-AA78-4BB282669F78}"/>
              </a:ext>
            </a:extLst>
          </p:cNvPr>
          <p:cNvSpPr txBox="1"/>
          <p:nvPr/>
        </p:nvSpPr>
        <p:spPr>
          <a:xfrm>
            <a:off x="1623469" y="2961649"/>
            <a:ext cx="259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log copy </a:t>
            </a:r>
            <a:r>
              <a:rPr lang="fr-FR" sz="1600" dirty="0" err="1"/>
              <a:t>number</a:t>
            </a:r>
            <a:endParaRPr lang="fr-FR" sz="16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1220F97-E06D-0046-AD80-D513D5992981}"/>
              </a:ext>
            </a:extLst>
          </p:cNvPr>
          <p:cNvSpPr txBox="1"/>
          <p:nvPr/>
        </p:nvSpPr>
        <p:spPr>
          <a:xfrm rot="16200000">
            <a:off x="3881283" y="1356436"/>
            <a:ext cx="1699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Ct values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AC15B29-EC71-7142-B3C8-8FA22306FE0A}"/>
              </a:ext>
            </a:extLst>
          </p:cNvPr>
          <p:cNvSpPr txBox="1"/>
          <p:nvPr/>
        </p:nvSpPr>
        <p:spPr>
          <a:xfrm>
            <a:off x="5842542" y="2961649"/>
            <a:ext cx="259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log copy </a:t>
            </a:r>
            <a:r>
              <a:rPr lang="fr-FR" sz="1600" dirty="0" err="1"/>
              <a:t>number</a:t>
            </a:r>
            <a:endParaRPr lang="fr-FR" sz="16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4E44EC2-F86B-7647-A826-59DC70A8C7D3}"/>
              </a:ext>
            </a:extLst>
          </p:cNvPr>
          <p:cNvSpPr txBox="1"/>
          <p:nvPr/>
        </p:nvSpPr>
        <p:spPr>
          <a:xfrm rot="16200000">
            <a:off x="3881283" y="4493749"/>
            <a:ext cx="1699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Ct values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FA98F4A-1585-6F41-947B-A776D3DF83E8}"/>
              </a:ext>
            </a:extLst>
          </p:cNvPr>
          <p:cNvSpPr txBox="1"/>
          <p:nvPr/>
        </p:nvSpPr>
        <p:spPr>
          <a:xfrm>
            <a:off x="5824785" y="6049534"/>
            <a:ext cx="259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log copy </a:t>
            </a:r>
            <a:r>
              <a:rPr lang="fr-FR" sz="1600" dirty="0" err="1"/>
              <a:t>number</a:t>
            </a:r>
            <a:endParaRPr lang="fr-FR" sz="1600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E7CDFA1-217F-0940-9F16-689E680BC8F7}"/>
              </a:ext>
            </a:extLst>
          </p:cNvPr>
          <p:cNvSpPr txBox="1"/>
          <p:nvPr/>
        </p:nvSpPr>
        <p:spPr>
          <a:xfrm rot="16200000">
            <a:off x="-320033" y="4493749"/>
            <a:ext cx="1699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Ct values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FE7BDFE-F36E-3B4F-B466-8D13C1BF9F23}"/>
              </a:ext>
            </a:extLst>
          </p:cNvPr>
          <p:cNvSpPr txBox="1"/>
          <p:nvPr/>
        </p:nvSpPr>
        <p:spPr>
          <a:xfrm>
            <a:off x="1678307" y="6049534"/>
            <a:ext cx="259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log copy </a:t>
            </a:r>
            <a:r>
              <a:rPr lang="fr-FR" sz="1600" dirty="0" err="1"/>
              <a:t>number</a:t>
            </a:r>
            <a:endParaRPr lang="fr-FR" sz="16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0CFD312-0449-8B4E-86AF-6AA38C0FC966}"/>
              </a:ext>
            </a:extLst>
          </p:cNvPr>
          <p:cNvSpPr txBox="1"/>
          <p:nvPr/>
        </p:nvSpPr>
        <p:spPr>
          <a:xfrm>
            <a:off x="881711" y="576303"/>
            <a:ext cx="3281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/>
              <a:t>Actin</a:t>
            </a:r>
            <a:r>
              <a:rPr lang="fr-FR" b="1" dirty="0"/>
              <a:t> </a:t>
            </a:r>
            <a:r>
              <a:rPr lang="fr-FR" b="1" dirty="0" err="1"/>
              <a:t>Efficiency</a:t>
            </a:r>
            <a:r>
              <a:rPr lang="fr-FR" b="1" dirty="0"/>
              <a:t> = </a:t>
            </a:r>
            <a:r>
              <a:rPr lang="fr-FR" b="1" dirty="0">
                <a:solidFill>
                  <a:srgbClr val="0070C0"/>
                </a:solidFill>
              </a:rPr>
              <a:t>96%</a:t>
            </a:r>
            <a:r>
              <a:rPr lang="fr-FR" b="1" dirty="0"/>
              <a:t> / </a:t>
            </a:r>
            <a:r>
              <a:rPr lang="fr-FR" b="1" dirty="0">
                <a:solidFill>
                  <a:srgbClr val="00B050"/>
                </a:solidFill>
              </a:rPr>
              <a:t>89%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897D1A4-6C44-294C-8EEB-E83338ABC72E}"/>
              </a:ext>
            </a:extLst>
          </p:cNvPr>
          <p:cNvSpPr txBox="1"/>
          <p:nvPr/>
        </p:nvSpPr>
        <p:spPr>
          <a:xfrm>
            <a:off x="5616415" y="576303"/>
            <a:ext cx="321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P35S </a:t>
            </a:r>
            <a:r>
              <a:rPr lang="fr-FR" b="1" dirty="0" err="1"/>
              <a:t>Efficiency</a:t>
            </a:r>
            <a:r>
              <a:rPr lang="fr-FR" b="1" dirty="0"/>
              <a:t> = </a:t>
            </a:r>
            <a:r>
              <a:rPr lang="fr-FR" b="1" dirty="0">
                <a:solidFill>
                  <a:srgbClr val="0070C0"/>
                </a:solidFill>
              </a:rPr>
              <a:t>93% </a:t>
            </a:r>
            <a:r>
              <a:rPr lang="fr-FR" b="1" dirty="0"/>
              <a:t>/ </a:t>
            </a:r>
            <a:r>
              <a:rPr lang="fr-FR" b="1" dirty="0">
                <a:solidFill>
                  <a:srgbClr val="00B050"/>
                </a:solidFill>
              </a:rPr>
              <a:t>84%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A3A89F21-9490-2A42-B4F6-ECD915C8BA8C}"/>
              </a:ext>
            </a:extLst>
          </p:cNvPr>
          <p:cNvSpPr txBox="1"/>
          <p:nvPr/>
        </p:nvSpPr>
        <p:spPr>
          <a:xfrm>
            <a:off x="5437984" y="3722115"/>
            <a:ext cx="2985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TNOS </a:t>
            </a:r>
            <a:r>
              <a:rPr lang="fr-FR" b="1" dirty="0" err="1"/>
              <a:t>Efficiency</a:t>
            </a:r>
            <a:r>
              <a:rPr lang="fr-FR" b="1" dirty="0"/>
              <a:t> = </a:t>
            </a:r>
            <a:r>
              <a:rPr lang="fr-FR" b="1" dirty="0">
                <a:solidFill>
                  <a:srgbClr val="0070C0"/>
                </a:solidFill>
              </a:rPr>
              <a:t>92% </a:t>
            </a:r>
            <a:r>
              <a:rPr lang="fr-FR" b="1" dirty="0"/>
              <a:t>/ </a:t>
            </a:r>
            <a:r>
              <a:rPr lang="fr-FR" b="1" dirty="0">
                <a:solidFill>
                  <a:srgbClr val="00B050"/>
                </a:solidFill>
              </a:rPr>
              <a:t>83%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1221A5E9-209C-154C-93B2-4B747094D542}"/>
              </a:ext>
            </a:extLst>
          </p:cNvPr>
          <p:cNvSpPr txBox="1"/>
          <p:nvPr/>
        </p:nvSpPr>
        <p:spPr>
          <a:xfrm>
            <a:off x="1556453" y="3712370"/>
            <a:ext cx="2868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P3 </a:t>
            </a:r>
            <a:r>
              <a:rPr lang="fr-FR" b="1" dirty="0" err="1"/>
              <a:t>Efficiency</a:t>
            </a:r>
            <a:r>
              <a:rPr lang="fr-FR" b="1" dirty="0"/>
              <a:t> = </a:t>
            </a:r>
            <a:r>
              <a:rPr lang="fr-FR" b="1" dirty="0">
                <a:solidFill>
                  <a:srgbClr val="0070C0"/>
                </a:solidFill>
              </a:rPr>
              <a:t>93% </a:t>
            </a:r>
            <a:r>
              <a:rPr lang="fr-FR" b="1" dirty="0"/>
              <a:t>/ </a:t>
            </a:r>
            <a:r>
              <a:rPr lang="fr-FR" b="1" dirty="0">
                <a:solidFill>
                  <a:srgbClr val="00B050"/>
                </a:solidFill>
              </a:rPr>
              <a:t>80%</a:t>
            </a:r>
            <a:endParaRPr lang="fr-FR" b="1" dirty="0">
              <a:solidFill>
                <a:srgbClr val="0070C0"/>
              </a:solidFill>
            </a:endParaRPr>
          </a:p>
        </p:txBody>
      </p:sp>
      <p:graphicFrame>
        <p:nvGraphicFramePr>
          <p:cNvPr id="23" name="Chart 9">
            <a:extLst>
              <a:ext uri="{FF2B5EF4-FFF2-40B4-BE49-F238E27FC236}">
                <a16:creationId xmlns:a16="http://schemas.microsoft.com/office/drawing/2014/main" id="{3C16120A-6C50-464F-B812-A2C895DC9D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3632555"/>
              </p:ext>
            </p:extLst>
          </p:nvPr>
        </p:nvGraphicFramePr>
        <p:xfrm>
          <a:off x="509086" y="979354"/>
          <a:ext cx="3993315" cy="21927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6" name="Chart 9">
            <a:extLst>
              <a:ext uri="{FF2B5EF4-FFF2-40B4-BE49-F238E27FC236}">
                <a16:creationId xmlns:a16="http://schemas.microsoft.com/office/drawing/2014/main" id="{CE01D8E2-76F2-D34A-A421-3F10EF4E75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5227387"/>
              </p:ext>
            </p:extLst>
          </p:nvPr>
        </p:nvGraphicFramePr>
        <p:xfrm>
          <a:off x="4641600" y="979354"/>
          <a:ext cx="4477889" cy="21927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7" name="Chart 9">
            <a:extLst>
              <a:ext uri="{FF2B5EF4-FFF2-40B4-BE49-F238E27FC236}">
                <a16:creationId xmlns:a16="http://schemas.microsoft.com/office/drawing/2014/main" id="{2E0C8477-D8B3-1147-B1CC-6A651F083E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1952312"/>
              </p:ext>
            </p:extLst>
          </p:nvPr>
        </p:nvGraphicFramePr>
        <p:xfrm>
          <a:off x="4653957" y="4033314"/>
          <a:ext cx="4465532" cy="2100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8" name="Chart 9">
            <a:extLst>
              <a:ext uri="{FF2B5EF4-FFF2-40B4-BE49-F238E27FC236}">
                <a16:creationId xmlns:a16="http://schemas.microsoft.com/office/drawing/2014/main" id="{E4928F1D-0527-BB4E-8796-3E98B89112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7203931"/>
              </p:ext>
            </p:extLst>
          </p:nvPr>
        </p:nvGraphicFramePr>
        <p:xfrm>
          <a:off x="370685" y="3870951"/>
          <a:ext cx="3893580" cy="2361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1557536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52</Words>
  <Application>Microsoft Macintosh PowerPoint</Application>
  <PresentationFormat>Affichage à l'écran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auré bbb</dc:creator>
  <cp:lastModifiedBy>auré bbb</cp:lastModifiedBy>
  <cp:revision>9</cp:revision>
  <dcterms:created xsi:type="dcterms:W3CDTF">2019-07-02T17:01:48Z</dcterms:created>
  <dcterms:modified xsi:type="dcterms:W3CDTF">2019-07-02T17:10:58Z</dcterms:modified>
</cp:coreProperties>
</file>