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1" r:id="rId3"/>
    <p:sldId id="272" r:id="rId4"/>
    <p:sldId id="26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660"/>
  </p:normalViewPr>
  <p:slideViewPr>
    <p:cSldViewPr>
      <p:cViewPr varScale="1">
        <p:scale>
          <a:sx n="96" d="100"/>
          <a:sy n="96" d="100"/>
        </p:scale>
        <p:origin x="-90" y="-156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06326" y="4203182"/>
            <a:ext cx="85581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Alignment of </a:t>
            </a:r>
            <a:r>
              <a:rPr lang="en-US" altLang="zh-CN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OsProT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proteins.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Alignment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 length of </a:t>
            </a:r>
            <a:r>
              <a:rPr lang="en-US" altLang="zh-CN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OsProT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protein sequences using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with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default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 on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yellow background represent identical amino acid basis; Blue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 on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blue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represent conservation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amino acid basis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Black and green character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white background indicate the non-similar and weakly similar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amino acid basis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respectively.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50" b="37254"/>
          <a:stretch/>
        </p:blipFill>
        <p:spPr bwMode="auto">
          <a:xfrm>
            <a:off x="723560" y="818806"/>
            <a:ext cx="744884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5140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6504" y="4491959"/>
            <a:ext cx="724080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OsProT2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organs at </a:t>
            </a:r>
            <a:r>
              <a:rPr lang="en-US" altLang="zh-CN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vegetative and reproductive stages.</a:t>
            </a:r>
            <a:endParaRPr lang="en-US" altLang="zh-CN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expression level of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OsProT2</a:t>
            </a:r>
            <a:r>
              <a:rPr lang="en-US" altLang="zh-CN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determined by real-time RT-PCR using the</a:t>
            </a:r>
            <a:r>
              <a:rPr lang="en-US" altLang="zh-CN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OsACTIN1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 as internal control. Values are means ± SD, </a:t>
            </a:r>
            <a:r>
              <a:rPr lang="en-US" altLang="zh-CN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4.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96753"/>
            <a:ext cx="4320480" cy="3295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5728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09160" y="4725144"/>
            <a:ext cx="79230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S3. </a:t>
            </a:r>
            <a:r>
              <a:rPr lang="en-US" altLang="zh-CN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OsProT2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 levels in 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rice plants under different abiotic stress conditions.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14-day-old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hydroponically grown rice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plants were exposed to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Yoshida solution (CK) or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Yoshida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 without NH</a:t>
            </a:r>
            <a:r>
              <a:rPr lang="en-US" altLang="zh-CN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en-US" altLang="zh-CN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(No N), with 10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NH</a:t>
            </a:r>
            <a:r>
              <a:rPr lang="en-US" altLang="zh-CN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en-US" altLang="zh-CN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(HN), with 50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CdCl</a:t>
            </a:r>
            <a:r>
              <a:rPr lang="en-US" altLang="zh-CN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(Cd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or with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(Na)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days. Roots and shoots then were taken for determination of </a:t>
            </a:r>
            <a:r>
              <a:rPr lang="en-US" altLang="zh-CN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OsProT2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level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Values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means ±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SD, </a:t>
            </a:r>
            <a:r>
              <a:rPr lang="en-US" altLang="zh-CN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Statistical significances were tested by two-tailed Student’s t tests. Differences were deemed significant at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 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 0.05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(*).</a:t>
            </a:r>
            <a:endParaRPr lang="en-US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75656" y="592979"/>
            <a:ext cx="5446120" cy="3826566"/>
            <a:chOff x="1734234" y="592979"/>
            <a:chExt cx="5446120" cy="3826566"/>
          </a:xfrm>
        </p:grpSpPr>
        <p:pic>
          <p:nvPicPr>
            <p:cNvPr id="4" name="Picture 4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874" y="2745309"/>
              <a:ext cx="2375480" cy="1674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0208" y="657409"/>
              <a:ext cx="2375480" cy="1674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6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0208" y="2745309"/>
              <a:ext cx="2375480" cy="1674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7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673" y="657409"/>
              <a:ext cx="2375480" cy="1674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矩形 7"/>
            <p:cNvSpPr/>
            <p:nvPr/>
          </p:nvSpPr>
          <p:spPr>
            <a:xfrm>
              <a:off x="1734234" y="592979"/>
              <a:ext cx="44114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  </a:t>
              </a:r>
              <a:endParaRPr lang="zh-CN" altLang="en-US" sz="1600" dirty="0"/>
            </a:p>
          </p:txBody>
        </p:sp>
        <p:sp>
          <p:nvSpPr>
            <p:cNvPr id="10" name="矩形 9"/>
            <p:cNvSpPr/>
            <p:nvPr/>
          </p:nvSpPr>
          <p:spPr>
            <a:xfrm>
              <a:off x="4476872" y="592979"/>
              <a:ext cx="4523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b  </a:t>
              </a:r>
              <a:endParaRPr lang="zh-CN" altLang="en-US" sz="1600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1764764" y="2576032"/>
              <a:ext cx="4299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  </a:t>
              </a:r>
              <a:endParaRPr lang="zh-CN" altLang="en-US" sz="1600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4502024" y="2576032"/>
              <a:ext cx="4523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  </a:t>
              </a:r>
              <a:endParaRPr lang="zh-CN" altLang="en-US" sz="16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791944" y="150802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*</a:t>
            </a:r>
            <a:endParaRPr lang="zh-CN" altLang="en-US" dirty="0"/>
          </a:p>
        </p:txBody>
      </p:sp>
      <p:cxnSp>
        <p:nvCxnSpPr>
          <p:cNvPr id="14" name="直接连接符 13"/>
          <p:cNvCxnSpPr/>
          <p:nvPr/>
        </p:nvCxnSpPr>
        <p:spPr>
          <a:xfrm>
            <a:off x="5373613" y="1036308"/>
            <a:ext cx="57789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943498" y="1036308"/>
            <a:ext cx="0" cy="50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782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620688"/>
            <a:ext cx="63755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S1. The primers used in this study. </a:t>
            </a:r>
            <a:endParaRPr lang="en-US" altLang="zh-CN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886403"/>
              </p:ext>
            </p:extLst>
          </p:nvPr>
        </p:nvGraphicFramePr>
        <p:xfrm>
          <a:off x="1331640" y="1268760"/>
          <a:ext cx="5776459" cy="403816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39955"/>
                <a:gridCol w="2232248"/>
                <a:gridCol w="2304256"/>
              </a:tblGrid>
              <a:tr h="453717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endParaRPr lang="zh-CN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altLang="zh-CN" sz="1400" u="none" strike="noStrike" kern="1200" baseline="0" dirty="0" smtClean="0"/>
                        <a:t>Forward primer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altLang="zh-CN" sz="1400" dirty="0" smtClean="0"/>
                        <a:t>Reverse primer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2345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en-US" altLang="zh-CN" sz="1200" i="1" u="none" strike="noStrike" dirty="0" smtClean="0">
                          <a:effectLst/>
                        </a:rPr>
                        <a:t>qRT-OsProT1</a:t>
                      </a:r>
                      <a:endParaRPr lang="zh-CN" altLang="en-US" sz="1200" i="1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 smtClean="0">
                          <a:effectLst/>
                        </a:rPr>
                        <a:t>AGGGAGATGGAACAGGATTTG</a:t>
                      </a:r>
                      <a:endParaRPr lang="zh-CN" altLang="en-US" sz="12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 smtClean="0">
                          <a:effectLst/>
                        </a:rPr>
                        <a:t>GTCCGCGAAGAAATGGTAGA</a:t>
                      </a:r>
                      <a:endParaRPr lang="zh-CN" altLang="en-US" sz="12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i="1" u="none" strike="noStrike" dirty="0" smtClean="0">
                          <a:effectLst/>
                        </a:rPr>
                        <a:t>qRT-OsProT2</a:t>
                      </a:r>
                      <a:endParaRPr lang="en-US" altLang="zh-CN" sz="1200" b="0" i="1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 smtClean="0">
                          <a:effectLst/>
                        </a:rPr>
                        <a:t>ATCTGTCTGCTCTCAGGATTTG</a:t>
                      </a:r>
                      <a:endParaRPr lang="zh-CN" altLang="en-US" sz="12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 smtClean="0">
                          <a:effectLst/>
                        </a:rPr>
                        <a:t>AGGTTTGCTACAGCACCTATC</a:t>
                      </a:r>
                      <a:endParaRPr lang="zh-CN" altLang="en-US" sz="12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52307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en-US" altLang="zh-CN" sz="1200" i="1" u="none" strike="noStrike" dirty="0" smtClean="0">
                          <a:effectLst/>
                        </a:rPr>
                        <a:t>qRT-OsProT3</a:t>
                      </a:r>
                      <a:endParaRPr lang="zh-CN" altLang="en-US" sz="1200" i="1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 smtClean="0">
                          <a:effectLst/>
                        </a:rPr>
                        <a:t>ATGGGCTATTGGGCTTATGG</a:t>
                      </a:r>
                      <a:endParaRPr lang="zh-CN" altLang="en-US" sz="12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 smtClean="0">
                          <a:effectLst/>
                        </a:rPr>
                        <a:t>GGTCTGAAGAAACGCTGATAGA</a:t>
                      </a:r>
                      <a:endParaRPr lang="zh-CN" altLang="en-US" sz="12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131284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en-US" altLang="zh-CN" sz="1200" i="1" u="none" strike="noStrike" dirty="0" smtClean="0">
                          <a:effectLst/>
                        </a:rPr>
                        <a:t>qRT-OsActin1</a:t>
                      </a:r>
                      <a:endParaRPr lang="zh-CN" altLang="en-US" sz="1200" i="1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 smtClean="0">
                          <a:effectLst/>
                        </a:rPr>
                        <a:t>TGAAGTGCGACGTGGATATTAG</a:t>
                      </a:r>
                      <a:endParaRPr lang="zh-CN" altLang="en-US" sz="12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 smtClean="0">
                          <a:effectLst/>
                        </a:rPr>
                        <a:t>CCAATCCAGACACTGTACTTCC</a:t>
                      </a:r>
                      <a:endParaRPr lang="zh-CN" altLang="en-US" sz="12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62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i="1" u="none" strike="noStrike" kern="1200" dirty="0" smtClean="0">
                          <a:effectLst/>
                        </a:rPr>
                        <a:t>p426-OsProT1</a:t>
                      </a:r>
                      <a:endParaRPr lang="zh-CN" altLang="en-US" sz="1200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kern="1200" dirty="0" smtClean="0">
                          <a:effectLst/>
                        </a:rPr>
                        <a:t>gattctagaactagt</a:t>
                      </a:r>
                      <a:r>
                        <a:rPr lang="en-US" altLang="zh-CN" sz="1200" u="sng" strike="noStrike" kern="1200" dirty="0" smtClean="0">
                          <a:effectLst/>
                        </a:rPr>
                        <a:t>ggatcc</a:t>
                      </a:r>
                      <a:r>
                        <a:rPr lang="en-US" altLang="zh-CN" sz="1200" u="none" strike="noStrike" kern="1200" dirty="0" smtClean="0">
                          <a:effectLst/>
                        </a:rPr>
                        <a:t>ATGGCTGCTTCATCGCTCGA</a:t>
                      </a:r>
                      <a:endParaRPr lang="zh-CN" alt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kern="1200" dirty="0" smtClean="0">
                          <a:effectLst/>
                        </a:rPr>
                        <a:t>gataagcttgatatc</a:t>
                      </a:r>
                      <a:r>
                        <a:rPr lang="en-US" altLang="zh-CN" sz="1200" u="sng" strike="noStrike" kern="1200" dirty="0" smtClean="0">
                          <a:effectLst/>
                        </a:rPr>
                        <a:t>gaattc</a:t>
                      </a:r>
                      <a:r>
                        <a:rPr lang="en-US" altLang="zh-CN" sz="1200" u="none" strike="noStrike" kern="1200" dirty="0" smtClean="0">
                          <a:effectLst/>
                        </a:rPr>
                        <a:t>TTACATGTCCGCGAAGAAATG</a:t>
                      </a:r>
                      <a:endParaRPr lang="zh-CN" alt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40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i="1" u="none" strike="noStrike" kern="1200" dirty="0" smtClean="0">
                          <a:effectLst/>
                        </a:rPr>
                        <a:t>p426-OsProT3</a:t>
                      </a:r>
                      <a:endParaRPr lang="zh-CN" altLang="en-US" sz="1200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kern="1200" dirty="0" smtClean="0">
                          <a:effectLst/>
                        </a:rPr>
                        <a:t>gattctagaactagt</a:t>
                      </a:r>
                      <a:r>
                        <a:rPr lang="en-US" altLang="zh-CN" sz="1200" u="sng" strike="noStrike" kern="1200" dirty="0" smtClean="0">
                          <a:effectLst/>
                        </a:rPr>
                        <a:t>ggatcc</a:t>
                      </a:r>
                      <a:r>
                        <a:rPr lang="en-US" altLang="zh-CN" sz="1200" u="none" strike="noStrike" kern="1200" dirty="0" smtClean="0">
                          <a:effectLst/>
                        </a:rPr>
                        <a:t>ATGAACATCGACATGGCCAAT</a:t>
                      </a:r>
                      <a:endParaRPr lang="zh-CN" alt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kern="1200" dirty="0" smtClean="0">
                          <a:effectLst/>
                        </a:rPr>
                        <a:t>gataagcttgatatc</a:t>
                      </a:r>
                      <a:r>
                        <a:rPr lang="en-US" altLang="zh-CN" sz="1200" u="sng" strike="noStrike" kern="1200" dirty="0" smtClean="0">
                          <a:effectLst/>
                        </a:rPr>
                        <a:t>gaattc</a:t>
                      </a:r>
                      <a:r>
                        <a:rPr lang="en-US" altLang="zh-CN" sz="1200" u="none" strike="noStrike" kern="1200" dirty="0" smtClean="0">
                          <a:effectLst/>
                        </a:rPr>
                        <a:t>TCACAGATCAGCAAACAAATG</a:t>
                      </a:r>
                      <a:endParaRPr lang="zh-CN" alt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336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i="1" u="none" strike="noStrike" kern="1200" dirty="0" smtClean="0">
                          <a:effectLst/>
                        </a:rPr>
                        <a:t>pA7-ProT1	</a:t>
                      </a:r>
                      <a:endParaRPr lang="zh-CN" altLang="en-US" sz="1200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kern="1200" dirty="0" smtClean="0">
                          <a:effectLst/>
                        </a:rPr>
                        <a:t>gc</a:t>
                      </a:r>
                      <a:r>
                        <a:rPr lang="en-US" altLang="zh-CN" sz="1200" u="sng" strike="noStrike" kern="1200" dirty="0" smtClean="0">
                          <a:effectLst/>
                        </a:rPr>
                        <a:t>tctaga</a:t>
                      </a:r>
                      <a:r>
                        <a:rPr lang="en-US" altLang="zh-CN" sz="1200" u="none" strike="noStrike" kern="1200" dirty="0" smtClean="0">
                          <a:effectLst/>
                        </a:rPr>
                        <a:t>cATGGCTGCTTCATCGCTCGA</a:t>
                      </a:r>
                      <a:endParaRPr lang="zh-CN" alt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kern="1200" dirty="0" smtClean="0">
                          <a:effectLst/>
                        </a:rPr>
                        <a:t>cg</a:t>
                      </a:r>
                      <a:r>
                        <a:rPr lang="en-US" altLang="zh-CN" sz="1200" u="sng" strike="noStrike" kern="1200" dirty="0" smtClean="0">
                          <a:effectLst/>
                        </a:rPr>
                        <a:t>ggatcc</a:t>
                      </a:r>
                      <a:r>
                        <a:rPr lang="en-US" altLang="zh-CN" sz="1200" u="none" strike="noStrike" kern="1200" dirty="0" smtClean="0">
                          <a:effectLst/>
                        </a:rPr>
                        <a:t>TTACATGTCCGCGAAGAAATGG</a:t>
                      </a:r>
                      <a:endParaRPr lang="zh-CN" alt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1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i="1" u="none" strike="noStrike" kern="1200" dirty="0" smtClean="0">
                          <a:effectLst/>
                        </a:rPr>
                        <a:t>pA7-ProT3</a:t>
                      </a:r>
                      <a:endParaRPr lang="zh-CN" altLang="en-US" sz="1200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kern="1200" dirty="0" smtClean="0">
                          <a:effectLst/>
                        </a:rPr>
                        <a:t>gagctgtacaaggg</a:t>
                      </a:r>
                      <a:r>
                        <a:rPr lang="en-US" altLang="zh-CN" sz="1200" u="sng" strike="noStrike" kern="1200" dirty="0" smtClean="0">
                          <a:effectLst/>
                        </a:rPr>
                        <a:t>tctaga</a:t>
                      </a:r>
                      <a:r>
                        <a:rPr lang="en-US" altLang="zh-CN" sz="1200" u="none" strike="noStrike" kern="1200" dirty="0" smtClean="0">
                          <a:effectLst/>
                        </a:rPr>
                        <a:t>cATGAACATCGACATGGCCAATTCCGA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72000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tctatcgatcaatca</a:t>
                      </a:r>
                      <a:r>
                        <a:rPr lang="en-US" altLang="zh-CN" sz="1200" u="sng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ggatcc</a:t>
                      </a:r>
                      <a:r>
                        <a:rPr lang="en-US" altLang="zh-CN" sz="1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TCACAGATCAGCAAACAAATGGTAA</a:t>
                      </a:r>
                      <a:endParaRPr lang="en-US" sz="12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1271131" y="5506903"/>
            <a:ext cx="3384376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underlined nucleotides are the digestion sites.</a:t>
            </a:r>
            <a:endParaRPr lang="zh-CN" altLang="zh-CN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813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2452</TotalTime>
  <Words>265</Words>
  <Application>Microsoft Office PowerPoint</Application>
  <PresentationFormat>全屏显示(4:3)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4</dc:creator>
  <cp:lastModifiedBy>Windows 用户</cp:lastModifiedBy>
  <cp:revision>474</cp:revision>
  <dcterms:created xsi:type="dcterms:W3CDTF">2018-11-09T08:54:22Z</dcterms:created>
  <dcterms:modified xsi:type="dcterms:W3CDTF">2019-10-14T09:59:12Z</dcterms:modified>
</cp:coreProperties>
</file>