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39319200" cy="4572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56" autoAdjust="0"/>
    <p:restoredTop sz="94660"/>
  </p:normalViewPr>
  <p:slideViewPr>
    <p:cSldViewPr snapToGrid="0">
      <p:cViewPr>
        <p:scale>
          <a:sx n="25" d="100"/>
          <a:sy n="25" d="100"/>
        </p:scale>
        <p:origin x="588" y="-3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8940" y="7482420"/>
            <a:ext cx="33421320" cy="15917333"/>
          </a:xfrm>
        </p:spPr>
        <p:txBody>
          <a:bodyPr anchor="b"/>
          <a:lstStyle>
            <a:lvl1pPr algn="ctr">
              <a:defRPr sz="2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4900" y="24013587"/>
            <a:ext cx="29489400" cy="11038413"/>
          </a:xfrm>
        </p:spPr>
        <p:txBody>
          <a:bodyPr/>
          <a:lstStyle>
            <a:lvl1pPr marL="0" indent="0" algn="ctr">
              <a:buNone/>
              <a:defRPr sz="10320"/>
            </a:lvl1pPr>
            <a:lvl2pPr marL="1965960" indent="0" algn="ctr">
              <a:buNone/>
              <a:defRPr sz="8600"/>
            </a:lvl2pPr>
            <a:lvl3pPr marL="3931920" indent="0" algn="ctr">
              <a:buNone/>
              <a:defRPr sz="7740"/>
            </a:lvl3pPr>
            <a:lvl4pPr marL="5897880" indent="0" algn="ctr">
              <a:buNone/>
              <a:defRPr sz="6880"/>
            </a:lvl4pPr>
            <a:lvl5pPr marL="7863840" indent="0" algn="ctr">
              <a:buNone/>
              <a:defRPr sz="6880"/>
            </a:lvl5pPr>
            <a:lvl6pPr marL="9829800" indent="0" algn="ctr">
              <a:buNone/>
              <a:defRPr sz="6880"/>
            </a:lvl6pPr>
            <a:lvl7pPr marL="11795760" indent="0" algn="ctr">
              <a:buNone/>
              <a:defRPr sz="6880"/>
            </a:lvl7pPr>
            <a:lvl8pPr marL="13761720" indent="0" algn="ctr">
              <a:buNone/>
              <a:defRPr sz="6880"/>
            </a:lvl8pPr>
            <a:lvl9pPr marL="15727680" indent="0" algn="ctr">
              <a:buNone/>
              <a:defRPr sz="68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8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6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2718" y="11398263"/>
            <a:ext cx="33912810" cy="19018247"/>
          </a:xfrm>
        </p:spPr>
        <p:txBody>
          <a:bodyPr anchor="b"/>
          <a:lstStyle>
            <a:lvl1pPr>
              <a:defRPr sz="2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82718" y="30596430"/>
            <a:ext cx="33912810" cy="10001247"/>
          </a:xfrm>
        </p:spPr>
        <p:txBody>
          <a:bodyPr/>
          <a:lstStyle>
            <a:lvl1pPr marL="0" indent="0">
              <a:buNone/>
              <a:defRPr sz="10320">
                <a:solidFill>
                  <a:schemeClr val="tx1"/>
                </a:solidFill>
              </a:defRPr>
            </a:lvl1pPr>
            <a:lvl2pPr marL="19659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3931920" indent="0">
              <a:buNone/>
              <a:defRPr sz="7740">
                <a:solidFill>
                  <a:schemeClr val="tx1">
                    <a:tint val="75000"/>
                  </a:schemeClr>
                </a:solidFill>
              </a:defRPr>
            </a:lvl3pPr>
            <a:lvl4pPr marL="5897880" indent="0">
              <a:buNone/>
              <a:defRPr sz="6880">
                <a:solidFill>
                  <a:schemeClr val="tx1">
                    <a:tint val="75000"/>
                  </a:schemeClr>
                </a:solidFill>
              </a:defRPr>
            </a:lvl4pPr>
            <a:lvl5pPr marL="7863840" indent="0">
              <a:buNone/>
              <a:defRPr sz="6880">
                <a:solidFill>
                  <a:schemeClr val="tx1">
                    <a:tint val="75000"/>
                  </a:schemeClr>
                </a:solidFill>
              </a:defRPr>
            </a:lvl5pPr>
            <a:lvl6pPr marL="9829800" indent="0">
              <a:buNone/>
              <a:defRPr sz="6880">
                <a:solidFill>
                  <a:schemeClr val="tx1">
                    <a:tint val="75000"/>
                  </a:schemeClr>
                </a:solidFill>
              </a:defRPr>
            </a:lvl6pPr>
            <a:lvl7pPr marL="11795760" indent="0">
              <a:buNone/>
              <a:defRPr sz="6880">
                <a:solidFill>
                  <a:schemeClr val="tx1">
                    <a:tint val="75000"/>
                  </a:schemeClr>
                </a:solidFill>
              </a:defRPr>
            </a:lvl7pPr>
            <a:lvl8pPr marL="13761720" indent="0">
              <a:buNone/>
              <a:defRPr sz="6880">
                <a:solidFill>
                  <a:schemeClr val="tx1">
                    <a:tint val="75000"/>
                  </a:schemeClr>
                </a:solidFill>
              </a:defRPr>
            </a:lvl8pPr>
            <a:lvl9pPr marL="15727680" indent="0">
              <a:buNone/>
              <a:defRPr sz="6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08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03195" y="12170833"/>
            <a:ext cx="16710660" cy="29008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905345" y="12170833"/>
            <a:ext cx="16710660" cy="29008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2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316" y="2434177"/>
            <a:ext cx="33912810" cy="8837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8321" y="11207753"/>
            <a:ext cx="16633862" cy="5492747"/>
          </a:xfrm>
        </p:spPr>
        <p:txBody>
          <a:bodyPr anchor="b"/>
          <a:lstStyle>
            <a:lvl1pPr marL="0" indent="0">
              <a:buNone/>
              <a:defRPr sz="10320" b="1"/>
            </a:lvl1pPr>
            <a:lvl2pPr marL="1965960" indent="0">
              <a:buNone/>
              <a:defRPr sz="8600" b="1"/>
            </a:lvl2pPr>
            <a:lvl3pPr marL="3931920" indent="0">
              <a:buNone/>
              <a:defRPr sz="7740" b="1"/>
            </a:lvl3pPr>
            <a:lvl4pPr marL="5897880" indent="0">
              <a:buNone/>
              <a:defRPr sz="6880" b="1"/>
            </a:lvl4pPr>
            <a:lvl5pPr marL="7863840" indent="0">
              <a:buNone/>
              <a:defRPr sz="6880" b="1"/>
            </a:lvl5pPr>
            <a:lvl6pPr marL="9829800" indent="0">
              <a:buNone/>
              <a:defRPr sz="6880" b="1"/>
            </a:lvl6pPr>
            <a:lvl7pPr marL="11795760" indent="0">
              <a:buNone/>
              <a:defRPr sz="6880" b="1"/>
            </a:lvl7pPr>
            <a:lvl8pPr marL="13761720" indent="0">
              <a:buNone/>
              <a:defRPr sz="6880" b="1"/>
            </a:lvl8pPr>
            <a:lvl9pPr marL="15727680" indent="0">
              <a:buNone/>
              <a:defRPr sz="6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08321" y="16700500"/>
            <a:ext cx="16633862" cy="24563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905347" y="11207753"/>
            <a:ext cx="16715781" cy="5492747"/>
          </a:xfrm>
        </p:spPr>
        <p:txBody>
          <a:bodyPr anchor="b"/>
          <a:lstStyle>
            <a:lvl1pPr marL="0" indent="0">
              <a:buNone/>
              <a:defRPr sz="10320" b="1"/>
            </a:lvl1pPr>
            <a:lvl2pPr marL="1965960" indent="0">
              <a:buNone/>
              <a:defRPr sz="8600" b="1"/>
            </a:lvl2pPr>
            <a:lvl3pPr marL="3931920" indent="0">
              <a:buNone/>
              <a:defRPr sz="7740" b="1"/>
            </a:lvl3pPr>
            <a:lvl4pPr marL="5897880" indent="0">
              <a:buNone/>
              <a:defRPr sz="6880" b="1"/>
            </a:lvl4pPr>
            <a:lvl5pPr marL="7863840" indent="0">
              <a:buNone/>
              <a:defRPr sz="6880" b="1"/>
            </a:lvl5pPr>
            <a:lvl6pPr marL="9829800" indent="0">
              <a:buNone/>
              <a:defRPr sz="6880" b="1"/>
            </a:lvl6pPr>
            <a:lvl7pPr marL="11795760" indent="0">
              <a:buNone/>
              <a:defRPr sz="6880" b="1"/>
            </a:lvl7pPr>
            <a:lvl8pPr marL="13761720" indent="0">
              <a:buNone/>
              <a:defRPr sz="6880" b="1"/>
            </a:lvl8pPr>
            <a:lvl9pPr marL="15727680" indent="0">
              <a:buNone/>
              <a:defRPr sz="6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905347" y="16700500"/>
            <a:ext cx="16715781" cy="24563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0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2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1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317" y="3048000"/>
            <a:ext cx="12681465" cy="10668000"/>
          </a:xfrm>
        </p:spPr>
        <p:txBody>
          <a:bodyPr anchor="b"/>
          <a:lstStyle>
            <a:lvl1pPr>
              <a:defRPr sz="13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15781" y="6582844"/>
            <a:ext cx="19905345" cy="32490833"/>
          </a:xfrm>
        </p:spPr>
        <p:txBody>
          <a:bodyPr/>
          <a:lstStyle>
            <a:lvl1pPr>
              <a:defRPr sz="13760"/>
            </a:lvl1pPr>
            <a:lvl2pPr>
              <a:defRPr sz="12040"/>
            </a:lvl2pPr>
            <a:lvl3pPr>
              <a:defRPr sz="1032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317" y="13716000"/>
            <a:ext cx="12681465" cy="25410587"/>
          </a:xfrm>
        </p:spPr>
        <p:txBody>
          <a:bodyPr/>
          <a:lstStyle>
            <a:lvl1pPr marL="0" indent="0">
              <a:buNone/>
              <a:defRPr sz="6880"/>
            </a:lvl1pPr>
            <a:lvl2pPr marL="1965960" indent="0">
              <a:buNone/>
              <a:defRPr sz="6020"/>
            </a:lvl2pPr>
            <a:lvl3pPr marL="3931920" indent="0">
              <a:buNone/>
              <a:defRPr sz="5160"/>
            </a:lvl3pPr>
            <a:lvl4pPr marL="5897880" indent="0">
              <a:buNone/>
              <a:defRPr sz="4300"/>
            </a:lvl4pPr>
            <a:lvl5pPr marL="7863840" indent="0">
              <a:buNone/>
              <a:defRPr sz="4300"/>
            </a:lvl5pPr>
            <a:lvl6pPr marL="9829800" indent="0">
              <a:buNone/>
              <a:defRPr sz="4300"/>
            </a:lvl6pPr>
            <a:lvl7pPr marL="11795760" indent="0">
              <a:buNone/>
              <a:defRPr sz="4300"/>
            </a:lvl7pPr>
            <a:lvl8pPr marL="13761720" indent="0">
              <a:buNone/>
              <a:defRPr sz="4300"/>
            </a:lvl8pPr>
            <a:lvl9pPr marL="157276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9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317" y="3048000"/>
            <a:ext cx="12681465" cy="10668000"/>
          </a:xfrm>
        </p:spPr>
        <p:txBody>
          <a:bodyPr anchor="b"/>
          <a:lstStyle>
            <a:lvl1pPr>
              <a:defRPr sz="13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715781" y="6582844"/>
            <a:ext cx="19905345" cy="32490833"/>
          </a:xfrm>
        </p:spPr>
        <p:txBody>
          <a:bodyPr anchor="t"/>
          <a:lstStyle>
            <a:lvl1pPr marL="0" indent="0">
              <a:buNone/>
              <a:defRPr sz="13760"/>
            </a:lvl1pPr>
            <a:lvl2pPr marL="1965960" indent="0">
              <a:buNone/>
              <a:defRPr sz="12040"/>
            </a:lvl2pPr>
            <a:lvl3pPr marL="3931920" indent="0">
              <a:buNone/>
              <a:defRPr sz="10320"/>
            </a:lvl3pPr>
            <a:lvl4pPr marL="5897880" indent="0">
              <a:buNone/>
              <a:defRPr sz="8600"/>
            </a:lvl4pPr>
            <a:lvl5pPr marL="7863840" indent="0">
              <a:buNone/>
              <a:defRPr sz="8600"/>
            </a:lvl5pPr>
            <a:lvl6pPr marL="9829800" indent="0">
              <a:buNone/>
              <a:defRPr sz="8600"/>
            </a:lvl6pPr>
            <a:lvl7pPr marL="11795760" indent="0">
              <a:buNone/>
              <a:defRPr sz="8600"/>
            </a:lvl7pPr>
            <a:lvl8pPr marL="13761720" indent="0">
              <a:buNone/>
              <a:defRPr sz="8600"/>
            </a:lvl8pPr>
            <a:lvl9pPr marL="15727680" indent="0">
              <a:buNone/>
              <a:defRPr sz="8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317" y="13716000"/>
            <a:ext cx="12681465" cy="25410587"/>
          </a:xfrm>
        </p:spPr>
        <p:txBody>
          <a:bodyPr/>
          <a:lstStyle>
            <a:lvl1pPr marL="0" indent="0">
              <a:buNone/>
              <a:defRPr sz="6880"/>
            </a:lvl1pPr>
            <a:lvl2pPr marL="1965960" indent="0">
              <a:buNone/>
              <a:defRPr sz="6020"/>
            </a:lvl2pPr>
            <a:lvl3pPr marL="3931920" indent="0">
              <a:buNone/>
              <a:defRPr sz="5160"/>
            </a:lvl3pPr>
            <a:lvl4pPr marL="5897880" indent="0">
              <a:buNone/>
              <a:defRPr sz="4300"/>
            </a:lvl4pPr>
            <a:lvl5pPr marL="7863840" indent="0">
              <a:buNone/>
              <a:defRPr sz="4300"/>
            </a:lvl5pPr>
            <a:lvl6pPr marL="9829800" indent="0">
              <a:buNone/>
              <a:defRPr sz="4300"/>
            </a:lvl6pPr>
            <a:lvl7pPr marL="11795760" indent="0">
              <a:buNone/>
              <a:defRPr sz="4300"/>
            </a:lvl7pPr>
            <a:lvl8pPr marL="13761720" indent="0">
              <a:buNone/>
              <a:defRPr sz="4300"/>
            </a:lvl8pPr>
            <a:lvl9pPr marL="157276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03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34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137804" y="2434167"/>
            <a:ext cx="8478203" cy="387455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03197" y="2434167"/>
            <a:ext cx="24943118" cy="387455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8897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03195" y="2434177"/>
            <a:ext cx="33912810" cy="883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3195" y="12170833"/>
            <a:ext cx="33912810" cy="29008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03195" y="42375677"/>
            <a:ext cx="8846820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3520D-96F3-4C43-88AA-727CFD570DB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024485" y="42375677"/>
            <a:ext cx="13270230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769185" y="42375677"/>
            <a:ext cx="8846820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79A37-5F26-42BB-ACB5-325A32948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06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931920" rtl="0" eaLnBrk="1" latinLnBrk="0" hangingPunct="1">
        <a:lnSpc>
          <a:spcPct val="90000"/>
        </a:lnSpc>
        <a:spcBef>
          <a:spcPct val="0"/>
        </a:spcBef>
        <a:buNone/>
        <a:defRPr sz="189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82980" indent="-982980" algn="l" defTabSz="3931920" rtl="0" eaLnBrk="1" latinLnBrk="0" hangingPunct="1">
        <a:lnSpc>
          <a:spcPct val="90000"/>
        </a:lnSpc>
        <a:spcBef>
          <a:spcPts val="4300"/>
        </a:spcBef>
        <a:buFont typeface="Arial" panose="020B0604020202020204" pitchFamily="34" charset="0"/>
        <a:buChar char="•"/>
        <a:defRPr sz="12040" kern="1200">
          <a:solidFill>
            <a:schemeClr val="tx1"/>
          </a:solidFill>
          <a:latin typeface="+mn-lt"/>
          <a:ea typeface="+mn-ea"/>
          <a:cs typeface="+mn-cs"/>
        </a:defRPr>
      </a:lvl1pPr>
      <a:lvl2pPr marL="294894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10320" kern="1200">
          <a:solidFill>
            <a:schemeClr val="tx1"/>
          </a:solidFill>
          <a:latin typeface="+mn-lt"/>
          <a:ea typeface="+mn-ea"/>
          <a:cs typeface="+mn-cs"/>
        </a:defRPr>
      </a:lvl2pPr>
      <a:lvl3pPr marL="491490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88086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7740" kern="1200">
          <a:solidFill>
            <a:schemeClr val="tx1"/>
          </a:solidFill>
          <a:latin typeface="+mn-lt"/>
          <a:ea typeface="+mn-ea"/>
          <a:cs typeface="+mn-cs"/>
        </a:defRPr>
      </a:lvl4pPr>
      <a:lvl5pPr marL="884682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7740" kern="1200">
          <a:solidFill>
            <a:schemeClr val="tx1"/>
          </a:solidFill>
          <a:latin typeface="+mn-lt"/>
          <a:ea typeface="+mn-ea"/>
          <a:cs typeface="+mn-cs"/>
        </a:defRPr>
      </a:lvl5pPr>
      <a:lvl6pPr marL="1081278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7740" kern="1200">
          <a:solidFill>
            <a:schemeClr val="tx1"/>
          </a:solidFill>
          <a:latin typeface="+mn-lt"/>
          <a:ea typeface="+mn-ea"/>
          <a:cs typeface="+mn-cs"/>
        </a:defRPr>
      </a:lvl6pPr>
      <a:lvl7pPr marL="1277874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7740" kern="1200">
          <a:solidFill>
            <a:schemeClr val="tx1"/>
          </a:solidFill>
          <a:latin typeface="+mn-lt"/>
          <a:ea typeface="+mn-ea"/>
          <a:cs typeface="+mn-cs"/>
        </a:defRPr>
      </a:lvl7pPr>
      <a:lvl8pPr marL="1474470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7740" kern="1200">
          <a:solidFill>
            <a:schemeClr val="tx1"/>
          </a:solidFill>
          <a:latin typeface="+mn-lt"/>
          <a:ea typeface="+mn-ea"/>
          <a:cs typeface="+mn-cs"/>
        </a:defRPr>
      </a:lvl8pPr>
      <a:lvl9pPr marL="16710660" indent="-982980" algn="l" defTabSz="3931920" rtl="0" eaLnBrk="1" latinLnBrk="0" hangingPunct="1">
        <a:lnSpc>
          <a:spcPct val="90000"/>
        </a:lnSpc>
        <a:spcBef>
          <a:spcPts val="2150"/>
        </a:spcBef>
        <a:buFont typeface="Arial" panose="020B0604020202020204" pitchFamily="34" charset="0"/>
        <a:buChar char="•"/>
        <a:defRPr sz="77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1pPr>
      <a:lvl2pPr marL="196596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2pPr>
      <a:lvl3pPr marL="393192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3pPr>
      <a:lvl4pPr marL="589788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4pPr>
      <a:lvl5pPr marL="786384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5pPr>
      <a:lvl6pPr marL="982980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6pPr>
      <a:lvl7pPr marL="1179576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7pPr>
      <a:lvl8pPr marL="1376172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8pPr>
      <a:lvl9pPr marL="15727680" algn="l" defTabSz="3931920" rtl="0" eaLnBrk="1" latinLnBrk="0" hangingPunct="1">
        <a:defRPr sz="77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B585CE-9E02-4380-9511-E48EC8ACB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113359"/>
              </p:ext>
            </p:extLst>
          </p:nvPr>
        </p:nvGraphicFramePr>
        <p:xfrm>
          <a:off x="2336800" y="2901604"/>
          <a:ext cx="34645599" cy="38448746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4883355">
                  <a:extLst>
                    <a:ext uri="{9D8B030D-6E8A-4147-A177-3AD203B41FA5}">
                      <a16:colId xmlns:a16="http://schemas.microsoft.com/office/drawing/2014/main" val="3313988976"/>
                    </a:ext>
                  </a:extLst>
                </a:gridCol>
                <a:gridCol w="5046823">
                  <a:extLst>
                    <a:ext uri="{9D8B030D-6E8A-4147-A177-3AD203B41FA5}">
                      <a16:colId xmlns:a16="http://schemas.microsoft.com/office/drawing/2014/main" val="2200082834"/>
                    </a:ext>
                  </a:extLst>
                </a:gridCol>
                <a:gridCol w="10620883">
                  <a:extLst>
                    <a:ext uri="{9D8B030D-6E8A-4147-A177-3AD203B41FA5}">
                      <a16:colId xmlns:a16="http://schemas.microsoft.com/office/drawing/2014/main" val="4149077524"/>
                    </a:ext>
                  </a:extLst>
                </a:gridCol>
                <a:gridCol w="9817507">
                  <a:extLst>
                    <a:ext uri="{9D8B030D-6E8A-4147-A177-3AD203B41FA5}">
                      <a16:colId xmlns:a16="http://schemas.microsoft.com/office/drawing/2014/main" val="2987564031"/>
                    </a:ext>
                  </a:extLst>
                </a:gridCol>
                <a:gridCol w="4277031">
                  <a:extLst>
                    <a:ext uri="{9D8B030D-6E8A-4147-A177-3AD203B41FA5}">
                      <a16:colId xmlns:a16="http://schemas.microsoft.com/office/drawing/2014/main" val="3011280213"/>
                    </a:ext>
                  </a:extLst>
                </a:gridCol>
              </a:tblGrid>
              <a:tr h="285518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Methods</a:t>
                      </a:r>
                      <a:endParaRPr lang="en-US" sz="6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Advantages</a:t>
                      </a:r>
                      <a:endParaRPr lang="en-US" sz="6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Disadvantages</a:t>
                      </a:r>
                      <a:endParaRPr lang="en-US" sz="6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Applicable to proteins</a:t>
                      </a:r>
                      <a:endParaRPr lang="en-US" sz="6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3288038"/>
                  </a:ext>
                </a:extLst>
              </a:tr>
              <a:tr h="352879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Structure-based design</a:t>
                      </a:r>
                      <a:endParaRPr lang="en-US" sz="5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Target-based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silico </a:t>
                      </a: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screening</a:t>
                      </a:r>
                    </a:p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 coverage of chemical space</a:t>
                      </a:r>
                    </a:p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RNA ensemble conformations 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RNA model(s) required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output in true hits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Specialized chemoinformatic tools 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Yes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037580"/>
                  </a:ext>
                </a:extLst>
              </a:tr>
              <a:tr h="37857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Ligand-based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silico </a:t>
                      </a: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screening</a:t>
                      </a:r>
                    </a:p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 coverage of chemical space </a:t>
                      </a:r>
                    </a:p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RNA model(s) required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Diverse set of known binders and non-binders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output in true hits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Specialized chemoinformatic tools</a:t>
                      </a:r>
                      <a:endParaRPr lang="en-US" sz="5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528443"/>
                  </a:ext>
                </a:extLst>
              </a:tr>
              <a:tr h="398056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Fluorescence-based screening</a:t>
                      </a:r>
                      <a:endParaRPr lang="en-US" sz="5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Fluorescence-based enzymatic assays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High-throughput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 setup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format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readouts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Flexible experimental design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Choice of various dyes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Time-dependent or end-point measurements</a:t>
                      </a:r>
                      <a:endParaRPr lang="en-US" sz="7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Hit interference (PAINS)</a:t>
                      </a:r>
                    </a:p>
                    <a:p>
                      <a:pPr marL="857250" marR="0" lvl="0" indent="-85725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RNA required </a:t>
                      </a:r>
                    </a:p>
                    <a:p>
                      <a:pPr marL="857250" marR="0" lvl="0" indent="-85725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to </a:t>
                      </a:r>
                      <a:r>
                        <a:rPr lang="en-US" sz="5400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RNAzymes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Yes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886120"/>
                  </a:ext>
                </a:extLst>
              </a:tr>
              <a:tr h="40496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Dye displacement assay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to systems where the dye binds RNA</a:t>
                      </a:r>
                    </a:p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require the synthesis of ligand-dye conjugates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558825"/>
                  </a:ext>
                </a:extLst>
              </a:tr>
              <a:tr h="27051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FRET-based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melting assay 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of FRET compatible fluorescent dyes 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92997"/>
                  </a:ext>
                </a:extLst>
              </a:tr>
              <a:tr h="23089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Intrinsic fluorescence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0" marR="0" indent="-8572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Restricted to probes with fluorescent properties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286693"/>
                  </a:ext>
                </a:extLst>
              </a:tr>
              <a:tr h="166361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Microarrays</a:t>
                      </a:r>
                      <a:endParaRPr lang="en-US" sz="5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molecule microarrays  </a:t>
                      </a:r>
                      <a:endParaRPr lang="en-US" sz="5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Functionalization required for compound immobilization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diversity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Commercially available libraries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Hit deconvolution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steps required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Specialized equipment</a:t>
                      </a:r>
                      <a:endParaRPr lang="en-US" sz="7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Yes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032188"/>
                  </a:ext>
                </a:extLst>
              </a:tr>
              <a:tr h="31553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AbsorbArray</a:t>
                      </a:r>
                      <a:endParaRPr lang="en-US" sz="5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compound modification required 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Library vs library format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Hit deconvolution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steps required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Uses radioactivity as readout</a:t>
                      </a:r>
                      <a:endParaRPr lang="en-US" sz="5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524072"/>
                  </a:ext>
                </a:extLst>
              </a:tr>
              <a:tr h="268054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Database search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5400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Inforna</a:t>
                      </a: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54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marR="0" indent="-6858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Integrates screening data </a:t>
                      </a:r>
                    </a:p>
                    <a:p>
                      <a:pPr marL="685800" marR="0" indent="-6858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Yields RNA small molecule pair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0" marR="0" indent="-6858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</a:t>
                      </a:r>
                      <a:r>
                        <a:rPr lang="en-US" sz="5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known </a:t>
                      </a: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binding data</a:t>
                      </a:r>
                      <a:endParaRPr lang="en-US" sz="5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N.A.</a:t>
                      </a:r>
                      <a:endParaRPr lang="en-US" sz="5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14029"/>
                  </a:ext>
                </a:extLst>
              </a:tr>
              <a:tr h="27300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Affinity selections</a:t>
                      </a:r>
                    </a:p>
                    <a:p>
                      <a:pPr algn="ctr"/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(OBTC</a:t>
                      </a:r>
                      <a:r>
                        <a:rPr lang="en-US" sz="6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6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potential in chemotype diversity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Flexibility in the design of chemotypes</a:t>
                      </a:r>
                    </a:p>
                    <a:p>
                      <a:pPr marL="685800" marR="0" lvl="0" indent="-68580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Structure-activity relationship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0" marR="0" lvl="0" indent="-85725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steps of synthesis and screening</a:t>
                      </a:r>
                    </a:p>
                    <a:p>
                      <a:pPr marL="857250" marR="0" lvl="0" indent="-857250" algn="l" defTabSz="39319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5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consuming hit deconvolution steps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321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902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229</Words>
  <Application>Microsoft Office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