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714" autoAdjust="0"/>
  </p:normalViewPr>
  <p:slideViewPr>
    <p:cSldViewPr snapToGrid="0" snapToObjects="1" showGuides="1">
      <p:cViewPr>
        <p:scale>
          <a:sx n="150" d="100"/>
          <a:sy n="150" d="100"/>
        </p:scale>
        <p:origin x="-136" y="-80"/>
      </p:cViewPr>
      <p:guideLst>
        <p:guide orient="horz" pos="4319"/>
        <p:guide pos="575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Cliquez et modifiez le titre</a:t>
            </a:r>
            <a:endParaRPr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Cliquez pour modifier le style des sous-titres du masque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60C0C-0B3F-5842-AE2C-DB8AF7F4C16B}" type="datetimeFigureOut">
              <a:rPr lang="fr-FR" smtClean="0"/>
              <a:t>17/10/19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55DFD-0E1A-F34F-8E70-D434EBDB6E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5653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60C0C-0B3F-5842-AE2C-DB8AF7F4C16B}" type="datetimeFigureOut">
              <a:rPr lang="fr-FR" smtClean="0"/>
              <a:t>17/10/19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55DFD-0E1A-F34F-8E70-D434EBDB6E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4834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Cliquez et modifiez le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60C0C-0B3F-5842-AE2C-DB8AF7F4C16B}" type="datetimeFigureOut">
              <a:rPr lang="fr-FR" smtClean="0"/>
              <a:t>17/10/19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55DFD-0E1A-F34F-8E70-D434EBDB6E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826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60C0C-0B3F-5842-AE2C-DB8AF7F4C16B}" type="datetimeFigureOut">
              <a:rPr lang="fr-FR" smtClean="0"/>
              <a:t>17/10/19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55DFD-0E1A-F34F-8E70-D434EBDB6E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64882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Cliquez et modifiez le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60C0C-0B3F-5842-AE2C-DB8AF7F4C16B}" type="datetimeFigureOut">
              <a:rPr lang="fr-FR" smtClean="0"/>
              <a:t>17/10/19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55DFD-0E1A-F34F-8E70-D434EBDB6E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556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60C0C-0B3F-5842-AE2C-DB8AF7F4C16B}" type="datetimeFigureOut">
              <a:rPr lang="fr-FR" smtClean="0"/>
              <a:t>17/10/19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55DFD-0E1A-F34F-8E70-D434EBDB6E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7023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Cliquez et modifiez le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60C0C-0B3F-5842-AE2C-DB8AF7F4C16B}" type="datetimeFigureOut">
              <a:rPr lang="fr-FR" smtClean="0"/>
              <a:t>17/10/19</a:t>
            </a:fld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55DFD-0E1A-F34F-8E70-D434EBDB6E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9799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60C0C-0B3F-5842-AE2C-DB8AF7F4C16B}" type="datetimeFigureOut">
              <a:rPr lang="fr-FR" smtClean="0"/>
              <a:t>17/10/19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55DFD-0E1A-F34F-8E70-D434EBDB6E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7193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60C0C-0B3F-5842-AE2C-DB8AF7F4C16B}" type="datetimeFigureOut">
              <a:rPr lang="fr-FR" smtClean="0"/>
              <a:t>17/10/19</a:t>
            </a:fld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55DFD-0E1A-F34F-8E70-D434EBDB6E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4951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Cliquez et modifiez le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60C0C-0B3F-5842-AE2C-DB8AF7F4C16B}" type="datetimeFigureOut">
              <a:rPr lang="fr-FR" smtClean="0"/>
              <a:t>17/10/19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55DFD-0E1A-F34F-8E70-D434EBDB6E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48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Cliquez et modifiez le titre</a:t>
            </a:r>
            <a:endParaRPr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Faire glisser l'image vers l'espace réservé ou cliquer sur l'icône pour l'ajouter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60C0C-0B3F-5842-AE2C-DB8AF7F4C16B}" type="datetimeFigureOut">
              <a:rPr lang="fr-FR" smtClean="0"/>
              <a:t>17/10/19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55DFD-0E1A-F34F-8E70-D434EBDB6E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79516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160C0C-0B3F-5842-AE2C-DB8AF7F4C16B}" type="datetimeFigureOut">
              <a:rPr lang="fr-FR" smtClean="0"/>
              <a:t>17/10/19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755DFD-0E1A-F34F-8E70-D434EBDB6E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124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399848" y="1060842"/>
            <a:ext cx="992579" cy="2590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110000"/>
              </a:lnSpc>
            </a:pPr>
            <a:r>
              <a:rPr lang="en-US" sz="1000" b="1">
                <a:solidFill>
                  <a:prstClr val="black"/>
                </a:solidFill>
              </a:rPr>
              <a:t>Tumor number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73811" y="1529861"/>
            <a:ext cx="44465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>
                <a:solidFill>
                  <a:prstClr val="black"/>
                </a:solidFill>
              </a:rPr>
              <a:t>1808</a:t>
            </a:r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73811" y="1822118"/>
            <a:ext cx="44465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smtClean="0">
                <a:solidFill>
                  <a:prstClr val="black"/>
                </a:solidFill>
              </a:rPr>
              <a:t>2736</a:t>
            </a: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673811" y="2114375"/>
            <a:ext cx="44465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smtClean="0">
                <a:solidFill>
                  <a:prstClr val="black"/>
                </a:solidFill>
              </a:rPr>
              <a:t>2144</a:t>
            </a:r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673811" y="2406632"/>
            <a:ext cx="44465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smtClean="0">
                <a:solidFill>
                  <a:prstClr val="black"/>
                </a:solidFill>
              </a:rPr>
              <a:t>2203</a:t>
            </a:r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673811" y="2698889"/>
            <a:ext cx="44465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smtClean="0">
                <a:solidFill>
                  <a:prstClr val="black"/>
                </a:solidFill>
              </a:rPr>
              <a:t>4751</a:t>
            </a:r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673811" y="2991146"/>
            <a:ext cx="44465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smtClean="0">
                <a:solidFill>
                  <a:prstClr val="black"/>
                </a:solidFill>
              </a:rPr>
              <a:t>3406</a:t>
            </a:r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673811" y="3283403"/>
            <a:ext cx="44465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smtClean="0">
                <a:solidFill>
                  <a:prstClr val="black"/>
                </a:solidFill>
              </a:rPr>
              <a:t>2072</a:t>
            </a:r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673811" y="3575663"/>
            <a:ext cx="44465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smtClean="0">
                <a:solidFill>
                  <a:prstClr val="black"/>
                </a:solidFill>
              </a:rPr>
              <a:t>2481</a:t>
            </a:r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1429295" y="1060842"/>
            <a:ext cx="794796" cy="2590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000" b="1"/>
              <a:t>Age </a:t>
            </a:r>
            <a:r>
              <a:rPr lang="en-US" sz="1000" b="1" smtClean="0"/>
              <a:t>(years)</a:t>
            </a:r>
            <a:endParaRPr lang="en-US" sz="1000" b="1"/>
          </a:p>
        </p:txBody>
      </p:sp>
      <p:sp>
        <p:nvSpPr>
          <p:cNvPr id="30" name="Rectangle 29"/>
          <p:cNvSpPr/>
          <p:nvPr/>
        </p:nvSpPr>
        <p:spPr>
          <a:xfrm>
            <a:off x="1669364" y="1529861"/>
            <a:ext cx="31465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smtClean="0">
                <a:solidFill>
                  <a:prstClr val="black"/>
                </a:solidFill>
              </a:rPr>
              <a:t>43</a:t>
            </a:r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1669364" y="1822118"/>
            <a:ext cx="31465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smtClean="0">
                <a:solidFill>
                  <a:prstClr val="black"/>
                </a:solidFill>
              </a:rPr>
              <a:t>35</a:t>
            </a:r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1669364" y="2114375"/>
            <a:ext cx="31465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smtClean="0">
                <a:solidFill>
                  <a:prstClr val="black"/>
                </a:solidFill>
              </a:rPr>
              <a:t>27</a:t>
            </a:r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1669364" y="2406632"/>
            <a:ext cx="31465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smtClean="0">
                <a:solidFill>
                  <a:prstClr val="black"/>
                </a:solidFill>
              </a:rPr>
              <a:t>23</a:t>
            </a:r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1669364" y="2698889"/>
            <a:ext cx="31465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smtClean="0">
                <a:solidFill>
                  <a:prstClr val="black"/>
                </a:solidFill>
              </a:rPr>
              <a:t>36</a:t>
            </a:r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1669364" y="2991146"/>
            <a:ext cx="31465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smtClean="0">
                <a:solidFill>
                  <a:prstClr val="black"/>
                </a:solidFill>
              </a:rPr>
              <a:t>40</a:t>
            </a:r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1669364" y="3283403"/>
            <a:ext cx="31465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smtClean="0">
                <a:solidFill>
                  <a:prstClr val="black"/>
                </a:solidFill>
              </a:rPr>
              <a:t>33</a:t>
            </a:r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1669364" y="3575663"/>
            <a:ext cx="31465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smtClean="0">
                <a:solidFill>
                  <a:prstClr val="black"/>
                </a:solidFill>
              </a:rPr>
              <a:t>26</a:t>
            </a:r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2185887" y="1060842"/>
            <a:ext cx="895685" cy="2590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000" b="1" dirty="0"/>
              <a:t>Tumor </a:t>
            </a:r>
            <a:r>
              <a:rPr lang="en-US" sz="1000" b="1" dirty="0" smtClean="0"/>
              <a:t>type </a:t>
            </a:r>
            <a:r>
              <a:rPr lang="en-US" sz="1400" baseline="30000" dirty="0" smtClean="0"/>
              <a:t>a</a:t>
            </a:r>
            <a:endParaRPr lang="en-US" sz="1400" baseline="30000" dirty="0"/>
          </a:p>
        </p:txBody>
      </p:sp>
      <p:sp>
        <p:nvSpPr>
          <p:cNvPr id="39" name="Rectangle 38"/>
          <p:cNvSpPr/>
          <p:nvPr/>
        </p:nvSpPr>
        <p:spPr>
          <a:xfrm>
            <a:off x="2208210" y="1509342"/>
            <a:ext cx="851039" cy="2872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60000"/>
              </a:lnSpc>
            </a:pPr>
            <a:r>
              <a:rPr lang="en-US" sz="1000" dirty="0"/>
              <a:t>A</a:t>
            </a:r>
            <a:r>
              <a:rPr lang="en-US" sz="1000" dirty="0" smtClean="0"/>
              <a:t>strocytoma</a:t>
            </a:r>
          </a:p>
          <a:p>
            <a:pPr algn="ctr">
              <a:lnSpc>
                <a:spcPct val="60000"/>
              </a:lnSpc>
            </a:pPr>
            <a:r>
              <a:rPr lang="en-US" sz="1000" dirty="0" smtClean="0"/>
              <a:t>grade II</a:t>
            </a:r>
            <a:endParaRPr lang="en-US" sz="1000" dirty="0"/>
          </a:p>
        </p:txBody>
      </p:sp>
      <p:sp>
        <p:nvSpPr>
          <p:cNvPr id="40" name="Rectangle 39"/>
          <p:cNvSpPr/>
          <p:nvPr/>
        </p:nvSpPr>
        <p:spPr>
          <a:xfrm>
            <a:off x="2240896" y="1847766"/>
            <a:ext cx="785667" cy="1949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60000"/>
              </a:lnSpc>
            </a:pPr>
            <a:r>
              <a:rPr lang="en-US" sz="1000" dirty="0" smtClean="0"/>
              <a:t>AA grade </a:t>
            </a:r>
            <a:r>
              <a:rPr lang="en-US" sz="1000" dirty="0"/>
              <a:t>III </a:t>
            </a:r>
          </a:p>
        </p:txBody>
      </p:sp>
      <p:sp>
        <p:nvSpPr>
          <p:cNvPr id="41" name="Rectangle 40"/>
          <p:cNvSpPr/>
          <p:nvPr/>
        </p:nvSpPr>
        <p:spPr>
          <a:xfrm>
            <a:off x="2240896" y="2140023"/>
            <a:ext cx="785667" cy="1949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60000"/>
              </a:lnSpc>
            </a:pPr>
            <a:r>
              <a:rPr lang="en-US" sz="1000" dirty="0" smtClean="0"/>
              <a:t>AA grade </a:t>
            </a:r>
            <a:r>
              <a:rPr lang="en-US" sz="1000" dirty="0"/>
              <a:t>III</a:t>
            </a:r>
            <a:endParaRPr lang="en-US" dirty="0"/>
          </a:p>
        </p:txBody>
      </p:sp>
      <p:sp>
        <p:nvSpPr>
          <p:cNvPr id="42" name="Rectangle 41"/>
          <p:cNvSpPr/>
          <p:nvPr/>
        </p:nvSpPr>
        <p:spPr>
          <a:xfrm>
            <a:off x="2240896" y="2432280"/>
            <a:ext cx="785667" cy="1949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60000"/>
              </a:lnSpc>
            </a:pPr>
            <a:r>
              <a:rPr lang="en-US" sz="1000" dirty="0" smtClean="0"/>
              <a:t>AA grade </a:t>
            </a:r>
            <a:r>
              <a:rPr lang="en-US" sz="1000" dirty="0"/>
              <a:t>III</a:t>
            </a:r>
            <a:endParaRPr lang="en-US" dirty="0"/>
          </a:p>
        </p:txBody>
      </p:sp>
      <p:sp>
        <p:nvSpPr>
          <p:cNvPr id="43" name="Rectangle 42"/>
          <p:cNvSpPr/>
          <p:nvPr/>
        </p:nvSpPr>
        <p:spPr>
          <a:xfrm>
            <a:off x="2240896" y="2724537"/>
            <a:ext cx="785667" cy="1949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60000"/>
              </a:lnSpc>
            </a:pPr>
            <a:r>
              <a:rPr lang="en-US" sz="1000" dirty="0" smtClean="0"/>
              <a:t>AA grade </a:t>
            </a:r>
            <a:r>
              <a:rPr lang="en-US" sz="1000" dirty="0"/>
              <a:t>III</a:t>
            </a:r>
            <a:endParaRPr lang="en-US" dirty="0"/>
          </a:p>
        </p:txBody>
      </p:sp>
      <p:sp>
        <p:nvSpPr>
          <p:cNvPr id="44" name="Rectangle 43"/>
          <p:cNvSpPr/>
          <p:nvPr/>
        </p:nvSpPr>
        <p:spPr>
          <a:xfrm>
            <a:off x="2240896" y="3016794"/>
            <a:ext cx="785667" cy="1949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60000"/>
              </a:lnSpc>
            </a:pPr>
            <a:r>
              <a:rPr lang="en-US" sz="1000" dirty="0" smtClean="0"/>
              <a:t>AA grade </a:t>
            </a:r>
            <a:r>
              <a:rPr lang="en-US" sz="1000" dirty="0"/>
              <a:t>III</a:t>
            </a:r>
            <a:endParaRPr lang="en-US" dirty="0"/>
          </a:p>
        </p:txBody>
      </p:sp>
      <p:sp>
        <p:nvSpPr>
          <p:cNvPr id="45" name="Rectangle 44"/>
          <p:cNvSpPr/>
          <p:nvPr/>
        </p:nvSpPr>
        <p:spPr>
          <a:xfrm>
            <a:off x="2240896" y="3309051"/>
            <a:ext cx="785667" cy="1949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60000"/>
              </a:lnSpc>
            </a:pPr>
            <a:r>
              <a:rPr lang="en-US" sz="1000" dirty="0" smtClean="0"/>
              <a:t>AA grade </a:t>
            </a:r>
            <a:r>
              <a:rPr lang="en-US" sz="1000" dirty="0"/>
              <a:t>III</a:t>
            </a:r>
            <a:endParaRPr lang="en-US" dirty="0"/>
          </a:p>
        </p:txBody>
      </p:sp>
      <p:sp>
        <p:nvSpPr>
          <p:cNvPr id="46" name="Rectangle 45"/>
          <p:cNvSpPr/>
          <p:nvPr/>
        </p:nvSpPr>
        <p:spPr>
          <a:xfrm>
            <a:off x="2240896" y="3601311"/>
            <a:ext cx="785667" cy="1949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60000"/>
              </a:lnSpc>
            </a:pPr>
            <a:r>
              <a:rPr lang="en-US" sz="1000" dirty="0" smtClean="0"/>
              <a:t>AA grade </a:t>
            </a:r>
            <a:r>
              <a:rPr lang="en-US" sz="1000" dirty="0"/>
              <a:t>III</a:t>
            </a:r>
            <a:endParaRPr lang="en-US" dirty="0"/>
          </a:p>
        </p:txBody>
      </p:sp>
      <p:sp>
        <p:nvSpPr>
          <p:cNvPr id="48" name="Rectangle 47"/>
          <p:cNvSpPr/>
          <p:nvPr/>
        </p:nvSpPr>
        <p:spPr>
          <a:xfrm>
            <a:off x="4239239" y="1060842"/>
            <a:ext cx="794796" cy="2590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000" b="1"/>
              <a:t>Age </a:t>
            </a:r>
            <a:r>
              <a:rPr lang="en-US" sz="1000" b="1" smtClean="0"/>
              <a:t>(years)</a:t>
            </a:r>
            <a:endParaRPr lang="en-US" sz="1000" b="1"/>
          </a:p>
        </p:txBody>
      </p:sp>
      <p:sp>
        <p:nvSpPr>
          <p:cNvPr id="49" name="Rectangle 48"/>
          <p:cNvSpPr/>
          <p:nvPr/>
        </p:nvSpPr>
        <p:spPr>
          <a:xfrm>
            <a:off x="4479308" y="1529861"/>
            <a:ext cx="31465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smtClean="0">
                <a:solidFill>
                  <a:prstClr val="black"/>
                </a:solidFill>
              </a:rPr>
              <a:t>48</a:t>
            </a:r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479308" y="1822118"/>
            <a:ext cx="31465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smtClean="0">
                <a:solidFill>
                  <a:prstClr val="black"/>
                </a:solidFill>
              </a:rPr>
              <a:t>38</a:t>
            </a:r>
            <a:endParaRPr lang="en-US"/>
          </a:p>
        </p:txBody>
      </p:sp>
      <p:sp>
        <p:nvSpPr>
          <p:cNvPr id="51" name="Rectangle 50"/>
          <p:cNvSpPr/>
          <p:nvPr/>
        </p:nvSpPr>
        <p:spPr>
          <a:xfrm>
            <a:off x="4479308" y="2114375"/>
            <a:ext cx="31465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smtClean="0">
                <a:solidFill>
                  <a:prstClr val="black"/>
                </a:solidFill>
              </a:rPr>
              <a:t>33</a:t>
            </a:r>
            <a:endParaRPr lang="en-US"/>
          </a:p>
        </p:txBody>
      </p:sp>
      <p:sp>
        <p:nvSpPr>
          <p:cNvPr id="52" name="Rectangle 51"/>
          <p:cNvSpPr/>
          <p:nvPr/>
        </p:nvSpPr>
        <p:spPr>
          <a:xfrm>
            <a:off x="4479308" y="2406632"/>
            <a:ext cx="31465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smtClean="0">
                <a:solidFill>
                  <a:prstClr val="black"/>
                </a:solidFill>
              </a:rPr>
              <a:t>31</a:t>
            </a:r>
            <a:endParaRPr lang="en-US"/>
          </a:p>
        </p:txBody>
      </p:sp>
      <p:sp>
        <p:nvSpPr>
          <p:cNvPr id="53" name="Rectangle 52"/>
          <p:cNvSpPr/>
          <p:nvPr/>
        </p:nvSpPr>
        <p:spPr>
          <a:xfrm>
            <a:off x="4479308" y="2698889"/>
            <a:ext cx="31465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smtClean="0">
                <a:solidFill>
                  <a:prstClr val="black"/>
                </a:solidFill>
              </a:rPr>
              <a:t>40</a:t>
            </a:r>
            <a:endParaRPr lang="en-US"/>
          </a:p>
        </p:txBody>
      </p:sp>
      <p:sp>
        <p:nvSpPr>
          <p:cNvPr id="54" name="Rectangle 53"/>
          <p:cNvSpPr/>
          <p:nvPr/>
        </p:nvSpPr>
        <p:spPr>
          <a:xfrm>
            <a:off x="4479308" y="2991146"/>
            <a:ext cx="31465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smtClean="0">
                <a:solidFill>
                  <a:prstClr val="black"/>
                </a:solidFill>
              </a:rPr>
              <a:t>42</a:t>
            </a:r>
            <a:endParaRPr lang="en-US"/>
          </a:p>
        </p:txBody>
      </p:sp>
      <p:sp>
        <p:nvSpPr>
          <p:cNvPr id="55" name="Rectangle 54"/>
          <p:cNvSpPr/>
          <p:nvPr/>
        </p:nvSpPr>
        <p:spPr>
          <a:xfrm>
            <a:off x="4479308" y="3283403"/>
            <a:ext cx="31465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smtClean="0">
                <a:solidFill>
                  <a:prstClr val="black"/>
                </a:solidFill>
              </a:rPr>
              <a:t>34</a:t>
            </a:r>
            <a:endParaRPr lang="en-US"/>
          </a:p>
        </p:txBody>
      </p:sp>
      <p:sp>
        <p:nvSpPr>
          <p:cNvPr id="56" name="Rectangle 55"/>
          <p:cNvSpPr/>
          <p:nvPr/>
        </p:nvSpPr>
        <p:spPr>
          <a:xfrm>
            <a:off x="4479308" y="3575663"/>
            <a:ext cx="31465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smtClean="0">
                <a:solidFill>
                  <a:prstClr val="black"/>
                </a:solidFill>
              </a:rPr>
              <a:t>33</a:t>
            </a:r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5008264" y="1060842"/>
            <a:ext cx="902811" cy="2590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000" b="1" dirty="0"/>
              <a:t>Tumor </a:t>
            </a:r>
            <a:r>
              <a:rPr lang="en-US" sz="1000" b="1" dirty="0" smtClean="0"/>
              <a:t>type </a:t>
            </a:r>
            <a:r>
              <a:rPr lang="en-US" sz="1400" baseline="30000" dirty="0" smtClean="0"/>
              <a:t>b</a:t>
            </a:r>
            <a:endParaRPr lang="en-US" sz="1400" baseline="30000" dirty="0"/>
          </a:p>
        </p:txBody>
      </p:sp>
      <p:sp>
        <p:nvSpPr>
          <p:cNvPr id="58" name="Rectangle 57"/>
          <p:cNvSpPr/>
          <p:nvPr/>
        </p:nvSpPr>
        <p:spPr>
          <a:xfrm>
            <a:off x="5237186" y="1529861"/>
            <a:ext cx="44496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smtClean="0">
                <a:solidFill>
                  <a:prstClr val="black"/>
                </a:solidFill>
              </a:rPr>
              <a:t>GBM</a:t>
            </a:r>
            <a:endParaRPr lang="en-US"/>
          </a:p>
        </p:txBody>
      </p:sp>
      <p:sp>
        <p:nvSpPr>
          <p:cNvPr id="59" name="Rectangle 58"/>
          <p:cNvSpPr/>
          <p:nvPr/>
        </p:nvSpPr>
        <p:spPr>
          <a:xfrm>
            <a:off x="5237343" y="1822118"/>
            <a:ext cx="44465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>
                <a:solidFill>
                  <a:prstClr val="black"/>
                </a:solidFill>
              </a:rPr>
              <a:t>GBM</a:t>
            </a:r>
            <a:endParaRPr lang="en-US"/>
          </a:p>
        </p:txBody>
      </p:sp>
      <p:sp>
        <p:nvSpPr>
          <p:cNvPr id="60" name="Rectangle 59"/>
          <p:cNvSpPr/>
          <p:nvPr/>
        </p:nvSpPr>
        <p:spPr>
          <a:xfrm>
            <a:off x="5237343" y="2114375"/>
            <a:ext cx="44465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>
                <a:solidFill>
                  <a:prstClr val="black"/>
                </a:solidFill>
              </a:rPr>
              <a:t>GBM</a:t>
            </a:r>
            <a:endParaRPr lang="en-US"/>
          </a:p>
        </p:txBody>
      </p:sp>
      <p:sp>
        <p:nvSpPr>
          <p:cNvPr id="61" name="Rectangle 60"/>
          <p:cNvSpPr/>
          <p:nvPr/>
        </p:nvSpPr>
        <p:spPr>
          <a:xfrm>
            <a:off x="5237343" y="2406632"/>
            <a:ext cx="44465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>
                <a:solidFill>
                  <a:prstClr val="black"/>
                </a:solidFill>
              </a:rPr>
              <a:t>GBM</a:t>
            </a:r>
            <a:endParaRPr lang="en-US"/>
          </a:p>
        </p:txBody>
      </p:sp>
      <p:sp>
        <p:nvSpPr>
          <p:cNvPr id="62" name="Rectangle 61"/>
          <p:cNvSpPr/>
          <p:nvPr/>
        </p:nvSpPr>
        <p:spPr>
          <a:xfrm>
            <a:off x="5237343" y="2698889"/>
            <a:ext cx="44465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>
                <a:solidFill>
                  <a:prstClr val="black"/>
                </a:solidFill>
              </a:rPr>
              <a:t>GBM</a:t>
            </a:r>
            <a:endParaRPr lang="en-US"/>
          </a:p>
        </p:txBody>
      </p:sp>
      <p:sp>
        <p:nvSpPr>
          <p:cNvPr id="63" name="Rectangle 62"/>
          <p:cNvSpPr/>
          <p:nvPr/>
        </p:nvSpPr>
        <p:spPr>
          <a:xfrm>
            <a:off x="5237343" y="2991146"/>
            <a:ext cx="44465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>
                <a:solidFill>
                  <a:prstClr val="black"/>
                </a:solidFill>
              </a:rPr>
              <a:t>GBM</a:t>
            </a:r>
            <a:endParaRPr lang="en-US"/>
          </a:p>
        </p:txBody>
      </p:sp>
      <p:sp>
        <p:nvSpPr>
          <p:cNvPr id="64" name="Rectangle 63"/>
          <p:cNvSpPr/>
          <p:nvPr/>
        </p:nvSpPr>
        <p:spPr>
          <a:xfrm>
            <a:off x="5237343" y="3283403"/>
            <a:ext cx="44465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>
                <a:solidFill>
                  <a:prstClr val="black"/>
                </a:solidFill>
              </a:rPr>
              <a:t>GBM</a:t>
            </a:r>
            <a:endParaRPr lang="en-US"/>
          </a:p>
        </p:txBody>
      </p:sp>
      <p:sp>
        <p:nvSpPr>
          <p:cNvPr id="65" name="Rectangle 64"/>
          <p:cNvSpPr/>
          <p:nvPr/>
        </p:nvSpPr>
        <p:spPr>
          <a:xfrm>
            <a:off x="5237343" y="3575663"/>
            <a:ext cx="44465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>
                <a:solidFill>
                  <a:prstClr val="black"/>
                </a:solidFill>
              </a:rPr>
              <a:t>GBM</a:t>
            </a:r>
            <a:endParaRPr lang="en-US"/>
          </a:p>
        </p:txBody>
      </p:sp>
      <p:sp>
        <p:nvSpPr>
          <p:cNvPr id="66" name="Rectangle 65"/>
          <p:cNvSpPr/>
          <p:nvPr/>
        </p:nvSpPr>
        <p:spPr>
          <a:xfrm>
            <a:off x="3066840" y="1060842"/>
            <a:ext cx="1005403" cy="2590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000" b="1" dirty="0" smtClean="0"/>
              <a:t> C-circles</a:t>
            </a:r>
            <a:r>
              <a:rPr lang="en-US" sz="1000" b="1" dirty="0"/>
              <a:t> </a:t>
            </a:r>
            <a:r>
              <a:rPr lang="en-US" sz="1000" b="1" dirty="0" smtClean="0"/>
              <a:t>(AU) </a:t>
            </a:r>
            <a:r>
              <a:rPr lang="en-US" sz="1400" baseline="30000" dirty="0" smtClean="0"/>
              <a:t>c</a:t>
            </a:r>
          </a:p>
        </p:txBody>
      </p:sp>
      <p:sp>
        <p:nvSpPr>
          <p:cNvPr id="67" name="Rectangle 66"/>
          <p:cNvSpPr/>
          <p:nvPr/>
        </p:nvSpPr>
        <p:spPr>
          <a:xfrm>
            <a:off x="3412212" y="1529861"/>
            <a:ext cx="31465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smtClean="0">
                <a:solidFill>
                  <a:prstClr val="black"/>
                </a:solidFill>
              </a:rPr>
              <a:t>18</a:t>
            </a:r>
            <a:endParaRPr lang="en-US"/>
          </a:p>
        </p:txBody>
      </p:sp>
      <p:sp>
        <p:nvSpPr>
          <p:cNvPr id="68" name="Rectangle 67"/>
          <p:cNvSpPr/>
          <p:nvPr/>
        </p:nvSpPr>
        <p:spPr>
          <a:xfrm>
            <a:off x="3412212" y="1822118"/>
            <a:ext cx="31465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smtClean="0">
                <a:solidFill>
                  <a:prstClr val="black"/>
                </a:solidFill>
              </a:rPr>
              <a:t>23</a:t>
            </a:r>
            <a:endParaRPr lang="en-US"/>
          </a:p>
        </p:txBody>
      </p:sp>
      <p:sp>
        <p:nvSpPr>
          <p:cNvPr id="69" name="Rectangle 68"/>
          <p:cNvSpPr/>
          <p:nvPr/>
        </p:nvSpPr>
        <p:spPr>
          <a:xfrm>
            <a:off x="3412212" y="2114375"/>
            <a:ext cx="31465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smtClean="0">
                <a:solidFill>
                  <a:prstClr val="black"/>
                </a:solidFill>
              </a:rPr>
              <a:t>81</a:t>
            </a:r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3412212" y="2406632"/>
            <a:ext cx="31465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smtClean="0">
                <a:solidFill>
                  <a:prstClr val="black"/>
                </a:solidFill>
              </a:rPr>
              <a:t>13</a:t>
            </a:r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3379713" y="2698889"/>
            <a:ext cx="37965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smtClean="0">
                <a:solidFill>
                  <a:prstClr val="black"/>
                </a:solidFill>
              </a:rPr>
              <a:t>102</a:t>
            </a:r>
            <a:endParaRPr lang="en-US"/>
          </a:p>
        </p:txBody>
      </p:sp>
      <p:sp>
        <p:nvSpPr>
          <p:cNvPr id="72" name="Rectangle 71"/>
          <p:cNvSpPr/>
          <p:nvPr/>
        </p:nvSpPr>
        <p:spPr>
          <a:xfrm>
            <a:off x="3444710" y="2991146"/>
            <a:ext cx="24966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smtClean="0">
                <a:solidFill>
                  <a:prstClr val="black"/>
                </a:solidFill>
              </a:rPr>
              <a:t>2</a:t>
            </a:r>
            <a:endParaRPr lang="en-US"/>
          </a:p>
        </p:txBody>
      </p:sp>
      <p:sp>
        <p:nvSpPr>
          <p:cNvPr id="73" name="Rectangle 72"/>
          <p:cNvSpPr/>
          <p:nvPr/>
        </p:nvSpPr>
        <p:spPr>
          <a:xfrm>
            <a:off x="3412212" y="3283403"/>
            <a:ext cx="31465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smtClean="0">
                <a:solidFill>
                  <a:prstClr val="black"/>
                </a:solidFill>
              </a:rPr>
              <a:t>61</a:t>
            </a:r>
            <a:endParaRPr lang="en-US"/>
          </a:p>
        </p:txBody>
      </p:sp>
      <p:sp>
        <p:nvSpPr>
          <p:cNvPr id="74" name="Rectangle 73"/>
          <p:cNvSpPr/>
          <p:nvPr/>
        </p:nvSpPr>
        <p:spPr>
          <a:xfrm>
            <a:off x="3412212" y="3575663"/>
            <a:ext cx="31465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smtClean="0">
                <a:solidFill>
                  <a:prstClr val="black"/>
                </a:solidFill>
              </a:rPr>
              <a:t>98</a:t>
            </a:r>
            <a:endParaRPr lang="en-US"/>
          </a:p>
        </p:txBody>
      </p:sp>
      <p:sp>
        <p:nvSpPr>
          <p:cNvPr id="75" name="Rectangle 74"/>
          <p:cNvSpPr/>
          <p:nvPr/>
        </p:nvSpPr>
        <p:spPr>
          <a:xfrm>
            <a:off x="5896490" y="1060842"/>
            <a:ext cx="893744" cy="4283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110000"/>
              </a:lnSpc>
            </a:pPr>
            <a:r>
              <a:rPr lang="en-US" sz="1000" b="1" dirty="0" smtClean="0"/>
              <a:t>C-circles (AU) </a:t>
            </a:r>
            <a:endParaRPr lang="en-US" sz="1400" b="1" baseline="30000" dirty="0">
              <a:solidFill>
                <a:prstClr val="black"/>
              </a:solidFill>
            </a:endParaRPr>
          </a:p>
          <a:p>
            <a:pPr algn="ctr">
              <a:lnSpc>
                <a:spcPct val="110000"/>
              </a:lnSpc>
            </a:pPr>
            <a:endParaRPr lang="en-US" sz="1000" b="1" dirty="0"/>
          </a:p>
        </p:txBody>
      </p:sp>
      <p:sp>
        <p:nvSpPr>
          <p:cNvPr id="76" name="Rectangle 75"/>
          <p:cNvSpPr/>
          <p:nvPr/>
        </p:nvSpPr>
        <p:spPr>
          <a:xfrm>
            <a:off x="6218531" y="1529861"/>
            <a:ext cx="24966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smtClean="0">
                <a:solidFill>
                  <a:prstClr val="black"/>
                </a:solidFill>
              </a:rPr>
              <a:t>3</a:t>
            </a:r>
            <a:endParaRPr lang="en-US"/>
          </a:p>
        </p:txBody>
      </p:sp>
      <p:sp>
        <p:nvSpPr>
          <p:cNvPr id="77" name="Rectangle 76"/>
          <p:cNvSpPr/>
          <p:nvPr/>
        </p:nvSpPr>
        <p:spPr>
          <a:xfrm>
            <a:off x="6218531" y="1822118"/>
            <a:ext cx="24966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smtClean="0">
                <a:solidFill>
                  <a:prstClr val="black"/>
                </a:solidFill>
              </a:rPr>
              <a:t>5</a:t>
            </a:r>
            <a:endParaRPr lang="en-US"/>
          </a:p>
        </p:txBody>
      </p:sp>
      <p:sp>
        <p:nvSpPr>
          <p:cNvPr id="78" name="Rectangle 77"/>
          <p:cNvSpPr/>
          <p:nvPr/>
        </p:nvSpPr>
        <p:spPr>
          <a:xfrm>
            <a:off x="6218531" y="2114375"/>
            <a:ext cx="24966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smtClean="0">
                <a:solidFill>
                  <a:prstClr val="black"/>
                </a:solidFill>
              </a:rPr>
              <a:t>8</a:t>
            </a:r>
            <a:endParaRPr lang="en-US"/>
          </a:p>
        </p:txBody>
      </p:sp>
      <p:sp>
        <p:nvSpPr>
          <p:cNvPr id="79" name="Rectangle 78"/>
          <p:cNvSpPr/>
          <p:nvPr/>
        </p:nvSpPr>
        <p:spPr>
          <a:xfrm>
            <a:off x="6186033" y="2406632"/>
            <a:ext cx="31465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smtClean="0">
                <a:solidFill>
                  <a:prstClr val="black"/>
                </a:solidFill>
              </a:rPr>
              <a:t>15</a:t>
            </a:r>
            <a:endParaRPr lang="en-US"/>
          </a:p>
        </p:txBody>
      </p:sp>
      <p:sp>
        <p:nvSpPr>
          <p:cNvPr id="80" name="Rectangle 79"/>
          <p:cNvSpPr/>
          <p:nvPr/>
        </p:nvSpPr>
        <p:spPr>
          <a:xfrm>
            <a:off x="6153534" y="2698889"/>
            <a:ext cx="37965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smtClean="0">
                <a:solidFill>
                  <a:prstClr val="black"/>
                </a:solidFill>
              </a:rPr>
              <a:t>141</a:t>
            </a:r>
            <a:endParaRPr lang="en-US"/>
          </a:p>
        </p:txBody>
      </p:sp>
      <p:sp>
        <p:nvSpPr>
          <p:cNvPr id="81" name="Rectangle 80"/>
          <p:cNvSpPr/>
          <p:nvPr/>
        </p:nvSpPr>
        <p:spPr>
          <a:xfrm>
            <a:off x="6153534" y="2991146"/>
            <a:ext cx="37965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smtClean="0">
                <a:solidFill>
                  <a:prstClr val="black"/>
                </a:solidFill>
              </a:rPr>
              <a:t>162</a:t>
            </a:r>
            <a:endParaRPr lang="en-US"/>
          </a:p>
        </p:txBody>
      </p:sp>
      <p:sp>
        <p:nvSpPr>
          <p:cNvPr id="82" name="Rectangle 81"/>
          <p:cNvSpPr/>
          <p:nvPr/>
        </p:nvSpPr>
        <p:spPr>
          <a:xfrm>
            <a:off x="6186033" y="3283403"/>
            <a:ext cx="31465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smtClean="0">
                <a:solidFill>
                  <a:prstClr val="black"/>
                </a:solidFill>
              </a:rPr>
              <a:t>17</a:t>
            </a:r>
            <a:endParaRPr lang="en-US"/>
          </a:p>
        </p:txBody>
      </p:sp>
      <p:sp>
        <p:nvSpPr>
          <p:cNvPr id="83" name="Rectangle 82"/>
          <p:cNvSpPr/>
          <p:nvPr/>
        </p:nvSpPr>
        <p:spPr>
          <a:xfrm>
            <a:off x="6153534" y="3575663"/>
            <a:ext cx="37965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smtClean="0">
                <a:solidFill>
                  <a:prstClr val="black"/>
                </a:solidFill>
              </a:rPr>
              <a:t>217</a:t>
            </a:r>
            <a:endParaRPr lang="en-US"/>
          </a:p>
        </p:txBody>
      </p:sp>
      <p:sp>
        <p:nvSpPr>
          <p:cNvPr id="84" name="Rectangle 83"/>
          <p:cNvSpPr/>
          <p:nvPr/>
        </p:nvSpPr>
        <p:spPr>
          <a:xfrm>
            <a:off x="2323665" y="750592"/>
            <a:ext cx="748923" cy="2590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110000"/>
              </a:lnSpc>
            </a:pPr>
            <a:r>
              <a:rPr lang="en-US" sz="1000" b="1">
                <a:solidFill>
                  <a:prstClr val="black"/>
                </a:solidFill>
              </a:rPr>
              <a:t>1</a:t>
            </a:r>
            <a:r>
              <a:rPr lang="en-US" sz="1000" b="1" baseline="30000">
                <a:solidFill>
                  <a:prstClr val="black"/>
                </a:solidFill>
              </a:rPr>
              <a:t>st</a:t>
            </a:r>
            <a:r>
              <a:rPr lang="en-US" sz="1000" b="1">
                <a:solidFill>
                  <a:prstClr val="black"/>
                </a:solidFill>
              </a:rPr>
              <a:t> surgery</a:t>
            </a:r>
          </a:p>
        </p:txBody>
      </p:sp>
      <p:cxnSp>
        <p:nvCxnSpPr>
          <p:cNvPr id="88" name="Connecteur droit 87"/>
          <p:cNvCxnSpPr/>
          <p:nvPr/>
        </p:nvCxnSpPr>
        <p:spPr>
          <a:xfrm>
            <a:off x="1562435" y="1031959"/>
            <a:ext cx="2433832" cy="0"/>
          </a:xfrm>
          <a:prstGeom prst="line">
            <a:avLst/>
          </a:prstGeom>
          <a:ln w="19050" cmpd="sng">
            <a:solidFill>
              <a:srgbClr val="4F81B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Connecteur droit 88"/>
          <p:cNvCxnSpPr/>
          <p:nvPr/>
        </p:nvCxnSpPr>
        <p:spPr>
          <a:xfrm>
            <a:off x="4351999" y="1031959"/>
            <a:ext cx="2470906" cy="0"/>
          </a:xfrm>
          <a:prstGeom prst="line">
            <a:avLst/>
          </a:prstGeom>
          <a:ln w="19050" cmpd="sng">
            <a:solidFill>
              <a:srgbClr val="4F81B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2" name="Rectangle 91"/>
          <p:cNvSpPr/>
          <p:nvPr/>
        </p:nvSpPr>
        <p:spPr>
          <a:xfrm>
            <a:off x="5023086" y="750592"/>
            <a:ext cx="723275" cy="2590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110000"/>
              </a:lnSpc>
            </a:pPr>
            <a:r>
              <a:rPr lang="en-US" sz="1000" b="1" smtClean="0">
                <a:solidFill>
                  <a:prstClr val="black"/>
                </a:solidFill>
              </a:rPr>
              <a:t>2</a:t>
            </a:r>
            <a:r>
              <a:rPr lang="en-US" sz="1000" b="1" baseline="30000">
                <a:solidFill>
                  <a:prstClr val="black"/>
                </a:solidFill>
              </a:rPr>
              <a:t>d</a:t>
            </a:r>
            <a:r>
              <a:rPr lang="en-US" sz="1000" b="1" smtClean="0">
                <a:solidFill>
                  <a:prstClr val="black"/>
                </a:solidFill>
              </a:rPr>
              <a:t> </a:t>
            </a:r>
            <a:r>
              <a:rPr lang="en-US" sz="1000" b="1">
                <a:solidFill>
                  <a:prstClr val="black"/>
                </a:solidFill>
              </a:rPr>
              <a:t>surgery</a:t>
            </a:r>
          </a:p>
        </p:txBody>
      </p:sp>
      <p:cxnSp>
        <p:nvCxnSpPr>
          <p:cNvPr id="95" name="Connecteur droit 94"/>
          <p:cNvCxnSpPr/>
          <p:nvPr/>
        </p:nvCxnSpPr>
        <p:spPr>
          <a:xfrm>
            <a:off x="473175" y="1416278"/>
            <a:ext cx="6349730" cy="0"/>
          </a:xfrm>
          <a:prstGeom prst="line">
            <a:avLst/>
          </a:prstGeom>
          <a:ln w="19050" cmpd="sng">
            <a:solidFill>
              <a:srgbClr val="4F81B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7" name="Rectangle 96"/>
          <p:cNvSpPr/>
          <p:nvPr/>
        </p:nvSpPr>
        <p:spPr>
          <a:xfrm>
            <a:off x="382927" y="353934"/>
            <a:ext cx="4083169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110000"/>
              </a:lnSpc>
            </a:pPr>
            <a:r>
              <a:rPr lang="en-US" sz="1200" b="1" dirty="0" smtClean="0">
                <a:solidFill>
                  <a:prstClr val="black"/>
                </a:solidFill>
              </a:rPr>
              <a:t>Table S3: </a:t>
            </a:r>
            <a:r>
              <a:rPr lang="en-US" sz="1200" dirty="0" smtClean="0">
                <a:solidFill>
                  <a:prstClr val="black"/>
                </a:solidFill>
              </a:rPr>
              <a:t>Measurement of ALT activity in patients with relapse </a:t>
            </a:r>
            <a:endParaRPr lang="en-US" sz="1200" dirty="0">
              <a:solidFill>
                <a:prstClr val="black"/>
              </a:solidFill>
            </a:endParaRPr>
          </a:p>
        </p:txBody>
      </p:sp>
      <p:cxnSp>
        <p:nvCxnSpPr>
          <p:cNvPr id="85" name="Connecteur droit 84"/>
          <p:cNvCxnSpPr/>
          <p:nvPr/>
        </p:nvCxnSpPr>
        <p:spPr>
          <a:xfrm>
            <a:off x="473175" y="3922411"/>
            <a:ext cx="6349730" cy="0"/>
          </a:xfrm>
          <a:prstGeom prst="line">
            <a:avLst/>
          </a:prstGeom>
          <a:ln w="19050" cmpd="sng">
            <a:solidFill>
              <a:srgbClr val="4F81B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406243" y="3911983"/>
            <a:ext cx="2701247" cy="7113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400" b="1" baseline="30000" dirty="0">
                <a:solidFill>
                  <a:prstClr val="black"/>
                </a:solidFill>
              </a:rPr>
              <a:t>a</a:t>
            </a:r>
            <a:r>
              <a:rPr lang="en-US" sz="1000" dirty="0" smtClean="0">
                <a:solidFill>
                  <a:prstClr val="black"/>
                </a:solidFill>
              </a:rPr>
              <a:t> AA: anaplastic astrocytoma</a:t>
            </a:r>
          </a:p>
          <a:p>
            <a:pPr>
              <a:lnSpc>
                <a:spcPct val="110000"/>
              </a:lnSpc>
            </a:pPr>
            <a:r>
              <a:rPr lang="en-US" sz="1400" b="1" baseline="30000" dirty="0" smtClean="0">
                <a:solidFill>
                  <a:prstClr val="black"/>
                </a:solidFill>
              </a:rPr>
              <a:t>b</a:t>
            </a:r>
            <a:r>
              <a:rPr lang="en-US" sz="1000" dirty="0" smtClean="0">
                <a:solidFill>
                  <a:prstClr val="black"/>
                </a:solidFill>
              </a:rPr>
              <a:t> GBM: glioblastoma multiform</a:t>
            </a:r>
            <a:endParaRPr lang="en-US" sz="1000" baseline="30000" dirty="0">
              <a:solidFill>
                <a:prstClr val="black"/>
              </a:solidFill>
            </a:endParaRPr>
          </a:p>
          <a:p>
            <a:pPr>
              <a:lnSpc>
                <a:spcPct val="110000"/>
              </a:lnSpc>
            </a:pPr>
            <a:r>
              <a:rPr lang="en-US" sz="1400" b="1" baseline="30000" dirty="0" smtClean="0">
                <a:solidFill>
                  <a:prstClr val="black"/>
                </a:solidFill>
              </a:rPr>
              <a:t>c</a:t>
            </a:r>
            <a:r>
              <a:rPr lang="en-US" sz="1000" dirty="0" smtClean="0">
                <a:solidFill>
                  <a:prstClr val="black"/>
                </a:solidFill>
              </a:rPr>
              <a:t> AU: </a:t>
            </a:r>
            <a:r>
              <a:rPr lang="en-US" sz="1000" smtClean="0">
                <a:solidFill>
                  <a:prstClr val="black"/>
                </a:solidFill>
              </a:rPr>
              <a:t>arbitrary units; </a:t>
            </a:r>
            <a:r>
              <a:rPr lang="en-US" sz="1000" dirty="0" smtClean="0">
                <a:solidFill>
                  <a:prstClr val="black"/>
                </a:solidFill>
              </a:rPr>
              <a:t>see Materials and methods</a:t>
            </a:r>
            <a:endParaRPr lang="en-US" sz="1000" baseline="30000" dirty="0">
              <a:solidFill>
                <a:prstClr val="black"/>
              </a:solidFill>
            </a:endParaRPr>
          </a:p>
          <a:p>
            <a:pPr>
              <a:lnSpc>
                <a:spcPct val="110000"/>
              </a:lnSpc>
            </a:pPr>
            <a:endParaRPr lang="en-US" sz="1000" baseline="30000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698757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par défaut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Thème par défaut.thmx</Template>
  <TotalTime>110</TotalTime>
  <Words>137</Words>
  <Application>Microsoft Macintosh PowerPoint</Application>
  <PresentationFormat>Présentation à l'écran (4:3)</PresentationFormat>
  <Paragraphs>70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par défaut</vt:lpstr>
      <vt:lpstr>Présentation PowerPoint</vt:lpstr>
    </vt:vector>
  </TitlesOfParts>
  <Company>GICC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Nathalie Grandin</dc:creator>
  <cp:lastModifiedBy>Gicc</cp:lastModifiedBy>
  <cp:revision>21</cp:revision>
  <dcterms:created xsi:type="dcterms:W3CDTF">2019-01-17T13:06:28Z</dcterms:created>
  <dcterms:modified xsi:type="dcterms:W3CDTF">2019-10-17T09:32:37Z</dcterms:modified>
</cp:coreProperties>
</file>