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25" d="100"/>
          <a:sy n="125" d="100"/>
        </p:scale>
        <p:origin x="-1504" y="-80"/>
      </p:cViewPr>
      <p:guideLst>
        <p:guide orient="horz" pos="5759"/>
        <p:guide pos="43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6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8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2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8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5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0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7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9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9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5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2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41065" y="602118"/>
            <a:ext cx="2986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Table S4 : </a:t>
            </a:r>
            <a:r>
              <a:rPr lang="en-US" sz="1200" dirty="0" smtClean="0"/>
              <a:t>Ki67/C-</a:t>
            </a:r>
            <a:r>
              <a:rPr lang="en-US" sz="1200"/>
              <a:t>circle </a:t>
            </a:r>
            <a:r>
              <a:rPr lang="en-US" sz="1200" smtClean="0"/>
              <a:t>correlation in </a:t>
            </a:r>
            <a:r>
              <a:rPr lang="en-US" sz="1200" dirty="0" smtClean="0"/>
              <a:t>GBM </a:t>
            </a:r>
            <a:r>
              <a:rPr lang="en-US" sz="1400" baseline="30000" dirty="0" smtClean="0"/>
              <a:t>a</a:t>
            </a:r>
            <a:endParaRPr lang="en-US" sz="1400" baseline="30000" dirty="0"/>
          </a:p>
        </p:txBody>
      </p:sp>
      <p:sp>
        <p:nvSpPr>
          <p:cNvPr id="5" name="ZoneTexte 4"/>
          <p:cNvSpPr txBox="1"/>
          <p:nvPr/>
        </p:nvSpPr>
        <p:spPr>
          <a:xfrm>
            <a:off x="1828841" y="1165947"/>
            <a:ext cx="697126" cy="1451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Ki 67 ≤ 15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(n = 22)</a:t>
            </a:r>
          </a:p>
          <a:p>
            <a:pPr algn="ctr">
              <a:lnSpc>
                <a:spcPct val="80000"/>
              </a:lnSpc>
            </a:pPr>
            <a:endParaRPr lang="en-US" sz="1000" b="1" dirty="0"/>
          </a:p>
          <a:p>
            <a:pPr algn="ctr">
              <a:lnSpc>
                <a:spcPct val="80000"/>
              </a:lnSpc>
            </a:pPr>
            <a:r>
              <a:rPr lang="is-IS" sz="1000" b="1" dirty="0" smtClean="0"/>
              <a:t>10.90 </a:t>
            </a:r>
          </a:p>
          <a:p>
            <a:pPr algn="ctr">
              <a:lnSpc>
                <a:spcPct val="80000"/>
              </a:lnSpc>
            </a:pPr>
            <a:endParaRPr lang="is-IS" sz="1000" dirty="0"/>
          </a:p>
          <a:p>
            <a:pPr algn="ctr">
              <a:lnSpc>
                <a:spcPct val="80000"/>
              </a:lnSpc>
            </a:pPr>
            <a:r>
              <a:rPr lang="is-IS" sz="1000" dirty="0" smtClean="0"/>
              <a:t>3.05 </a:t>
            </a:r>
          </a:p>
          <a:p>
            <a:pPr algn="ctr">
              <a:lnSpc>
                <a:spcPct val="80000"/>
              </a:lnSpc>
            </a:pPr>
            <a:endParaRPr lang="is-IS" sz="1000" dirty="0"/>
          </a:p>
          <a:p>
            <a:pPr algn="ctr">
              <a:lnSpc>
                <a:spcPct val="80000"/>
              </a:lnSpc>
            </a:pPr>
            <a:r>
              <a:rPr lang="is-IS" sz="1000" b="1" dirty="0" smtClean="0"/>
              <a:t>25.18 </a:t>
            </a:r>
          </a:p>
          <a:p>
            <a:pPr algn="ctr">
              <a:lnSpc>
                <a:spcPct val="80000"/>
              </a:lnSpc>
            </a:pPr>
            <a:endParaRPr lang="is-IS" sz="1000" b="1" dirty="0"/>
          </a:p>
          <a:p>
            <a:pPr algn="ctr">
              <a:lnSpc>
                <a:spcPct val="80000"/>
              </a:lnSpc>
            </a:pPr>
            <a:endParaRPr lang="cs-CZ" sz="1000" dirty="0" smtClean="0"/>
          </a:p>
          <a:p>
            <a:pPr algn="ctr">
              <a:lnSpc>
                <a:spcPct val="80000"/>
              </a:lnSpc>
            </a:pPr>
            <a:r>
              <a:rPr lang="cs-CZ" sz="1000" dirty="0" smtClean="0"/>
              <a:t>14.32 </a:t>
            </a:r>
            <a:endParaRPr lang="en-US" sz="1000" b="1" dirty="0" smtClean="0"/>
          </a:p>
        </p:txBody>
      </p:sp>
      <p:sp>
        <p:nvSpPr>
          <p:cNvPr id="7" name="ZoneTexte 6"/>
          <p:cNvSpPr txBox="1"/>
          <p:nvPr/>
        </p:nvSpPr>
        <p:spPr>
          <a:xfrm>
            <a:off x="615424" y="1165947"/>
            <a:ext cx="1220106" cy="1451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endParaRPr lang="en-US" sz="1000" b="1" dirty="0" smtClean="0"/>
          </a:p>
          <a:p>
            <a:pPr algn="ctr">
              <a:lnSpc>
                <a:spcPct val="80000"/>
              </a:lnSpc>
            </a:pPr>
            <a:endParaRPr lang="en-US" sz="1000" b="1" dirty="0"/>
          </a:p>
          <a:p>
            <a:pPr algn="ctr">
              <a:lnSpc>
                <a:spcPct val="80000"/>
              </a:lnSpc>
            </a:pPr>
            <a:endParaRPr lang="en-US" sz="1000" b="1" dirty="0"/>
          </a:p>
          <a:p>
            <a:pPr algn="ctr">
              <a:lnSpc>
                <a:spcPct val="80000"/>
              </a:lnSpc>
            </a:pPr>
            <a:r>
              <a:rPr lang="en-US" sz="1000" b="1" dirty="0" smtClean="0"/>
              <a:t>Ki67 mean value</a:t>
            </a:r>
          </a:p>
          <a:p>
            <a:pPr algn="ctr">
              <a:lnSpc>
                <a:spcPct val="80000"/>
              </a:lnSpc>
            </a:pPr>
            <a:endParaRPr lang="en-US" sz="1000" b="1" dirty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Ki67 S.D.</a:t>
            </a:r>
          </a:p>
          <a:p>
            <a:pPr algn="ctr">
              <a:lnSpc>
                <a:spcPct val="80000"/>
              </a:lnSpc>
            </a:pPr>
            <a:endParaRPr lang="en-US" sz="1000" b="1" dirty="0"/>
          </a:p>
          <a:p>
            <a:pPr algn="ctr">
              <a:lnSpc>
                <a:spcPct val="80000"/>
              </a:lnSpc>
            </a:pPr>
            <a:r>
              <a:rPr lang="en-US" sz="1000" b="1" dirty="0" smtClean="0"/>
              <a:t>C-circle mean value</a:t>
            </a:r>
          </a:p>
          <a:p>
            <a:pPr algn="ctr">
              <a:lnSpc>
                <a:spcPct val="80000"/>
              </a:lnSpc>
            </a:pPr>
            <a:endParaRPr lang="en-US" sz="1000" b="1" dirty="0"/>
          </a:p>
          <a:p>
            <a:pPr algn="ctr">
              <a:lnSpc>
                <a:spcPct val="80000"/>
              </a:lnSpc>
            </a:pPr>
            <a:endParaRPr lang="en-US" sz="1000" dirty="0"/>
          </a:p>
          <a:p>
            <a:pPr algn="ctr">
              <a:lnSpc>
                <a:spcPct val="80000"/>
              </a:lnSpc>
            </a:pPr>
            <a:r>
              <a:rPr lang="en-US" sz="1000" dirty="0"/>
              <a:t>C-circle S.D</a:t>
            </a:r>
            <a:r>
              <a:rPr lang="en-US" sz="1000" dirty="0" smtClean="0"/>
              <a:t>.</a:t>
            </a:r>
          </a:p>
        </p:txBody>
      </p:sp>
      <p:cxnSp>
        <p:nvCxnSpPr>
          <p:cNvPr id="15" name="Connecteur droit 14"/>
          <p:cNvCxnSpPr/>
          <p:nvPr/>
        </p:nvCxnSpPr>
        <p:spPr>
          <a:xfrm>
            <a:off x="1835530" y="1171027"/>
            <a:ext cx="1384348" cy="0"/>
          </a:xfrm>
          <a:prstGeom prst="line">
            <a:avLst/>
          </a:prstGeom>
          <a:ln w="12700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406873" y="1171027"/>
            <a:ext cx="446126" cy="0"/>
          </a:xfrm>
          <a:prstGeom prst="line">
            <a:avLst/>
          </a:prstGeom>
          <a:ln w="12700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522752" y="1165947"/>
            <a:ext cx="697126" cy="1451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Ki 67 &gt; 15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(n = 22)</a:t>
            </a:r>
          </a:p>
          <a:p>
            <a:pPr algn="ctr">
              <a:lnSpc>
                <a:spcPct val="80000"/>
              </a:lnSpc>
            </a:pPr>
            <a:endParaRPr lang="en-US" sz="1000" b="1" dirty="0"/>
          </a:p>
          <a:p>
            <a:pPr algn="ctr">
              <a:lnSpc>
                <a:spcPct val="80000"/>
              </a:lnSpc>
            </a:pPr>
            <a:r>
              <a:rPr lang="is-IS" sz="1000" b="1" dirty="0" smtClean="0"/>
              <a:t>33.63 </a:t>
            </a:r>
          </a:p>
          <a:p>
            <a:pPr algn="ctr">
              <a:lnSpc>
                <a:spcPct val="80000"/>
              </a:lnSpc>
            </a:pPr>
            <a:endParaRPr lang="is-IS" sz="1000" dirty="0"/>
          </a:p>
          <a:p>
            <a:pPr algn="ctr">
              <a:lnSpc>
                <a:spcPct val="80000"/>
              </a:lnSpc>
            </a:pPr>
            <a:r>
              <a:rPr lang="is-IS" sz="1000" dirty="0" smtClean="0"/>
              <a:t>17.12 </a:t>
            </a:r>
          </a:p>
          <a:p>
            <a:pPr algn="ctr">
              <a:lnSpc>
                <a:spcPct val="80000"/>
              </a:lnSpc>
            </a:pPr>
            <a:endParaRPr lang="is-IS" sz="1000" dirty="0"/>
          </a:p>
          <a:p>
            <a:pPr algn="ctr">
              <a:lnSpc>
                <a:spcPct val="80000"/>
              </a:lnSpc>
            </a:pPr>
            <a:r>
              <a:rPr lang="is-IS" sz="1000" b="1" dirty="0" smtClean="0"/>
              <a:t>53.31</a:t>
            </a:r>
          </a:p>
          <a:p>
            <a:pPr algn="ctr">
              <a:lnSpc>
                <a:spcPct val="80000"/>
              </a:lnSpc>
            </a:pPr>
            <a:endParaRPr lang="is-IS" sz="1000" b="1" dirty="0"/>
          </a:p>
          <a:p>
            <a:pPr algn="ctr">
              <a:lnSpc>
                <a:spcPct val="80000"/>
              </a:lnSpc>
            </a:pPr>
            <a:endParaRPr lang="is-IS" sz="1000" dirty="0" smtClean="0"/>
          </a:p>
          <a:p>
            <a:pPr algn="ctr">
              <a:lnSpc>
                <a:spcPct val="80000"/>
              </a:lnSpc>
            </a:pPr>
            <a:r>
              <a:rPr lang="is-IS" sz="1000" dirty="0" smtClean="0"/>
              <a:t>40.21 </a:t>
            </a:r>
            <a:endParaRPr lang="en-US" sz="1000" b="1" dirty="0" smtClean="0"/>
          </a:p>
        </p:txBody>
      </p:sp>
      <p:sp>
        <p:nvSpPr>
          <p:cNvPr id="20" name="ZoneTexte 19"/>
          <p:cNvSpPr txBox="1"/>
          <p:nvPr/>
        </p:nvSpPr>
        <p:spPr>
          <a:xfrm>
            <a:off x="2344905" y="945424"/>
            <a:ext cx="450351" cy="220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GBM</a:t>
            </a:r>
            <a:endParaRPr lang="en-US" sz="1400" baseline="30000" dirty="0" smtClean="0"/>
          </a:p>
        </p:txBody>
      </p:sp>
      <p:sp>
        <p:nvSpPr>
          <p:cNvPr id="21" name="ZoneTexte 20"/>
          <p:cNvSpPr txBox="1"/>
          <p:nvPr/>
        </p:nvSpPr>
        <p:spPr>
          <a:xfrm>
            <a:off x="3437353" y="945424"/>
            <a:ext cx="446126" cy="220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AA </a:t>
            </a:r>
            <a:r>
              <a:rPr lang="en-US" sz="1400" baseline="30000" dirty="0" smtClean="0"/>
              <a:t>b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403746" y="1165947"/>
            <a:ext cx="479618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endParaRPr lang="fi-FI" sz="1000" b="1" dirty="0" smtClean="0"/>
          </a:p>
          <a:p>
            <a:pPr algn="ctr">
              <a:lnSpc>
                <a:spcPct val="80000"/>
              </a:lnSpc>
            </a:pPr>
            <a:endParaRPr lang="fi-FI" sz="1000" b="1" dirty="0"/>
          </a:p>
          <a:p>
            <a:pPr algn="ctr">
              <a:lnSpc>
                <a:spcPct val="80000"/>
              </a:lnSpc>
            </a:pPr>
            <a:endParaRPr lang="fi-FI" sz="1000" b="1" dirty="0" smtClean="0"/>
          </a:p>
          <a:p>
            <a:pPr algn="ctr">
              <a:lnSpc>
                <a:spcPct val="80000"/>
              </a:lnSpc>
            </a:pPr>
            <a:r>
              <a:rPr lang="fi-FI" sz="1000" b="1" dirty="0" smtClean="0"/>
              <a:t>12.13 </a:t>
            </a:r>
            <a:endParaRPr lang="is-IS" sz="1000" b="1" dirty="0" smtClean="0"/>
          </a:p>
          <a:p>
            <a:pPr algn="ctr">
              <a:lnSpc>
                <a:spcPct val="80000"/>
              </a:lnSpc>
            </a:pPr>
            <a:endParaRPr lang="is-IS" sz="1000" dirty="0"/>
          </a:p>
          <a:p>
            <a:pPr algn="ctr">
              <a:lnSpc>
                <a:spcPct val="80000"/>
              </a:lnSpc>
            </a:pPr>
            <a:r>
              <a:rPr lang="is-IS" sz="1000" dirty="0" smtClean="0"/>
              <a:t>8.96 </a:t>
            </a:r>
          </a:p>
        </p:txBody>
      </p:sp>
      <p:grpSp>
        <p:nvGrpSpPr>
          <p:cNvPr id="11" name="Grouper 10"/>
          <p:cNvGrpSpPr/>
          <p:nvPr/>
        </p:nvGrpSpPr>
        <p:grpSpPr>
          <a:xfrm>
            <a:off x="742793" y="1510762"/>
            <a:ext cx="3140686" cy="1109180"/>
            <a:chOff x="742792" y="1510762"/>
            <a:chExt cx="3697759" cy="1109180"/>
          </a:xfrm>
        </p:grpSpPr>
        <p:cxnSp>
          <p:nvCxnSpPr>
            <p:cNvPr id="17" name="Connecteur droit 16"/>
            <p:cNvCxnSpPr/>
            <p:nvPr/>
          </p:nvCxnSpPr>
          <p:spPr>
            <a:xfrm>
              <a:off x="742792" y="1510762"/>
              <a:ext cx="3697759" cy="0"/>
            </a:xfrm>
            <a:prstGeom prst="line">
              <a:avLst/>
            </a:prstGeom>
            <a:ln w="12700" cmpd="sng">
              <a:solidFill>
                <a:srgbClr val="4F81BD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742792" y="2002073"/>
              <a:ext cx="3697759" cy="0"/>
            </a:xfrm>
            <a:prstGeom prst="line">
              <a:avLst/>
            </a:prstGeom>
            <a:ln w="12700" cmpd="sng">
              <a:solidFill>
                <a:srgbClr val="4F81BD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742792" y="2619942"/>
              <a:ext cx="3697759" cy="0"/>
            </a:xfrm>
            <a:prstGeom prst="line">
              <a:avLst/>
            </a:prstGeom>
            <a:ln w="12700" cmpd="sng">
              <a:solidFill>
                <a:srgbClr val="4F81BD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ZoneTexte 1"/>
          <p:cNvSpPr txBox="1"/>
          <p:nvPr/>
        </p:nvSpPr>
        <p:spPr>
          <a:xfrm>
            <a:off x="641065" y="2640262"/>
            <a:ext cx="2457208" cy="4825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aseline="30000" dirty="0"/>
              <a:t>a</a:t>
            </a:r>
            <a:r>
              <a:rPr lang="en-US" sz="900" dirty="0" smtClean="0"/>
              <a:t> GBM: glioblastoma multiform</a:t>
            </a:r>
          </a:p>
          <a:p>
            <a:pPr>
              <a:lnSpc>
                <a:spcPct val="90000"/>
              </a:lnSpc>
            </a:pPr>
            <a:r>
              <a:rPr lang="en-US" sz="1400" baseline="30000" dirty="0"/>
              <a:t>b</a:t>
            </a:r>
            <a:r>
              <a:rPr lang="en-US" sz="900" dirty="0" smtClean="0"/>
              <a:t> AA: anaplastic astrocytoma</a:t>
            </a:r>
          </a:p>
          <a:p>
            <a:pPr>
              <a:lnSpc>
                <a:spcPct val="90000"/>
              </a:lnSpc>
            </a:pPr>
            <a:r>
              <a:rPr lang="en-US" sz="1400" baseline="30000" dirty="0" smtClean="0"/>
              <a:t>c</a:t>
            </a:r>
            <a:r>
              <a:rPr lang="en-US" sz="900" dirty="0" smtClean="0"/>
              <a:t> AU: arbitrary units; see Materials and methods</a:t>
            </a:r>
            <a:endParaRPr lang="en-US" sz="900" dirty="0"/>
          </a:p>
        </p:txBody>
      </p:sp>
      <p:sp>
        <p:nvSpPr>
          <p:cNvPr id="19" name="ZoneTexte 18"/>
          <p:cNvSpPr txBox="1"/>
          <p:nvPr/>
        </p:nvSpPr>
        <p:spPr>
          <a:xfrm>
            <a:off x="972180" y="2151467"/>
            <a:ext cx="498521" cy="220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dirty="0" smtClean="0"/>
              <a:t>(AU) </a:t>
            </a:r>
            <a:r>
              <a:rPr lang="en-US" sz="1400" baseline="30000" dirty="0" smtClean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316333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par défau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par défaut.thmx</Template>
  <TotalTime>228</TotalTime>
  <Words>83</Words>
  <Application>Microsoft Macintosh PowerPoint</Application>
  <PresentationFormat>Présentation à l'écran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par défaut</vt:lpstr>
      <vt:lpstr>Présentation PowerPoint</vt:lpstr>
    </vt:vector>
  </TitlesOfParts>
  <Company>GICC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Grandin</dc:creator>
  <cp:lastModifiedBy>Gicc</cp:lastModifiedBy>
  <cp:revision>20</cp:revision>
  <dcterms:created xsi:type="dcterms:W3CDTF">2018-07-25T08:38:55Z</dcterms:created>
  <dcterms:modified xsi:type="dcterms:W3CDTF">2019-10-23T08:38:52Z</dcterms:modified>
</cp:coreProperties>
</file>