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06" d="100"/>
          <a:sy n="106" d="100"/>
        </p:scale>
        <p:origin x="-1408" y="-104"/>
      </p:cViewPr>
      <p:guideLst>
        <p:guide orient="horz" pos="4305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17/10/19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565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17/10/19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483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17/10/19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826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17/10/19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488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17/10/19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56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17/10/19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702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17/10/19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979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17/10/19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193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17/10/19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495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17/10/19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4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17/10/19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951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60C0C-0B3F-5842-AE2C-DB8AF7F4C16B}" type="datetimeFigureOut">
              <a:rPr lang="fr-FR" smtClean="0"/>
              <a:t>17/10/19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124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41914" y="863986"/>
            <a:ext cx="21211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</a:rPr>
              <a:t>Table S5</a:t>
            </a:r>
            <a:r>
              <a:rPr lang="en-US" sz="1200" b="1" smtClean="0">
                <a:solidFill>
                  <a:prstClr val="black"/>
                </a:solidFill>
              </a:rPr>
              <a:t>: </a:t>
            </a:r>
            <a:r>
              <a:rPr lang="en-US" sz="1200" smtClean="0">
                <a:solidFill>
                  <a:prstClr val="black"/>
                </a:solidFill>
              </a:rPr>
              <a:t>Patients </a:t>
            </a:r>
            <a:r>
              <a:rPr lang="en-US" sz="1200" dirty="0" smtClean="0">
                <a:solidFill>
                  <a:prstClr val="black"/>
                </a:solidFill>
              </a:rPr>
              <a:t>survival data</a:t>
            </a:r>
            <a:endParaRPr lang="en-US" sz="1200" dirty="0"/>
          </a:p>
        </p:txBody>
      </p:sp>
      <p:sp>
        <p:nvSpPr>
          <p:cNvPr id="3" name="Rectangle 2"/>
          <p:cNvSpPr/>
          <p:nvPr/>
        </p:nvSpPr>
        <p:spPr>
          <a:xfrm>
            <a:off x="441914" y="2155661"/>
            <a:ext cx="182614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400" baseline="30000" dirty="0" smtClean="0">
                <a:solidFill>
                  <a:prstClr val="black"/>
                </a:solidFill>
              </a:rPr>
              <a:t>a</a:t>
            </a:r>
            <a:r>
              <a:rPr lang="en-US" sz="1000" dirty="0" smtClean="0">
                <a:solidFill>
                  <a:prstClr val="black"/>
                </a:solidFill>
              </a:rPr>
              <a:t> AA: anaplastic astrocytoma</a:t>
            </a:r>
          </a:p>
          <a:p>
            <a:r>
              <a:rPr lang="en-US" sz="1400" baseline="30000" dirty="0" smtClean="0">
                <a:solidFill>
                  <a:prstClr val="black"/>
                </a:solidFill>
              </a:rPr>
              <a:t>b</a:t>
            </a:r>
            <a:r>
              <a:rPr lang="en-US" sz="1000" dirty="0" smtClean="0">
                <a:solidFill>
                  <a:prstClr val="black"/>
                </a:solidFill>
              </a:rPr>
              <a:t> GBM: glioblastoma multiform</a:t>
            </a:r>
          </a:p>
          <a:p>
            <a:pPr lvl="0"/>
            <a:r>
              <a:rPr lang="en-US" sz="1400" baseline="30000" dirty="0" smtClean="0">
                <a:solidFill>
                  <a:prstClr val="black"/>
                </a:solidFill>
              </a:rPr>
              <a:t>c</a:t>
            </a:r>
            <a:r>
              <a:rPr lang="en-US" sz="1000" dirty="0" smtClean="0">
                <a:solidFill>
                  <a:prstClr val="black"/>
                </a:solidFill>
              </a:rPr>
              <a:t> HR: hazard ratio</a:t>
            </a:r>
            <a:endParaRPr lang="en-US" sz="1000" dirty="0">
              <a:solidFill>
                <a:prstClr val="black"/>
              </a:solidFill>
            </a:endParaRPr>
          </a:p>
        </p:txBody>
      </p:sp>
      <p:grpSp>
        <p:nvGrpSpPr>
          <p:cNvPr id="15" name="Grouper 14"/>
          <p:cNvGrpSpPr/>
          <p:nvPr/>
        </p:nvGrpSpPr>
        <p:grpSpPr>
          <a:xfrm>
            <a:off x="494290" y="1261045"/>
            <a:ext cx="5690550" cy="872830"/>
            <a:chOff x="555350" y="1261045"/>
            <a:chExt cx="5690550" cy="872830"/>
          </a:xfrm>
        </p:grpSpPr>
        <p:sp>
          <p:nvSpPr>
            <p:cNvPr id="4" name="Rectangle 3"/>
            <p:cNvSpPr/>
            <p:nvPr/>
          </p:nvSpPr>
          <p:spPr>
            <a:xfrm>
              <a:off x="2854532" y="1261045"/>
              <a:ext cx="1724238" cy="861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000" dirty="0" smtClean="0">
                  <a:solidFill>
                    <a:prstClr val="black"/>
                  </a:solidFill>
                </a:rPr>
                <a:t>Patient age vs </a:t>
              </a:r>
              <a:r>
                <a:rPr lang="en-US" sz="1000" dirty="0">
                  <a:solidFill>
                    <a:prstClr val="black"/>
                  </a:solidFill>
                </a:rPr>
                <a:t>survival</a:t>
              </a:r>
              <a:endParaRPr lang="en-US" sz="1000" dirty="0"/>
            </a:p>
            <a:p>
              <a:pPr algn="ctr"/>
              <a:endParaRPr lang="en-US" sz="1000" dirty="0">
                <a:solidFill>
                  <a:prstClr val="black"/>
                </a:solidFill>
              </a:endParaRPr>
            </a:p>
            <a:p>
              <a:pPr algn="ctr"/>
              <a:r>
                <a:rPr lang="en-US" sz="1000" dirty="0" smtClean="0">
                  <a:solidFill>
                    <a:prstClr val="black"/>
                  </a:solidFill>
                </a:rPr>
                <a:t>HR : 1.05 (0.99; 1.12) p = 0.11</a:t>
              </a:r>
            </a:p>
            <a:p>
              <a:pPr algn="ctr"/>
              <a:endParaRPr lang="en-US" sz="1000" dirty="0">
                <a:solidFill>
                  <a:prstClr val="black"/>
                </a:solidFill>
              </a:endParaRPr>
            </a:p>
            <a:p>
              <a:pPr algn="ctr"/>
              <a:r>
                <a:rPr lang="en-US" sz="1000" dirty="0" smtClean="0">
                  <a:solidFill>
                    <a:prstClr val="black"/>
                  </a:solidFill>
                </a:rPr>
                <a:t>HR : 1.03 (0.99; 1.06) p = 1.14</a:t>
              </a:r>
              <a:endParaRPr lang="en-US" sz="1000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555350" y="1564869"/>
              <a:ext cx="543739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000" dirty="0" smtClean="0">
                  <a:solidFill>
                    <a:prstClr val="black"/>
                  </a:solidFill>
                </a:rPr>
                <a:t>AA </a:t>
              </a:r>
              <a:r>
                <a:rPr lang="en-US" sz="1400" baseline="30000" dirty="0" smtClean="0">
                  <a:solidFill>
                    <a:prstClr val="black"/>
                  </a:solidFill>
                </a:rPr>
                <a:t>a</a:t>
              </a:r>
            </a:p>
            <a:p>
              <a:pPr algn="ctr"/>
              <a:endParaRPr lang="en-US" sz="1000" dirty="0">
                <a:solidFill>
                  <a:prstClr val="black"/>
                </a:solidFill>
              </a:endParaRPr>
            </a:p>
            <a:p>
              <a:pPr algn="ctr"/>
              <a:r>
                <a:rPr lang="en-US" sz="1000" dirty="0" smtClean="0">
                  <a:solidFill>
                    <a:prstClr val="black"/>
                  </a:solidFill>
                </a:rPr>
                <a:t>GBM </a:t>
              </a:r>
              <a:r>
                <a:rPr lang="en-US" sz="1400" baseline="30000" dirty="0" smtClean="0">
                  <a:solidFill>
                    <a:prstClr val="black"/>
                  </a:solidFill>
                </a:rPr>
                <a:t>b</a:t>
              </a:r>
              <a:endParaRPr lang="en-US" sz="1400" baseline="30000" dirty="0"/>
            </a:p>
          </p:txBody>
        </p:sp>
        <p:cxnSp>
          <p:nvCxnSpPr>
            <p:cNvPr id="7" name="Connecteur droit 6"/>
            <p:cNvCxnSpPr/>
            <p:nvPr/>
          </p:nvCxnSpPr>
          <p:spPr>
            <a:xfrm>
              <a:off x="590046" y="1507140"/>
              <a:ext cx="5655854" cy="0"/>
            </a:xfrm>
            <a:prstGeom prst="line">
              <a:avLst/>
            </a:prstGeom>
            <a:ln w="127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/>
            <p:cNvCxnSpPr/>
            <p:nvPr/>
          </p:nvCxnSpPr>
          <p:spPr>
            <a:xfrm>
              <a:off x="1078192" y="1507140"/>
              <a:ext cx="0" cy="577092"/>
            </a:xfrm>
            <a:prstGeom prst="line">
              <a:avLst/>
            </a:prstGeom>
            <a:ln w="127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1164232" y="1261045"/>
              <a:ext cx="1807456" cy="861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000" dirty="0" smtClean="0">
                  <a:solidFill>
                    <a:prstClr val="black"/>
                  </a:solidFill>
                </a:rPr>
                <a:t>ALT intensity vs </a:t>
              </a:r>
              <a:r>
                <a:rPr lang="en-US" sz="1000" dirty="0">
                  <a:solidFill>
                    <a:prstClr val="black"/>
                  </a:solidFill>
                </a:rPr>
                <a:t>survival</a:t>
              </a:r>
              <a:endParaRPr lang="en-US" sz="1000" dirty="0"/>
            </a:p>
            <a:p>
              <a:pPr algn="ctr"/>
              <a:endParaRPr lang="en-US" sz="1000" dirty="0">
                <a:solidFill>
                  <a:prstClr val="black"/>
                </a:solidFill>
              </a:endParaRPr>
            </a:p>
            <a:p>
              <a:pPr algn="ctr"/>
              <a:r>
                <a:rPr lang="en-US" sz="1000" dirty="0" smtClean="0">
                  <a:solidFill>
                    <a:prstClr val="black"/>
                  </a:solidFill>
                </a:rPr>
                <a:t>HR </a:t>
              </a:r>
              <a:r>
                <a:rPr lang="en-US" sz="1400" baseline="30000" dirty="0" smtClean="0">
                  <a:solidFill>
                    <a:prstClr val="black"/>
                  </a:solidFill>
                </a:rPr>
                <a:t>c</a:t>
              </a:r>
              <a:r>
                <a:rPr lang="en-US" sz="1000" dirty="0" smtClean="0">
                  <a:solidFill>
                    <a:prstClr val="black"/>
                  </a:solidFill>
                </a:rPr>
                <a:t> </a:t>
              </a:r>
              <a:r>
                <a:rPr lang="en-US" sz="1000" dirty="0">
                  <a:solidFill>
                    <a:prstClr val="black"/>
                  </a:solidFill>
                </a:rPr>
                <a:t>: </a:t>
              </a:r>
              <a:r>
                <a:rPr lang="en-US" sz="1000" dirty="0" smtClean="0">
                  <a:solidFill>
                    <a:prstClr val="black"/>
                  </a:solidFill>
                </a:rPr>
                <a:t>1.00 </a:t>
              </a:r>
              <a:r>
                <a:rPr lang="en-US" sz="1000" dirty="0">
                  <a:solidFill>
                    <a:prstClr val="black"/>
                  </a:solidFill>
                </a:rPr>
                <a:t>(</a:t>
              </a:r>
              <a:r>
                <a:rPr lang="en-US" sz="1000" dirty="0" smtClean="0">
                  <a:solidFill>
                    <a:prstClr val="black"/>
                  </a:solidFill>
                </a:rPr>
                <a:t>0.98; 1.02</a:t>
              </a:r>
              <a:r>
                <a:rPr lang="en-US" sz="1000" dirty="0">
                  <a:solidFill>
                    <a:prstClr val="black"/>
                  </a:solidFill>
                </a:rPr>
                <a:t>) p </a:t>
              </a:r>
              <a:r>
                <a:rPr lang="en-US" sz="1000" dirty="0" smtClean="0">
                  <a:solidFill>
                    <a:prstClr val="black"/>
                  </a:solidFill>
                </a:rPr>
                <a:t>= 0.98</a:t>
              </a:r>
            </a:p>
            <a:p>
              <a:pPr algn="ctr"/>
              <a:endParaRPr lang="en-US" sz="1000" dirty="0">
                <a:solidFill>
                  <a:prstClr val="black"/>
                </a:solidFill>
              </a:endParaRPr>
            </a:p>
            <a:p>
              <a:pPr algn="ctr"/>
              <a:r>
                <a:rPr lang="en-US" sz="1000" dirty="0" smtClean="0">
                  <a:solidFill>
                    <a:prstClr val="black"/>
                  </a:solidFill>
                </a:rPr>
                <a:t>HR </a:t>
              </a:r>
              <a:r>
                <a:rPr lang="en-US" sz="1000" dirty="0">
                  <a:solidFill>
                    <a:prstClr val="black"/>
                  </a:solidFill>
                </a:rPr>
                <a:t>: </a:t>
              </a:r>
              <a:r>
                <a:rPr lang="en-US" sz="1000" dirty="0" smtClean="0">
                  <a:solidFill>
                    <a:prstClr val="black"/>
                  </a:solidFill>
                </a:rPr>
                <a:t>1.00 </a:t>
              </a:r>
              <a:r>
                <a:rPr lang="en-US" sz="1000" dirty="0">
                  <a:solidFill>
                    <a:prstClr val="black"/>
                  </a:solidFill>
                </a:rPr>
                <a:t>(0.99; </a:t>
              </a:r>
              <a:r>
                <a:rPr lang="en-US" sz="1000" dirty="0" smtClean="0">
                  <a:solidFill>
                    <a:prstClr val="black"/>
                  </a:solidFill>
                </a:rPr>
                <a:t>1.01) </a:t>
              </a:r>
              <a:r>
                <a:rPr lang="en-US" sz="1000" dirty="0">
                  <a:solidFill>
                    <a:prstClr val="black"/>
                  </a:solidFill>
                </a:rPr>
                <a:t>p </a:t>
              </a:r>
              <a:r>
                <a:rPr lang="en-US" sz="1000" dirty="0" smtClean="0">
                  <a:solidFill>
                    <a:prstClr val="black"/>
                  </a:solidFill>
                </a:rPr>
                <a:t>= </a:t>
              </a:r>
              <a:r>
                <a:rPr lang="en-US" sz="1000" dirty="0">
                  <a:solidFill>
                    <a:prstClr val="black"/>
                  </a:solidFill>
                </a:rPr>
                <a:t>0</a:t>
              </a:r>
              <a:r>
                <a:rPr lang="en-US" sz="1000" dirty="0" smtClean="0">
                  <a:solidFill>
                    <a:prstClr val="black"/>
                  </a:solidFill>
                </a:rPr>
                <a:t>.94</a:t>
              </a:r>
              <a:endParaRPr lang="en-US" sz="10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521662" y="1261045"/>
              <a:ext cx="17242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000" dirty="0" smtClean="0">
                  <a:solidFill>
                    <a:prstClr val="black"/>
                  </a:solidFill>
                </a:rPr>
                <a:t>Survival AA vs GBM</a:t>
              </a:r>
              <a:endParaRPr lang="en-US" sz="1000" dirty="0"/>
            </a:p>
            <a:p>
              <a:pPr algn="ctr"/>
              <a:endParaRPr lang="en-US" sz="1000" dirty="0">
                <a:solidFill>
                  <a:prstClr val="black"/>
                </a:solidFill>
              </a:endParaRPr>
            </a:p>
            <a:p>
              <a:pPr algn="ctr"/>
              <a:endParaRPr lang="en-US" sz="1000" dirty="0" smtClean="0">
                <a:solidFill>
                  <a:prstClr val="black"/>
                </a:solidFill>
              </a:endParaRPr>
            </a:p>
            <a:p>
              <a:pPr algn="ctr"/>
              <a:r>
                <a:rPr lang="en-US" sz="1000" dirty="0" smtClean="0">
                  <a:solidFill>
                    <a:prstClr val="black"/>
                  </a:solidFill>
                </a:rPr>
                <a:t>HR : 2.19 (0.89; 5.33) p = 0.09</a:t>
              </a:r>
            </a:p>
          </p:txBody>
        </p:sp>
        <p:cxnSp>
          <p:nvCxnSpPr>
            <p:cNvPr id="12" name="Connecteur droit 11"/>
            <p:cNvCxnSpPr/>
            <p:nvPr/>
          </p:nvCxnSpPr>
          <p:spPr>
            <a:xfrm>
              <a:off x="2912434" y="1507140"/>
              <a:ext cx="0" cy="577092"/>
            </a:xfrm>
            <a:prstGeom prst="line">
              <a:avLst/>
            </a:prstGeom>
            <a:ln w="12700" cmpd="sng"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>
              <a:off x="4570044" y="1515969"/>
              <a:ext cx="0" cy="577092"/>
            </a:xfrm>
            <a:prstGeom prst="line">
              <a:avLst/>
            </a:prstGeom>
            <a:ln w="12700" cmpd="sng"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/>
            <p:cNvCxnSpPr/>
            <p:nvPr/>
          </p:nvCxnSpPr>
          <p:spPr>
            <a:xfrm>
              <a:off x="590046" y="2133875"/>
              <a:ext cx="5655854" cy="0"/>
            </a:xfrm>
            <a:prstGeom prst="line">
              <a:avLst/>
            </a:prstGeom>
            <a:ln w="127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2858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par défaut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par défaut.thmx</Template>
  <TotalTime>255</TotalTime>
  <Words>93</Words>
  <Application>Microsoft Macintosh PowerPoint</Application>
  <PresentationFormat>Présentation à l'écran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par défaut</vt:lpstr>
      <vt:lpstr>Présentation PowerPoint</vt:lpstr>
    </vt:vector>
  </TitlesOfParts>
  <Company>GICC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Nathalie Grandin</dc:creator>
  <cp:lastModifiedBy>Gicc</cp:lastModifiedBy>
  <cp:revision>12</cp:revision>
  <dcterms:created xsi:type="dcterms:W3CDTF">2018-11-01T12:39:52Z</dcterms:created>
  <dcterms:modified xsi:type="dcterms:W3CDTF">2019-10-17T09:38:39Z</dcterms:modified>
</cp:coreProperties>
</file>