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62" r:id="rId2"/>
    <p:sldId id="374" r:id="rId3"/>
    <p:sldId id="367" r:id="rId4"/>
    <p:sldId id="375" r:id="rId5"/>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90" autoAdjust="0"/>
    <p:restoredTop sz="94690" autoAdjust="0"/>
  </p:normalViewPr>
  <p:slideViewPr>
    <p:cSldViewPr snapToGrid="0">
      <p:cViewPr varScale="1">
        <p:scale>
          <a:sx n="84" d="100"/>
          <a:sy n="84" d="100"/>
        </p:scale>
        <p:origin x="2808" y="10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3D810EA-E6DB-4839-B1B3-B665815D5FA9}"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112289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D810EA-E6DB-4839-B1B3-B665815D5FA9}"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2990157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D810EA-E6DB-4839-B1B3-B665815D5FA9}"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403098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3D810EA-E6DB-4839-B1B3-B665815D5FA9}"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661892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810EA-E6DB-4839-B1B3-B665815D5FA9}"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2256455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3D810EA-E6DB-4839-B1B3-B665815D5FA9}"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3104900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3D810EA-E6DB-4839-B1B3-B665815D5FA9}" type="datetimeFigureOut">
              <a:rPr lang="en-US" smtClean="0"/>
              <a:t>11/7/2019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2293608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3D810EA-E6DB-4839-B1B3-B665815D5FA9}" type="datetimeFigureOut">
              <a:rPr lang="en-US" smtClean="0"/>
              <a:t>11/7/2019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4050433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810EA-E6DB-4839-B1B3-B665815D5FA9}" type="datetimeFigureOut">
              <a:rPr lang="en-US" smtClean="0"/>
              <a:t>11/7/2019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2301324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D810EA-E6DB-4839-B1B3-B665815D5FA9}"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36187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3D810EA-E6DB-4839-B1B3-B665815D5FA9}"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52D66-1012-4B56-AC30-6FF46BF02794}" type="slidenum">
              <a:rPr lang="en-US" smtClean="0"/>
              <a:t>‹#›</a:t>
            </a:fld>
            <a:endParaRPr lang="en-US"/>
          </a:p>
        </p:txBody>
      </p:sp>
    </p:spTree>
    <p:extLst>
      <p:ext uri="{BB962C8B-B14F-4D97-AF65-F5344CB8AC3E}">
        <p14:creationId xmlns:p14="http://schemas.microsoft.com/office/powerpoint/2010/main" val="2249039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3D810EA-E6DB-4839-B1B3-B665815D5FA9}" type="datetimeFigureOut">
              <a:rPr lang="en-US" smtClean="0"/>
              <a:t>11/7/2019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E252D66-1012-4B56-AC30-6FF46BF02794}" type="slidenum">
              <a:rPr lang="en-US" smtClean="0"/>
              <a:t>‹#›</a:t>
            </a:fld>
            <a:endParaRPr lang="en-US"/>
          </a:p>
        </p:txBody>
      </p:sp>
    </p:spTree>
    <p:extLst>
      <p:ext uri="{BB962C8B-B14F-4D97-AF65-F5344CB8AC3E}">
        <p14:creationId xmlns:p14="http://schemas.microsoft.com/office/powerpoint/2010/main" val="2412182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pubs.acs.org/doi/abs/10.1021/ac800386h#afn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409" y="15464"/>
            <a:ext cx="6707275" cy="6063198"/>
          </a:xfrm>
          <a:prstGeom prst="rect">
            <a:avLst/>
          </a:prstGeom>
        </p:spPr>
        <p:txBody>
          <a:bodyPr wrap="square">
            <a:spAutoFit/>
          </a:bodyPr>
          <a:lstStyle/>
          <a:p>
            <a:pPr algn="ctr"/>
            <a:r>
              <a:rPr lang="en-US" sz="1200" b="1" dirty="0">
                <a:latin typeface="Times New Roman" panose="02020603050405020304" pitchFamily="18" charset="0"/>
                <a:cs typeface="Times New Roman" panose="02020603050405020304" pitchFamily="18" charset="0"/>
              </a:rPr>
              <a:t>STORI </a:t>
            </a:r>
            <a:r>
              <a:rPr lang="en-US" sz="1200" b="1" dirty="0" smtClean="0">
                <a:latin typeface="Times New Roman" panose="02020603050405020304" pitchFamily="18" charset="0"/>
                <a:cs typeface="Times New Roman" panose="02020603050405020304" pitchFamily="18" charset="0"/>
              </a:rPr>
              <a:t>Plots Enable Accurate Tracking of </a:t>
            </a:r>
            <a:r>
              <a:rPr lang="en-US" sz="1200" b="1" dirty="0">
                <a:latin typeface="Times New Roman" panose="02020603050405020304" pitchFamily="18" charset="0"/>
                <a:cs typeface="Times New Roman" panose="02020603050405020304" pitchFamily="18" charset="0"/>
              </a:rPr>
              <a:t>Individual Ion </a:t>
            </a:r>
            <a:r>
              <a:rPr lang="en-US" sz="1200" b="1" dirty="0" smtClean="0">
                <a:latin typeface="Times New Roman" panose="02020603050405020304" pitchFamily="18" charset="0"/>
                <a:cs typeface="Times New Roman" panose="02020603050405020304" pitchFamily="18" charset="0"/>
              </a:rPr>
              <a:t>Signals</a:t>
            </a:r>
          </a:p>
          <a:p>
            <a:pPr algn="ctr"/>
            <a:endParaRPr lang="en-US" sz="1200" dirty="0">
              <a:latin typeface="Times New Roman" panose="02020603050405020304" pitchFamily="18" charset="0"/>
              <a:cs typeface="Times New Roman" panose="02020603050405020304" pitchFamily="18" charset="0"/>
            </a:endParaRPr>
          </a:p>
          <a:p>
            <a:r>
              <a:rPr lang="en-US" sz="1200" dirty="0">
                <a:latin typeface="Times New Roman" panose="02020603050405020304" pitchFamily="18" charset="0"/>
                <a:cs typeface="Times New Roman" panose="02020603050405020304" pitchFamily="18" charset="0"/>
              </a:rPr>
              <a:t>Jared O. Kafader, </a:t>
            </a:r>
            <a:r>
              <a:rPr lang="en-US" sz="1200" b="1"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Steven C. </a:t>
            </a:r>
            <a:r>
              <a:rPr lang="en-US" sz="1200" dirty="0" err="1">
                <a:latin typeface="Times New Roman" panose="02020603050405020304" pitchFamily="18" charset="0"/>
                <a:cs typeface="Times New Roman" panose="02020603050405020304" pitchFamily="18" charset="0"/>
              </a:rPr>
              <a:t>Beu</a:t>
            </a:r>
            <a:r>
              <a:rPr lang="en-US" sz="1200" dirty="0">
                <a:latin typeface="Times New Roman" panose="02020603050405020304" pitchFamily="18" charset="0"/>
                <a:cs typeface="Times New Roman" panose="02020603050405020304" pitchFamily="18" charset="0"/>
              </a:rPr>
              <a:t>,</a:t>
            </a:r>
            <a:r>
              <a:rPr lang="en-US" sz="1200" b="1" baseline="30000" dirty="0">
                <a:latin typeface="Times New Roman" panose="02020603050405020304" pitchFamily="18" charset="0"/>
                <a:cs typeface="Times New Roman" panose="02020603050405020304" pitchFamily="18" charset="0"/>
              </a:rPr>
              <a:t> </a:t>
            </a:r>
            <a:r>
              <a:rPr lang="en-US" sz="1200"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Bryan P. Early, </a:t>
            </a:r>
            <a:r>
              <a:rPr lang="en-US" sz="1200" b="1"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Rafael </a:t>
            </a:r>
            <a:r>
              <a:rPr lang="en-US" sz="1200" dirty="0">
                <a:latin typeface="Times New Roman" panose="02020603050405020304" pitchFamily="18" charset="0"/>
                <a:cs typeface="Times New Roman" panose="02020603050405020304" pitchFamily="18" charset="0"/>
              </a:rPr>
              <a:t>D. </a:t>
            </a:r>
            <a:r>
              <a:rPr lang="en-US" sz="1200" dirty="0" err="1">
                <a:latin typeface="Times New Roman" panose="02020603050405020304" pitchFamily="18" charset="0"/>
                <a:cs typeface="Times New Roman" panose="02020603050405020304" pitchFamily="18" charset="0"/>
              </a:rPr>
              <a:t>Melani</a:t>
            </a:r>
            <a:r>
              <a:rPr lang="en-US" sz="1200" dirty="0">
                <a:latin typeface="Times New Roman" panose="02020603050405020304" pitchFamily="18" charset="0"/>
                <a:cs typeface="Times New Roman" panose="02020603050405020304" pitchFamily="18" charset="0"/>
              </a:rPr>
              <a:t>, </a:t>
            </a:r>
            <a:r>
              <a:rPr lang="en-US" sz="1200" b="1"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Ken R. Durbin, </a:t>
            </a:r>
            <a:r>
              <a:rPr lang="en-US" sz="1200" b="1"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Vlad </a:t>
            </a:r>
            <a:r>
              <a:rPr lang="en-US" sz="1200" dirty="0" err="1">
                <a:latin typeface="Times New Roman" panose="02020603050405020304" pitchFamily="18" charset="0"/>
                <a:cs typeface="Times New Roman" panose="02020603050405020304" pitchFamily="18" charset="0"/>
              </a:rPr>
              <a:t>Zabrouskov</a:t>
            </a:r>
            <a:r>
              <a:rPr lang="en-US" sz="1200" dirty="0">
                <a:latin typeface="Times New Roman" panose="02020603050405020304" pitchFamily="18" charset="0"/>
                <a:cs typeface="Times New Roman" panose="02020603050405020304" pitchFamily="18" charset="0"/>
              </a:rPr>
              <a:t>,</a:t>
            </a:r>
            <a:r>
              <a:rPr lang="en-US" sz="1200" b="1"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 Alexander A. Makarov,</a:t>
            </a:r>
            <a:r>
              <a:rPr lang="en-US" sz="1200" b="1"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Joshua T. Maze,</a:t>
            </a:r>
            <a:r>
              <a:rPr lang="en-US" sz="1200" b="1" baseline="30000" dirty="0" smtClean="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 </a:t>
            </a:r>
            <a:r>
              <a:rPr lang="en-US" sz="1200" dirty="0" err="1" smtClean="0">
                <a:latin typeface="Times New Roman" panose="02020603050405020304" pitchFamily="18" charset="0"/>
                <a:cs typeface="Times New Roman" panose="02020603050405020304" pitchFamily="18" charset="0"/>
              </a:rPr>
              <a:t>Deven</a:t>
            </a:r>
            <a:r>
              <a:rPr lang="en-US" sz="1200" dirty="0" smtClean="0">
                <a:latin typeface="Times New Roman" panose="02020603050405020304" pitchFamily="18" charset="0"/>
                <a:cs typeface="Times New Roman" panose="02020603050405020304" pitchFamily="18" charset="0"/>
              </a:rPr>
              <a:t> L. </a:t>
            </a:r>
            <a:r>
              <a:rPr lang="en-US" sz="1200" dirty="0" err="1" smtClean="0">
                <a:latin typeface="Times New Roman" panose="02020603050405020304" pitchFamily="18" charset="0"/>
                <a:cs typeface="Times New Roman" panose="02020603050405020304" pitchFamily="18" charset="0"/>
              </a:rPr>
              <a:t>Shinholt</a:t>
            </a:r>
            <a:r>
              <a:rPr lang="en-US" sz="1200" dirty="0" smtClean="0">
                <a:latin typeface="Times New Roman" panose="02020603050405020304" pitchFamily="18" charset="0"/>
                <a:cs typeface="Times New Roman" panose="02020603050405020304" pitchFamily="18" charset="0"/>
              </a:rPr>
              <a:t>,</a:t>
            </a:r>
            <a:r>
              <a:rPr lang="en-US" sz="1200" b="1" baseline="30000" dirty="0" smtClean="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 Ping </a:t>
            </a:r>
            <a:r>
              <a:rPr lang="en-US" sz="1200" dirty="0">
                <a:latin typeface="Times New Roman" panose="02020603050405020304" pitchFamily="18" charset="0"/>
                <a:cs typeface="Times New Roman" panose="02020603050405020304" pitchFamily="18" charset="0"/>
              </a:rPr>
              <a:t>F. Yip,</a:t>
            </a:r>
            <a:r>
              <a:rPr lang="en-US" sz="1200" b="1" baseline="30000"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 Neil L. Kelleher, </a:t>
            </a:r>
            <a:r>
              <a:rPr lang="en-US" sz="1200" b="1"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Philip D. Compton, </a:t>
            </a:r>
            <a:r>
              <a:rPr lang="en-US" sz="1200" b="1"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Michael W. Senko</a:t>
            </a:r>
            <a:r>
              <a:rPr lang="en-US" sz="1200" b="1" baseline="30000" dirty="0">
                <a:latin typeface="Times New Roman" panose="02020603050405020304" pitchFamily="18" charset="0"/>
                <a:cs typeface="Times New Roman" panose="02020603050405020304" pitchFamily="18" charset="0"/>
              </a:rPr>
              <a:t> </a:t>
            </a:r>
            <a:r>
              <a:rPr lang="en-US" sz="1200" dirty="0" smtClean="0">
                <a:latin typeface="Times New Roman" panose="02020603050405020304" pitchFamily="18" charset="0"/>
                <a:cs typeface="Times New Roman" panose="02020603050405020304" pitchFamily="18" charset="0"/>
              </a:rPr>
              <a:t>*</a:t>
            </a:r>
            <a:r>
              <a:rPr lang="en-US" sz="1200" baseline="30000" dirty="0" smtClean="0">
                <a:latin typeface="Times New Roman" panose="02020603050405020304" pitchFamily="18" charset="0"/>
                <a:cs typeface="Times New Roman" panose="02020603050405020304" pitchFamily="18" charset="0"/>
              </a:rPr>
              <a:t>,</a:t>
            </a:r>
            <a:r>
              <a:rPr lang="en-US" sz="1200" b="1" baseline="30000" dirty="0" smtClean="0">
                <a:latin typeface="Times New Roman" panose="02020603050405020304" pitchFamily="18" charset="0"/>
                <a:cs typeface="Times New Roman" panose="02020603050405020304" pitchFamily="18" charset="0"/>
              </a:rPr>
              <a:t>‡</a:t>
            </a:r>
          </a:p>
          <a:p>
            <a:endParaRPr lang="en-US" sz="1200" dirty="0">
              <a:latin typeface="Times New Roman" panose="02020603050405020304" pitchFamily="18" charset="0"/>
              <a:cs typeface="Times New Roman" panose="02020603050405020304" pitchFamily="18" charset="0"/>
            </a:endParaRPr>
          </a:p>
          <a:p>
            <a:r>
              <a:rPr lang="en-US" sz="1200" b="1" baseline="30000" dirty="0">
                <a:latin typeface="Times New Roman" panose="02020603050405020304" pitchFamily="18" charset="0"/>
                <a:cs typeface="Times New Roman" panose="02020603050405020304" pitchFamily="18" charset="0"/>
                <a:hlinkClick r:id="rId2"/>
              </a:rPr>
              <a:t>†</a:t>
            </a:r>
            <a:r>
              <a:rPr lang="en-US" sz="1200" dirty="0">
                <a:latin typeface="Times New Roman" panose="02020603050405020304" pitchFamily="18" charset="0"/>
                <a:cs typeface="Times New Roman" panose="02020603050405020304" pitchFamily="18" charset="0"/>
              </a:rPr>
              <a:t>Departments of Chemistry and Molecular Biosciences, the Chemistry of Life Processes Institute, the Proteomics Center of Excellence at Northwestern University, Evanston, Illinois 60208, United </a:t>
            </a:r>
            <a:r>
              <a:rPr lang="en-US" sz="1200" dirty="0" smtClean="0">
                <a:latin typeface="Times New Roman" panose="02020603050405020304" pitchFamily="18" charset="0"/>
                <a:cs typeface="Times New Roman" panose="02020603050405020304" pitchFamily="18" charset="0"/>
              </a:rPr>
              <a:t>States</a:t>
            </a:r>
            <a:endParaRPr lang="en-US" sz="1200" dirty="0">
              <a:latin typeface="Times New Roman" panose="02020603050405020304" pitchFamily="18" charset="0"/>
              <a:cs typeface="Times New Roman" panose="02020603050405020304" pitchFamily="18" charset="0"/>
            </a:endParaRPr>
          </a:p>
          <a:p>
            <a:r>
              <a:rPr lang="en-US" sz="1200" u="sng" baseline="30000"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S.C. </a:t>
            </a:r>
            <a:r>
              <a:rPr lang="en-US" sz="1200" dirty="0" err="1">
                <a:latin typeface="Times New Roman" panose="02020603050405020304" pitchFamily="18" charset="0"/>
                <a:cs typeface="Times New Roman" panose="02020603050405020304" pitchFamily="18" charset="0"/>
              </a:rPr>
              <a:t>Beu</a:t>
            </a:r>
            <a:r>
              <a:rPr lang="en-US" sz="1200" dirty="0">
                <a:latin typeface="Times New Roman" panose="02020603050405020304" pitchFamily="18" charset="0"/>
                <a:cs typeface="Times New Roman" panose="02020603050405020304" pitchFamily="18" charset="0"/>
              </a:rPr>
              <a:t> Consulting, Austin, Texas 78729, United </a:t>
            </a:r>
            <a:r>
              <a:rPr lang="en-US" sz="1200" dirty="0" smtClean="0">
                <a:latin typeface="Times New Roman" panose="02020603050405020304" pitchFamily="18" charset="0"/>
                <a:cs typeface="Times New Roman" panose="02020603050405020304" pitchFamily="18" charset="0"/>
              </a:rPr>
              <a:t>States</a:t>
            </a:r>
            <a:endParaRPr lang="en-US" sz="1200" dirty="0">
              <a:latin typeface="Times New Roman" panose="02020603050405020304" pitchFamily="18" charset="0"/>
              <a:cs typeface="Times New Roman" panose="02020603050405020304" pitchFamily="18" charset="0"/>
            </a:endParaRPr>
          </a:p>
          <a:p>
            <a:r>
              <a:rPr lang="en-US" sz="1200" b="1" baseline="30000" dirty="0">
                <a:latin typeface="Times New Roman" panose="02020603050405020304" pitchFamily="18" charset="0"/>
                <a:cs typeface="Times New Roman" panose="02020603050405020304" pitchFamily="18" charset="0"/>
              </a:rPr>
              <a:t>‡</a:t>
            </a:r>
            <a:r>
              <a:rPr lang="en-US" sz="1200" dirty="0" err="1">
                <a:latin typeface="Times New Roman" panose="02020603050405020304" pitchFamily="18" charset="0"/>
                <a:cs typeface="Times New Roman" panose="02020603050405020304" pitchFamily="18" charset="0"/>
              </a:rPr>
              <a:t>Thermo</a:t>
            </a:r>
            <a:r>
              <a:rPr lang="en-US" sz="1200" dirty="0">
                <a:latin typeface="Times New Roman" panose="02020603050405020304" pitchFamily="18" charset="0"/>
                <a:cs typeface="Times New Roman" panose="02020603050405020304" pitchFamily="18" charset="0"/>
              </a:rPr>
              <a:t> Fisher Scientific, San Jose, California 95134, United </a:t>
            </a:r>
            <a:r>
              <a:rPr lang="en-US" sz="1200" dirty="0" smtClean="0">
                <a:latin typeface="Times New Roman" panose="02020603050405020304" pitchFamily="18" charset="0"/>
                <a:cs typeface="Times New Roman" panose="02020603050405020304" pitchFamily="18" charset="0"/>
              </a:rPr>
              <a:t>States</a:t>
            </a:r>
          </a:p>
          <a:p>
            <a:r>
              <a:rPr lang="en-US" sz="1200" b="1" baseline="30000" dirty="0" smtClean="0">
                <a:latin typeface="Times New Roman" panose="02020603050405020304" pitchFamily="18" charset="0"/>
                <a:cs typeface="Times New Roman" panose="02020603050405020304" pitchFamily="18" charset="0"/>
              </a:rPr>
              <a:t>#</a:t>
            </a:r>
            <a:r>
              <a:rPr lang="en-US" sz="1200" dirty="0" err="1" smtClean="0">
                <a:latin typeface="Times New Roman" panose="02020603050405020304" pitchFamily="18" charset="0"/>
                <a:cs typeface="Times New Roman" panose="02020603050405020304" pitchFamily="18" charset="0"/>
              </a:rPr>
              <a:t>Thermo</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Fisher Scientific, </a:t>
            </a:r>
            <a:r>
              <a:rPr lang="en-US" sz="1200" dirty="0" smtClean="0">
                <a:latin typeface="Times New Roman" panose="02020603050405020304" pitchFamily="18" charset="0"/>
                <a:cs typeface="Times New Roman" panose="02020603050405020304" pitchFamily="18" charset="0"/>
              </a:rPr>
              <a:t>Austin, Texas 78728, </a:t>
            </a:r>
            <a:r>
              <a:rPr lang="en-US" sz="1200" dirty="0">
                <a:latin typeface="Times New Roman" panose="02020603050405020304" pitchFamily="18" charset="0"/>
                <a:cs typeface="Times New Roman" panose="02020603050405020304" pitchFamily="18" charset="0"/>
              </a:rPr>
              <a:t>United States</a:t>
            </a:r>
          </a:p>
          <a:p>
            <a:r>
              <a:rPr lang="en-US" sz="1200" b="1" baseline="30000" dirty="0">
                <a:latin typeface="Times New Roman" panose="02020603050405020304" pitchFamily="18" charset="0"/>
                <a:cs typeface="Times New Roman" panose="02020603050405020304" pitchFamily="18" charset="0"/>
              </a:rPr>
              <a:t>§</a:t>
            </a:r>
            <a:r>
              <a:rPr lang="en-US" sz="1200" dirty="0" err="1">
                <a:latin typeface="Times New Roman" panose="02020603050405020304" pitchFamily="18" charset="0"/>
                <a:cs typeface="Times New Roman" panose="02020603050405020304" pitchFamily="18" charset="0"/>
              </a:rPr>
              <a:t>Thermo</a:t>
            </a:r>
            <a:r>
              <a:rPr lang="en-US" sz="1200" dirty="0">
                <a:latin typeface="Times New Roman" panose="02020603050405020304" pitchFamily="18" charset="0"/>
                <a:cs typeface="Times New Roman" panose="02020603050405020304" pitchFamily="18" charset="0"/>
              </a:rPr>
              <a:t> Fisher Scientific, Bremen 28199, Germany</a:t>
            </a:r>
          </a:p>
          <a:p>
            <a:endParaRPr lang="en-US" sz="1200" b="1" dirty="0">
              <a:latin typeface="Times New Roman" panose="02020603050405020304" pitchFamily="18" charset="0"/>
              <a:cs typeface="Times New Roman" panose="02020603050405020304" pitchFamily="18" charset="0"/>
            </a:endParaRPr>
          </a:p>
          <a:p>
            <a:pPr algn="ctr"/>
            <a:r>
              <a:rPr lang="en-US" sz="1400" b="1" dirty="0">
                <a:latin typeface="Times New Roman" panose="02020603050405020304" pitchFamily="18" charset="0"/>
                <a:cs typeface="Times New Roman" panose="02020603050405020304" pitchFamily="18" charset="0"/>
              </a:rPr>
              <a:t>Supporting Information</a:t>
            </a:r>
          </a:p>
          <a:p>
            <a:pPr algn="ctr"/>
            <a:endParaRPr lang="en-US" sz="1400" b="1" dirty="0">
              <a:latin typeface="Times New Roman" panose="02020603050405020304" pitchFamily="18" charset="0"/>
              <a:cs typeface="Times New Roman" panose="02020603050405020304" pitchFamily="18" charset="0"/>
            </a:endParaRPr>
          </a:p>
          <a:p>
            <a:pPr algn="ctr"/>
            <a:r>
              <a:rPr lang="en-US" sz="1200" b="1" dirty="0">
                <a:latin typeface="Times New Roman" panose="02020603050405020304" pitchFamily="18" charset="0"/>
                <a:cs typeface="Times New Roman" panose="02020603050405020304" pitchFamily="18" charset="0"/>
              </a:rPr>
              <a:t>Table of Contents</a:t>
            </a:r>
          </a:p>
          <a:p>
            <a:endParaRPr lang="en-US" sz="1200" b="1" dirty="0">
              <a:latin typeface="Times New Roman" panose="02020603050405020304" pitchFamily="18" charset="0"/>
              <a:cs typeface="Times New Roman" panose="02020603050405020304" pitchFamily="18" charset="0"/>
            </a:endParaRPr>
          </a:p>
          <a:p>
            <a:r>
              <a:rPr lang="en-US" sz="1200" b="1" dirty="0" smtClean="0">
                <a:latin typeface="Times New Roman" panose="02020603050405020304" pitchFamily="18" charset="0"/>
                <a:cs typeface="Times New Roman" panose="02020603050405020304" pitchFamily="18" charset="0"/>
              </a:rPr>
              <a:t>Figure S1.</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STORI magnitude slope as a function of selection ion frequency for main text Figure 1. The slope follows the ion peak shape. At the optimized apex frequency of 141373.0479 kHz the slope is the highest value of 1320588 and further decreases as the frequency is deviated to slightly higher and lower values. </a:t>
            </a:r>
          </a:p>
          <a:p>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Figure </a:t>
            </a:r>
            <a:r>
              <a:rPr lang="en-US" sz="1200" b="1" dirty="0" smtClean="0">
                <a:latin typeface="Times New Roman" panose="02020603050405020304" pitchFamily="18" charset="0"/>
                <a:cs typeface="Times New Roman" panose="02020603050405020304" pitchFamily="18" charset="0"/>
              </a:rPr>
              <a:t>S2.</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Changes in STORI real (black), imaginary (pink), and magnitude (red) plots as a function of selected ion frequency. As the optimal base frequency of 141373.0479 kHz </a:t>
            </a:r>
            <a:r>
              <a:rPr lang="en-US" sz="1200" dirty="0"/>
              <a:t>(top panel) is shifted to slightly lower (a</a:t>
            </a:r>
            <a:r>
              <a:rPr lang="en-US" sz="1200" dirty="0">
                <a:latin typeface="Times New Roman" panose="02020603050405020304" pitchFamily="18" charset="0"/>
                <a:cs typeface="Times New Roman" panose="02020603050405020304" pitchFamily="18" charset="0"/>
              </a:rPr>
              <a:t>) -240.5 Hz (b) -51 Hz and higher (c) +157.2 Hz (d) +240.5 Hz values. Observations include deviations from linear real and imaginary </a:t>
            </a:r>
            <a:r>
              <a:rPr lang="en-US" sz="1200" dirty="0"/>
              <a:t>components if the optimal frequency is not selected and lower magnitude STORI slopes further illustrated in Figure S2</a:t>
            </a:r>
            <a:r>
              <a:rPr lang="en-US" sz="1200" dirty="0" smtClean="0"/>
              <a:t>.</a:t>
            </a:r>
          </a:p>
          <a:p>
            <a:endParaRPr lang="en-US" sz="1200" dirty="0">
              <a:latin typeface="Times New Roman" panose="02020603050405020304" pitchFamily="18" charset="0"/>
              <a:cs typeface="Times New Roman" panose="02020603050405020304" pitchFamily="18" charset="0"/>
            </a:endParaRPr>
          </a:p>
          <a:p>
            <a:r>
              <a:rPr lang="en-US" sz="1200" b="1" dirty="0">
                <a:latin typeface="Times New Roman" panose="02020603050405020304" pitchFamily="18" charset="0"/>
                <a:cs typeface="Times New Roman" panose="02020603050405020304" pitchFamily="18" charset="0"/>
              </a:rPr>
              <a:t>Figure S3.</a:t>
            </a:r>
            <a:r>
              <a:rPr lang="en-US" sz="1200" dirty="0">
                <a:latin typeface="Times New Roman" panose="02020603050405020304" pitchFamily="18" charset="0"/>
                <a:cs typeface="Times New Roman" panose="02020603050405020304" pitchFamily="18" charset="0"/>
              </a:rPr>
              <a:t> Myoglobin +25 double ion </a:t>
            </a:r>
            <a:r>
              <a:rPr lang="en-US" sz="1200" dirty="0" smtClean="0">
                <a:latin typeface="Times New Roman" panose="02020603050405020304" pitchFamily="18" charset="0"/>
                <a:cs typeface="Times New Roman" panose="02020603050405020304" pitchFamily="18" charset="0"/>
              </a:rPr>
              <a:t>signal </a:t>
            </a:r>
            <a:r>
              <a:rPr lang="en-US" sz="1200" dirty="0">
                <a:latin typeface="Times New Roman" panose="02020603050405020304" pitchFamily="18" charset="0"/>
                <a:cs typeface="Times New Roman" panose="02020603050405020304" pitchFamily="18" charset="0"/>
              </a:rPr>
              <a:t>with real (black), imaginary (pink), and magnitude (red) STORI plots demonstrating the disintegration of one of the ions at ~0.5 </a:t>
            </a:r>
            <a:r>
              <a:rPr lang="en-US" sz="1200" dirty="0" smtClean="0">
                <a:latin typeface="Times New Roman" panose="02020603050405020304" pitchFamily="18" charset="0"/>
                <a:cs typeface="Times New Roman" panose="02020603050405020304" pitchFamily="18" charset="0"/>
              </a:rPr>
              <a:t>seconds.</a:t>
            </a:r>
            <a:endParaRPr lang="en-US" sz="1200" dirty="0">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a:p>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9364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994B2D-C442-406C-B145-0380554C6489}"/>
              </a:ext>
            </a:extLst>
          </p:cNvPr>
          <p:cNvSpPr txBox="1"/>
          <p:nvPr/>
        </p:nvSpPr>
        <p:spPr>
          <a:xfrm>
            <a:off x="241300" y="8030170"/>
            <a:ext cx="6540500" cy="1169551"/>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S1.</a:t>
            </a:r>
            <a:r>
              <a:rPr lang="en-US" sz="1400" dirty="0" smtClean="0">
                <a:latin typeface="Times New Roman" panose="02020603050405020304" pitchFamily="18" charset="0"/>
                <a:cs typeface="Times New Roman" panose="02020603050405020304" pitchFamily="18" charset="0"/>
              </a:rPr>
              <a:t> STORI magnitude slope as a function of selection ion. The slope follows the ion peak shape. At the optimized apex frequency </a:t>
            </a:r>
            <a:r>
              <a:rPr lang="en-US" sz="1400" dirty="0">
                <a:latin typeface="Times New Roman" panose="02020603050405020304" pitchFamily="18" charset="0"/>
                <a:cs typeface="Times New Roman" panose="02020603050405020304" pitchFamily="18" charset="0"/>
              </a:rPr>
              <a:t>of 141373.0479 kHz </a:t>
            </a:r>
            <a:r>
              <a:rPr lang="en-US" sz="1400" dirty="0" smtClean="0">
                <a:latin typeface="Times New Roman" panose="02020603050405020304" pitchFamily="18" charset="0"/>
                <a:cs typeface="Times New Roman" panose="02020603050405020304" pitchFamily="18" charset="0"/>
              </a:rPr>
              <a:t>the slope is the highest value of 1,320,588 and further decreases as the frequency is deviated to slightly higher and lower values. </a:t>
            </a:r>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a:t>
            </a:r>
          </a:p>
        </p:txBody>
      </p:sp>
      <p:sp>
        <p:nvSpPr>
          <p:cNvPr id="4" name="AutoShape 2" descr="https://collaborate.northwestern.edu/owa/service.svc/s/GetFileAttachment?id=AAMkADYzNjMxZDNiLTIyNTctNGJlZS1iNTdlLThjYTgwY2ZjMzZlNABGAAAAAACEBZoGjTXAT6d%2B%2Fqqb8XLLBwBsGeo2P%2B2JS6Fm5As8rEVfAAAAAAEMAABsGeo2P%2B2JS6Fm5As8rEVfAAEwCvSHAAABEgAQAFPYzQfIgRdFt0Pamh0TSFw%3D&amp;X-OWA-CANARY=g0HgIe9EUEy60ZQCXINo5Fr2hHeyRdYIY0TpTOtffGl5PRDr4DoK6HiUYPqxPcrX-EEHRhjM9aI.">
            <a:extLst>
              <a:ext uri="{FF2B5EF4-FFF2-40B4-BE49-F238E27FC236}">
                <a16:creationId xmlns:a16="http://schemas.microsoft.com/office/drawing/2014/main" id="{37544A47-0F75-4B47-8921-D65416B10B25}"/>
              </a:ext>
            </a:extLst>
          </p:cNvPr>
          <p:cNvSpPr>
            <a:spLocks noChangeAspect="1" noChangeArrowheads="1"/>
          </p:cNvSpPr>
          <p:nvPr/>
        </p:nvSpPr>
        <p:spPr bwMode="auto">
          <a:xfrm>
            <a:off x="0" y="849313"/>
            <a:ext cx="6858000" cy="744378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2"/>
          <a:stretch>
            <a:fillRect/>
          </a:stretch>
        </p:blipFill>
        <p:spPr>
          <a:xfrm>
            <a:off x="722056" y="2571163"/>
            <a:ext cx="5413887" cy="3516236"/>
          </a:xfrm>
          <a:prstGeom prst="rect">
            <a:avLst/>
          </a:prstGeom>
        </p:spPr>
      </p:pic>
    </p:spTree>
    <p:extLst>
      <p:ext uri="{BB962C8B-B14F-4D97-AF65-F5344CB8AC3E}">
        <p14:creationId xmlns:p14="http://schemas.microsoft.com/office/powerpoint/2010/main" val="945625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994B2D-C442-406C-B145-0380554C6489}"/>
              </a:ext>
            </a:extLst>
          </p:cNvPr>
          <p:cNvSpPr txBox="1"/>
          <p:nvPr/>
        </p:nvSpPr>
        <p:spPr>
          <a:xfrm>
            <a:off x="114478" y="7439523"/>
            <a:ext cx="6540500" cy="1384995"/>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S2.</a:t>
            </a:r>
            <a:r>
              <a:rPr lang="en-US" sz="1400" dirty="0" smtClean="0">
                <a:latin typeface="Times New Roman" panose="02020603050405020304" pitchFamily="18" charset="0"/>
                <a:cs typeface="Times New Roman" panose="02020603050405020304" pitchFamily="18" charset="0"/>
              </a:rPr>
              <a:t> Changes in STORI real (black), imaginary (pink), and magnitude (red) plots as a function of selected ion frequency. As the optimal base frequency of 141373.0479 kHz </a:t>
            </a:r>
            <a:r>
              <a:rPr lang="en-US" sz="1400" dirty="0" smtClean="0"/>
              <a:t>(top panel) is shifted to slightly lower (a</a:t>
            </a:r>
            <a:r>
              <a:rPr lang="en-US" sz="1400" dirty="0" smtClean="0">
                <a:latin typeface="Times New Roman" panose="02020603050405020304" pitchFamily="18" charset="0"/>
                <a:cs typeface="Times New Roman" panose="02020603050405020304" pitchFamily="18" charset="0"/>
              </a:rPr>
              <a:t>) -240.5 Hz (b) -51 Hz and higher (c) +157.2 Hz (d) +240.5 Hz values. Observations include deviations from linear real and imaginary </a:t>
            </a:r>
            <a:r>
              <a:rPr lang="en-US" sz="1400" dirty="0" smtClean="0"/>
              <a:t>components if the optimal frequency is not selected and lower magnitude STORI slopes further illustrated in Figure S2.</a:t>
            </a:r>
            <a:endParaRPr lang="en-US" sz="1400" dirty="0">
              <a:latin typeface="Times New Roman" panose="02020603050405020304" pitchFamily="18" charset="0"/>
              <a:cs typeface="Times New Roman" panose="02020603050405020304" pitchFamily="18" charset="0"/>
            </a:endParaRPr>
          </a:p>
        </p:txBody>
      </p:sp>
      <p:sp>
        <p:nvSpPr>
          <p:cNvPr id="4" name="AutoShape 2" descr="https://collaborate.northwestern.edu/owa/service.svc/s/GetFileAttachment?id=AAMkADYzNjMxZDNiLTIyNTctNGJlZS1iNTdlLThjYTgwY2ZjMzZlNABGAAAAAACEBZoGjTXAT6d%2B%2Fqqb8XLLBwBsGeo2P%2B2JS6Fm5As8rEVfAAAAAAEMAABsGeo2P%2B2JS6Fm5As8rEVfAAEwCvSHAAABEgAQAFPYzQfIgRdFt0Pamh0TSFw%3D&amp;X-OWA-CANARY=g0HgIe9EUEy60ZQCXINo5Fr2hHeyRdYIY0TpTOtffGl5PRDr4DoK6HiUYPqxPcrX-EEHRhjM9aI.">
            <a:extLst>
              <a:ext uri="{FF2B5EF4-FFF2-40B4-BE49-F238E27FC236}">
                <a16:creationId xmlns:a16="http://schemas.microsoft.com/office/drawing/2014/main" id="{37544A47-0F75-4B47-8921-D65416B10B25}"/>
              </a:ext>
            </a:extLst>
          </p:cNvPr>
          <p:cNvSpPr>
            <a:spLocks noChangeAspect="1" noChangeArrowheads="1"/>
          </p:cNvSpPr>
          <p:nvPr/>
        </p:nvSpPr>
        <p:spPr bwMode="auto">
          <a:xfrm>
            <a:off x="0" y="849313"/>
            <a:ext cx="6858000" cy="744378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TextBox 4"/>
          <p:cNvSpPr txBox="1"/>
          <p:nvPr/>
        </p:nvSpPr>
        <p:spPr>
          <a:xfrm>
            <a:off x="405493" y="628831"/>
            <a:ext cx="333828" cy="2902858"/>
          </a:xfrm>
          <a:prstGeom prst="rect">
            <a:avLst/>
          </a:prstGeom>
          <a:solidFill>
            <a:schemeClr val="bg1"/>
          </a:solidFill>
        </p:spPr>
        <p:txBody>
          <a:bodyPr wrap="square" rtlCol="0">
            <a:spAutoFit/>
          </a:bodyPr>
          <a:lstStyle/>
          <a:p>
            <a:endParaRPr lang="en-US" dirty="0"/>
          </a:p>
        </p:txBody>
      </p:sp>
      <p:grpSp>
        <p:nvGrpSpPr>
          <p:cNvPr id="8" name="Group 7"/>
          <p:cNvGrpSpPr/>
          <p:nvPr/>
        </p:nvGrpSpPr>
        <p:grpSpPr>
          <a:xfrm>
            <a:off x="-58303" y="580135"/>
            <a:ext cx="6886062" cy="6577460"/>
            <a:chOff x="-58303" y="580135"/>
            <a:chExt cx="6886062" cy="6577460"/>
          </a:xfrm>
        </p:grpSpPr>
        <p:grpSp>
          <p:nvGrpSpPr>
            <p:cNvPr id="28" name="Group 27"/>
            <p:cNvGrpSpPr/>
            <p:nvPr/>
          </p:nvGrpSpPr>
          <p:grpSpPr>
            <a:xfrm>
              <a:off x="-58303" y="2635953"/>
              <a:ext cx="6886062" cy="4521642"/>
              <a:chOff x="-24932" y="1199619"/>
              <a:chExt cx="6886062" cy="4521642"/>
            </a:xfrm>
          </p:grpSpPr>
          <p:sp>
            <p:nvSpPr>
              <p:cNvPr id="13" name="TextBox 12">
                <a:extLst>
                  <a:ext uri="{FF2B5EF4-FFF2-40B4-BE49-F238E27FC236}">
                    <a16:creationId xmlns:a16="http://schemas.microsoft.com/office/drawing/2014/main" id="{B2DDECEA-24F8-425A-A9F0-884B682DCDE2}"/>
                  </a:ext>
                </a:extLst>
              </p:cNvPr>
              <p:cNvSpPr txBox="1"/>
              <p:nvPr/>
            </p:nvSpPr>
            <p:spPr>
              <a:xfrm>
                <a:off x="405493" y="3470704"/>
                <a:ext cx="811530" cy="369332"/>
              </a:xfrm>
              <a:prstGeom prst="rect">
                <a:avLst/>
              </a:prstGeom>
              <a:noFill/>
            </p:spPr>
            <p:txBody>
              <a:bodyPr wrap="square" rtlCol="0">
                <a:spAutoFit/>
              </a:bodyPr>
              <a:lstStyle/>
              <a:p>
                <a:r>
                  <a:rPr lang="en-US" dirty="0"/>
                  <a:t>b)</a:t>
                </a:r>
              </a:p>
            </p:txBody>
          </p:sp>
          <p:grpSp>
            <p:nvGrpSpPr>
              <p:cNvPr id="23" name="Group 22"/>
              <p:cNvGrpSpPr/>
              <p:nvPr/>
            </p:nvGrpSpPr>
            <p:grpSpPr>
              <a:xfrm>
                <a:off x="245294" y="1209667"/>
                <a:ext cx="6615836" cy="4230404"/>
                <a:chOff x="90435" y="1209667"/>
                <a:chExt cx="6615836" cy="4230404"/>
              </a:xfrm>
            </p:grpSpPr>
            <p:pic>
              <p:nvPicPr>
                <p:cNvPr id="18" name="Picture 17"/>
                <p:cNvPicPr>
                  <a:picLocks noChangeAspect="1"/>
                </p:cNvPicPr>
                <p:nvPr/>
              </p:nvPicPr>
              <p:blipFill>
                <a:blip r:embed="rId2"/>
                <a:stretch>
                  <a:fillRect/>
                </a:stretch>
              </p:blipFill>
              <p:spPr>
                <a:xfrm>
                  <a:off x="3204645" y="3265331"/>
                  <a:ext cx="3476402" cy="2174740"/>
                </a:xfrm>
                <a:prstGeom prst="rect">
                  <a:avLst/>
                </a:prstGeom>
              </p:spPr>
            </p:pic>
            <p:pic>
              <p:nvPicPr>
                <p:cNvPr id="12" name="Picture 11"/>
                <p:cNvPicPr>
                  <a:picLocks noChangeAspect="1"/>
                </p:cNvPicPr>
                <p:nvPr/>
              </p:nvPicPr>
              <p:blipFill>
                <a:blip r:embed="rId3"/>
                <a:stretch>
                  <a:fillRect/>
                </a:stretch>
              </p:blipFill>
              <p:spPr>
                <a:xfrm>
                  <a:off x="3229869" y="1243757"/>
                  <a:ext cx="3476402" cy="2078305"/>
                </a:xfrm>
                <a:prstGeom prst="rect">
                  <a:avLst/>
                </a:prstGeom>
              </p:spPr>
            </p:pic>
            <p:pic>
              <p:nvPicPr>
                <p:cNvPr id="2" name="Picture 1"/>
                <p:cNvPicPr>
                  <a:picLocks noChangeAspect="1"/>
                </p:cNvPicPr>
                <p:nvPr/>
              </p:nvPicPr>
              <p:blipFill>
                <a:blip r:embed="rId4"/>
                <a:stretch>
                  <a:fillRect/>
                </a:stretch>
              </p:blipFill>
              <p:spPr>
                <a:xfrm>
                  <a:off x="90435" y="1209667"/>
                  <a:ext cx="3476730" cy="2102347"/>
                </a:xfrm>
                <a:prstGeom prst="rect">
                  <a:avLst/>
                </a:prstGeom>
              </p:spPr>
            </p:pic>
            <p:pic>
              <p:nvPicPr>
                <p:cNvPr id="15" name="Picture 14"/>
                <p:cNvPicPr>
                  <a:picLocks noChangeAspect="1"/>
                </p:cNvPicPr>
                <p:nvPr/>
              </p:nvPicPr>
              <p:blipFill>
                <a:blip r:embed="rId5"/>
                <a:stretch>
                  <a:fillRect/>
                </a:stretch>
              </p:blipFill>
              <p:spPr>
                <a:xfrm>
                  <a:off x="90436" y="3322062"/>
                  <a:ext cx="3476730" cy="2081374"/>
                </a:xfrm>
                <a:prstGeom prst="rect">
                  <a:avLst/>
                </a:prstGeom>
              </p:spPr>
            </p:pic>
          </p:grpSp>
          <p:sp>
            <p:nvSpPr>
              <p:cNvPr id="6" name="TextBox 5"/>
              <p:cNvSpPr txBox="1"/>
              <p:nvPr/>
            </p:nvSpPr>
            <p:spPr>
              <a:xfrm rot="16200000">
                <a:off x="-847007" y="3131538"/>
                <a:ext cx="1951927" cy="307777"/>
              </a:xfrm>
              <a:prstGeom prst="rect">
                <a:avLst/>
              </a:prstGeom>
              <a:noFill/>
            </p:spPr>
            <p:txBody>
              <a:bodyPr wrap="square" rtlCol="0">
                <a:spAutoFit/>
              </a:bodyPr>
              <a:lstStyle/>
              <a:p>
                <a:r>
                  <a:rPr lang="en-US" sz="1400" dirty="0" smtClean="0"/>
                  <a:t>Integrated Signal (Arb.)</a:t>
                </a:r>
                <a:endParaRPr lang="en-US" sz="1400" dirty="0"/>
              </a:p>
            </p:txBody>
          </p:sp>
          <p:sp>
            <p:nvSpPr>
              <p:cNvPr id="24" name="TextBox 23"/>
              <p:cNvSpPr txBox="1"/>
              <p:nvPr/>
            </p:nvSpPr>
            <p:spPr>
              <a:xfrm>
                <a:off x="3066260" y="5413484"/>
                <a:ext cx="1048197" cy="307777"/>
              </a:xfrm>
              <a:prstGeom prst="rect">
                <a:avLst/>
              </a:prstGeom>
              <a:noFill/>
            </p:spPr>
            <p:txBody>
              <a:bodyPr wrap="square" rtlCol="0">
                <a:spAutoFit/>
              </a:bodyPr>
              <a:lstStyle/>
              <a:p>
                <a:r>
                  <a:rPr lang="en-US" sz="1400" dirty="0" smtClean="0"/>
                  <a:t>Time (Sec)</a:t>
                </a:r>
                <a:endParaRPr lang="en-US" sz="1400" dirty="0"/>
              </a:p>
            </p:txBody>
          </p:sp>
          <p:sp>
            <p:nvSpPr>
              <p:cNvPr id="11" name="TextBox 10">
                <a:extLst>
                  <a:ext uri="{FF2B5EF4-FFF2-40B4-BE49-F238E27FC236}">
                    <a16:creationId xmlns:a16="http://schemas.microsoft.com/office/drawing/2014/main" id="{3A8AAC27-5C26-4D19-804C-CE43CE73489C}"/>
                  </a:ext>
                </a:extLst>
              </p:cNvPr>
              <p:cNvSpPr txBox="1"/>
              <p:nvPr/>
            </p:nvSpPr>
            <p:spPr>
              <a:xfrm>
                <a:off x="625097" y="1199619"/>
                <a:ext cx="811530" cy="369332"/>
              </a:xfrm>
              <a:prstGeom prst="rect">
                <a:avLst/>
              </a:prstGeom>
              <a:noFill/>
            </p:spPr>
            <p:txBody>
              <a:bodyPr wrap="square" rtlCol="0">
                <a:spAutoFit/>
              </a:bodyPr>
              <a:lstStyle/>
              <a:p>
                <a:r>
                  <a:rPr lang="en-US" dirty="0"/>
                  <a:t>a)</a:t>
                </a:r>
              </a:p>
            </p:txBody>
          </p:sp>
          <p:sp>
            <p:nvSpPr>
              <p:cNvPr id="25" name="TextBox 24">
                <a:extLst>
                  <a:ext uri="{FF2B5EF4-FFF2-40B4-BE49-F238E27FC236}">
                    <a16:creationId xmlns:a16="http://schemas.microsoft.com/office/drawing/2014/main" id="{3A8AAC27-5C26-4D19-804C-CE43CE73489C}"/>
                  </a:ext>
                </a:extLst>
              </p:cNvPr>
              <p:cNvSpPr txBox="1"/>
              <p:nvPr/>
            </p:nvSpPr>
            <p:spPr>
              <a:xfrm>
                <a:off x="3967318" y="1243757"/>
                <a:ext cx="811530" cy="369332"/>
              </a:xfrm>
              <a:prstGeom prst="rect">
                <a:avLst/>
              </a:prstGeom>
              <a:noFill/>
            </p:spPr>
            <p:txBody>
              <a:bodyPr wrap="square" rtlCol="0">
                <a:spAutoFit/>
              </a:bodyPr>
              <a:lstStyle/>
              <a:p>
                <a:r>
                  <a:rPr lang="en-US" dirty="0"/>
                  <a:t>b</a:t>
                </a:r>
                <a:r>
                  <a:rPr lang="en-US" dirty="0" smtClean="0"/>
                  <a:t>)</a:t>
                </a:r>
                <a:endParaRPr lang="en-US" dirty="0"/>
              </a:p>
            </p:txBody>
          </p:sp>
          <p:sp>
            <p:nvSpPr>
              <p:cNvPr id="26" name="TextBox 25">
                <a:extLst>
                  <a:ext uri="{FF2B5EF4-FFF2-40B4-BE49-F238E27FC236}">
                    <a16:creationId xmlns:a16="http://schemas.microsoft.com/office/drawing/2014/main" id="{3A8AAC27-5C26-4D19-804C-CE43CE73489C}"/>
                  </a:ext>
                </a:extLst>
              </p:cNvPr>
              <p:cNvSpPr txBox="1"/>
              <p:nvPr/>
            </p:nvSpPr>
            <p:spPr>
              <a:xfrm>
                <a:off x="764253" y="3380671"/>
                <a:ext cx="811530" cy="369332"/>
              </a:xfrm>
              <a:prstGeom prst="rect">
                <a:avLst/>
              </a:prstGeom>
              <a:noFill/>
            </p:spPr>
            <p:txBody>
              <a:bodyPr wrap="square" rtlCol="0">
                <a:spAutoFit/>
              </a:bodyPr>
              <a:lstStyle/>
              <a:p>
                <a:r>
                  <a:rPr lang="en-US" dirty="0"/>
                  <a:t>c</a:t>
                </a:r>
                <a:r>
                  <a:rPr lang="en-US" dirty="0" smtClean="0"/>
                  <a:t>)</a:t>
                </a:r>
                <a:endParaRPr lang="en-US" dirty="0"/>
              </a:p>
            </p:txBody>
          </p:sp>
          <p:sp>
            <p:nvSpPr>
              <p:cNvPr id="27" name="TextBox 26">
                <a:extLst>
                  <a:ext uri="{FF2B5EF4-FFF2-40B4-BE49-F238E27FC236}">
                    <a16:creationId xmlns:a16="http://schemas.microsoft.com/office/drawing/2014/main" id="{3A8AAC27-5C26-4D19-804C-CE43CE73489C}"/>
                  </a:ext>
                </a:extLst>
              </p:cNvPr>
              <p:cNvSpPr txBox="1"/>
              <p:nvPr/>
            </p:nvSpPr>
            <p:spPr>
              <a:xfrm>
                <a:off x="3967318" y="3380671"/>
                <a:ext cx="811530" cy="369332"/>
              </a:xfrm>
              <a:prstGeom prst="rect">
                <a:avLst/>
              </a:prstGeom>
              <a:noFill/>
            </p:spPr>
            <p:txBody>
              <a:bodyPr wrap="square" rtlCol="0">
                <a:spAutoFit/>
              </a:bodyPr>
              <a:lstStyle/>
              <a:p>
                <a:r>
                  <a:rPr lang="en-US" dirty="0"/>
                  <a:t>d</a:t>
                </a:r>
                <a:r>
                  <a:rPr lang="en-US" dirty="0" smtClean="0"/>
                  <a:t>)</a:t>
                </a:r>
                <a:endParaRPr lang="en-US" dirty="0"/>
              </a:p>
            </p:txBody>
          </p:sp>
        </p:grpSp>
        <p:pic>
          <p:nvPicPr>
            <p:cNvPr id="7" name="Picture 6"/>
            <p:cNvPicPr>
              <a:picLocks noChangeAspect="1"/>
            </p:cNvPicPr>
            <p:nvPr/>
          </p:nvPicPr>
          <p:blipFill>
            <a:blip r:embed="rId6"/>
            <a:stretch>
              <a:fillRect/>
            </a:stretch>
          </p:blipFill>
          <p:spPr>
            <a:xfrm>
              <a:off x="1687052" y="580135"/>
              <a:ext cx="3476267" cy="2082911"/>
            </a:xfrm>
            <a:prstGeom prst="rect">
              <a:avLst/>
            </a:prstGeom>
          </p:spPr>
        </p:pic>
      </p:grpSp>
      <p:sp>
        <p:nvSpPr>
          <p:cNvPr id="20" name="TextBox 19">
            <a:extLst>
              <a:ext uri="{FF2B5EF4-FFF2-40B4-BE49-F238E27FC236}">
                <a16:creationId xmlns:a16="http://schemas.microsoft.com/office/drawing/2014/main" id="{3A8AAC27-5C26-4D19-804C-CE43CE73489C}"/>
              </a:ext>
            </a:extLst>
          </p:cNvPr>
          <p:cNvSpPr txBox="1"/>
          <p:nvPr/>
        </p:nvSpPr>
        <p:spPr>
          <a:xfrm>
            <a:off x="2875392" y="286793"/>
            <a:ext cx="1099586" cy="369332"/>
          </a:xfrm>
          <a:prstGeom prst="rect">
            <a:avLst/>
          </a:prstGeom>
          <a:noFill/>
        </p:spPr>
        <p:txBody>
          <a:bodyPr wrap="square" rtlCol="0">
            <a:spAutoFit/>
          </a:bodyPr>
          <a:lstStyle/>
          <a:p>
            <a:r>
              <a:rPr lang="en-US" dirty="0" smtClean="0"/>
              <a:t>Optimal</a:t>
            </a:r>
            <a:endParaRPr lang="en-US" dirty="0"/>
          </a:p>
        </p:txBody>
      </p:sp>
    </p:spTree>
    <p:extLst>
      <p:ext uri="{BB962C8B-B14F-4D97-AF65-F5344CB8AC3E}">
        <p14:creationId xmlns:p14="http://schemas.microsoft.com/office/powerpoint/2010/main" val="991411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5994B2D-C442-406C-B145-0380554C6489}"/>
              </a:ext>
            </a:extLst>
          </p:cNvPr>
          <p:cNvSpPr txBox="1"/>
          <p:nvPr/>
        </p:nvSpPr>
        <p:spPr>
          <a:xfrm>
            <a:off x="241300" y="7798813"/>
            <a:ext cx="6540500" cy="738664"/>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Figure </a:t>
            </a:r>
            <a:r>
              <a:rPr lang="en-US" sz="1400" b="1" dirty="0" smtClean="0">
                <a:latin typeface="Times New Roman" panose="02020603050405020304" pitchFamily="18" charset="0"/>
                <a:cs typeface="Times New Roman" panose="02020603050405020304" pitchFamily="18" charset="0"/>
              </a:rPr>
              <a:t>S3.</a:t>
            </a:r>
            <a:r>
              <a:rPr lang="en-US" sz="1400" dirty="0" smtClean="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Myoglobin +25 double ion </a:t>
            </a:r>
            <a:r>
              <a:rPr lang="en-US" sz="1400" dirty="0" smtClean="0">
                <a:latin typeface="Times New Roman" panose="02020603050405020304" pitchFamily="18" charset="0"/>
                <a:cs typeface="Times New Roman" panose="02020603050405020304" pitchFamily="18" charset="0"/>
              </a:rPr>
              <a:t>signal </a:t>
            </a:r>
            <a:r>
              <a:rPr lang="en-US" sz="1400" dirty="0">
                <a:latin typeface="Times New Roman" panose="02020603050405020304" pitchFamily="18" charset="0"/>
                <a:cs typeface="Times New Roman" panose="02020603050405020304" pitchFamily="18" charset="0"/>
              </a:rPr>
              <a:t>with real (black), imaginary (pink), and magnitude (red) STORI plots demonstrating the disintegration of one of the ions at ~0.5 seconds. </a:t>
            </a:r>
          </a:p>
        </p:txBody>
      </p:sp>
      <p:sp>
        <p:nvSpPr>
          <p:cNvPr id="4" name="AutoShape 2" descr="https://collaborate.northwestern.edu/owa/service.svc/s/GetFileAttachment?id=AAMkADYzNjMxZDNiLTIyNTctNGJlZS1iNTdlLThjYTgwY2ZjMzZlNABGAAAAAACEBZoGjTXAT6d%2B%2Fqqb8XLLBwBsGeo2P%2B2JS6Fm5As8rEVfAAAAAAEMAABsGeo2P%2B2JS6Fm5As8rEVfAAEwCvSHAAABEgAQAFPYzQfIgRdFt0Pamh0TSFw%3D&amp;X-OWA-CANARY=g0HgIe9EUEy60ZQCXINo5Fr2hHeyRdYIY0TpTOtffGl5PRDr4DoK6HiUYPqxPcrX-EEHRhjM9aI.">
            <a:extLst>
              <a:ext uri="{FF2B5EF4-FFF2-40B4-BE49-F238E27FC236}">
                <a16:creationId xmlns:a16="http://schemas.microsoft.com/office/drawing/2014/main" id="{37544A47-0F75-4B47-8921-D65416B10B25}"/>
              </a:ext>
            </a:extLst>
          </p:cNvPr>
          <p:cNvSpPr>
            <a:spLocks noChangeAspect="1" noChangeArrowheads="1"/>
          </p:cNvSpPr>
          <p:nvPr/>
        </p:nvSpPr>
        <p:spPr bwMode="auto">
          <a:xfrm>
            <a:off x="0" y="849313"/>
            <a:ext cx="6858000" cy="744378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6" name="Group 5"/>
          <p:cNvGrpSpPr/>
          <p:nvPr/>
        </p:nvGrpSpPr>
        <p:grpSpPr>
          <a:xfrm>
            <a:off x="741001" y="1505079"/>
            <a:ext cx="5375997" cy="4014372"/>
            <a:chOff x="8077201" y="2610413"/>
            <a:chExt cx="2609850" cy="1789857"/>
          </a:xfrm>
        </p:grpSpPr>
        <p:pic>
          <p:nvPicPr>
            <p:cNvPr id="7" name="Picture 6"/>
            <p:cNvPicPr>
              <a:picLocks noChangeAspect="1"/>
            </p:cNvPicPr>
            <p:nvPr/>
          </p:nvPicPr>
          <p:blipFill>
            <a:blip r:embed="rId2"/>
            <a:stretch>
              <a:fillRect/>
            </a:stretch>
          </p:blipFill>
          <p:spPr>
            <a:xfrm>
              <a:off x="8159129" y="2610413"/>
              <a:ext cx="2475004" cy="1541806"/>
            </a:xfrm>
            <a:prstGeom prst="rect">
              <a:avLst/>
            </a:prstGeom>
          </p:spPr>
        </p:pic>
        <p:pic>
          <p:nvPicPr>
            <p:cNvPr id="8" name="Picture 7"/>
            <p:cNvPicPr>
              <a:picLocks noChangeAspect="1"/>
            </p:cNvPicPr>
            <p:nvPr/>
          </p:nvPicPr>
          <p:blipFill>
            <a:blip r:embed="rId3"/>
            <a:stretch>
              <a:fillRect/>
            </a:stretch>
          </p:blipFill>
          <p:spPr>
            <a:xfrm>
              <a:off x="8273429" y="4121083"/>
              <a:ext cx="2413622" cy="279187"/>
            </a:xfrm>
            <a:prstGeom prst="rect">
              <a:avLst/>
            </a:prstGeom>
          </p:spPr>
        </p:pic>
        <p:pic>
          <p:nvPicPr>
            <p:cNvPr id="9" name="Picture 8"/>
            <p:cNvPicPr>
              <a:picLocks noChangeAspect="1"/>
            </p:cNvPicPr>
            <p:nvPr/>
          </p:nvPicPr>
          <p:blipFill>
            <a:blip r:embed="rId4"/>
            <a:stretch>
              <a:fillRect/>
            </a:stretch>
          </p:blipFill>
          <p:spPr>
            <a:xfrm>
              <a:off x="8077201" y="3063632"/>
              <a:ext cx="128760" cy="892439"/>
            </a:xfrm>
            <a:prstGeom prst="rect">
              <a:avLst/>
            </a:prstGeom>
          </p:spPr>
        </p:pic>
      </p:grpSp>
    </p:spTree>
    <p:extLst>
      <p:ext uri="{BB962C8B-B14F-4D97-AF65-F5344CB8AC3E}">
        <p14:creationId xmlns:p14="http://schemas.microsoft.com/office/powerpoint/2010/main" val="456990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118789</TotalTime>
  <Words>574</Words>
  <Application>Microsoft Office PowerPoint</Application>
  <PresentationFormat>On-screen Show (4:3)</PresentationFormat>
  <Paragraphs>31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Times New Roman</vt:lpstr>
      <vt:lpstr>Office Theme</vt:lpstr>
      <vt:lpstr>PowerPoint Presentation</vt:lpstr>
      <vt:lpstr>PowerPoint Presentation</vt:lpstr>
      <vt:lpstr>PowerPoint Presentation</vt:lpstr>
      <vt:lpstr>PowerPoint Presentation</vt:lpstr>
    </vt:vector>
  </TitlesOfParts>
  <Company>Indiana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cjarrold</dc:creator>
  <cp:lastModifiedBy>Haylee M Thomas</cp:lastModifiedBy>
  <cp:revision>395</cp:revision>
  <cp:lastPrinted>2017-03-10T13:28:21Z</cp:lastPrinted>
  <dcterms:created xsi:type="dcterms:W3CDTF">2015-09-22T13:54:31Z</dcterms:created>
  <dcterms:modified xsi:type="dcterms:W3CDTF">2019-11-07T21:18:45Z</dcterms:modified>
</cp:coreProperties>
</file>