
<file path=[Content_Types].xml><?xml version="1.0" encoding="utf-8"?>
<Types xmlns="http://schemas.openxmlformats.org/package/2006/content-types">
  <Override PartName="/ppt/tags/tag1.xml" ContentType="application/vnd.openxmlformats-officedocument.presentationml.tags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987" autoAdjust="0"/>
    <p:restoredTop sz="94660"/>
  </p:normalViewPr>
  <p:slideViewPr>
    <p:cSldViewPr snapToGrid="0">
      <p:cViewPr>
        <p:scale>
          <a:sx n="200" d="100"/>
          <a:sy n="200" d="100"/>
        </p:scale>
        <p:origin x="-88" y="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19.10.2019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79848" y="1137325"/>
            <a:ext cx="8424936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S1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Time to Harvest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279576" y="1412776"/>
          <a:ext cx="6790690" cy="3794858"/>
        </p:xfrm>
        <a:graphic>
          <a:graphicData uri="http://schemas.openxmlformats.org/drawingml/2006/table">
            <a:tbl>
              <a:tblPr firstRow="1" firstCol="1" bandRow="1"/>
              <a:tblGrid>
                <a:gridCol w="1245870"/>
                <a:gridCol w="1099185"/>
                <a:gridCol w="911225"/>
                <a:gridCol w="1197610"/>
                <a:gridCol w="989965"/>
                <a:gridCol w="1346835"/>
              </a:tblGrid>
              <a:tr h="4962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191.32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23.92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23.21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117.12</a:t>
                      </a:r>
                      <a:endParaRPr lang="zh-CN" altLang="en-US" sz="1050" kern="10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58.56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56.82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3.01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0.0974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3.16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3.16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3.07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0.0943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17.00</a:t>
                      </a:r>
                      <a:endParaRPr lang="en-US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17.00</a:t>
                      </a:r>
                      <a:endParaRPr lang="en-US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16.49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0.25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0.25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0.24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0.6309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26.51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26.51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25.73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0.085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0.085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0.083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0.7766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08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21.64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1.03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6.48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2.16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2.56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0.0870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08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15.17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0.84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212.97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79581" y="1497494"/>
            <a:ext cx="8208912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S2.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Stipe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Length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79576" y="1772816"/>
          <a:ext cx="6699885" cy="3797935"/>
        </p:xfrm>
        <a:graphic>
          <a:graphicData uri="http://schemas.openxmlformats.org/drawingml/2006/table">
            <a:tbl>
              <a:tblPr firstRow="1" firstCol="1" bandRow="1"/>
              <a:tblGrid>
                <a:gridCol w="1228090"/>
                <a:gridCol w="1140460"/>
                <a:gridCol w="1072515"/>
                <a:gridCol w="1150620"/>
                <a:gridCol w="1249045"/>
                <a:gridCol w="859155"/>
              </a:tblGrid>
              <a:tr h="4965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830.46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103.81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45.15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814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172.24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86.12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37.45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1.93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1.93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0.84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0.3700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68.28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68.28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29.69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99.69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99.69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43.36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  <a:sym typeface="+mn-ea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91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157.29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157.29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68.41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45.96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45.96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19.99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0.0002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26.71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26.71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11.61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0.0026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7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48.29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2.30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14.40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51.03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7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5.08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0.28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14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878.75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0598" y="1137072"/>
            <a:ext cx="8568952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S3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Pileus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Length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0138" y="1412776"/>
          <a:ext cx="6901180" cy="4375785"/>
        </p:xfrm>
        <a:graphic>
          <a:graphicData uri="http://schemas.openxmlformats.org/drawingml/2006/table">
            <a:tbl>
              <a:tblPr firstRow="1" firstCol="1" bandRow="1"/>
              <a:tblGrid>
                <a:gridCol w="1241425"/>
                <a:gridCol w="1222375"/>
                <a:gridCol w="1007745"/>
                <a:gridCol w="1242695"/>
                <a:gridCol w="1066165"/>
                <a:gridCol w="1120775"/>
              </a:tblGrid>
              <a:tr h="57213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750.21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93.78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83.95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296.35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148.17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132.64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5.55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5.55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4.97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0.0369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5.744E-005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5.744E-005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5.142E-005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0.9943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37.18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37.18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33.28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  <a:sym typeface="+mn-ea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168.45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168.45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150.80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50.96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50.96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45.62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43.19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43.19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38.66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23.46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altLang="zh-CN" sz="1050" kern="10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1.12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18.02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6.01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19.88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5.44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0.30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773.67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0598" y="1137072"/>
            <a:ext cx="8568952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S4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Pileus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Width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280138" y="1412776"/>
          <a:ext cx="6901180" cy="4375785"/>
        </p:xfrm>
        <a:graphic>
          <a:graphicData uri="http://schemas.openxmlformats.org/drawingml/2006/table">
            <a:tbl>
              <a:tblPr firstRow="1" firstCol="1" bandRow="1"/>
              <a:tblGrid>
                <a:gridCol w="1241425"/>
                <a:gridCol w="1222375"/>
                <a:gridCol w="1007745"/>
                <a:gridCol w="1242695"/>
                <a:gridCol w="1066165"/>
                <a:gridCol w="1120775"/>
              </a:tblGrid>
              <a:tr h="57213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708.34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88.54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104.86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136.41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68.21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80.87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13.56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13.56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16.05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3.04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0.0958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204.75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204.75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242.49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  <a:sym typeface="+mn-ea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225.60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225.60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267.19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93.84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93.84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111.14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93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2.12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2.12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0.1281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17.73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altLang="zh-CN" sz="1050" kern="100">
                          <a:effectLst/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0.84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11.29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3.76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10.52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0.0003   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6.44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0.36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4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726.07</a:t>
                      </a:r>
                      <a:endParaRPr lang="en-US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79848" y="1137325"/>
            <a:ext cx="8424936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S5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Mycelial Growth Rate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279576" y="1412776"/>
          <a:ext cx="6790690" cy="3793885"/>
        </p:xfrm>
        <a:graphic>
          <a:graphicData uri="http://schemas.openxmlformats.org/drawingml/2006/table">
            <a:tbl>
              <a:tblPr firstRow="1" firstCol="1" bandRow="1"/>
              <a:tblGrid>
                <a:gridCol w="1245870"/>
                <a:gridCol w="1099185"/>
                <a:gridCol w="911225"/>
                <a:gridCol w="1197610"/>
                <a:gridCol w="989965"/>
                <a:gridCol w="1346835"/>
              </a:tblGrid>
              <a:tr h="49627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0.45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5.570E-003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384.43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1.269E-003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6.343E-004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43.77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3.969E-003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3.969E-003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273.89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3.101E-003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3.101E-003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214.00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2.617E-003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2.617E-003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0.6752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9.174E-006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9.174E-006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0.63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0.4351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0.024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0.024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1675.24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0.015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0.015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1056.84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 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08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3.043E-004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1.449E-005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5.913E-005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1.971E-005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1.45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0.2623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08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2.452E-004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1.362E-005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60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0.045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51718" y="1183571"/>
            <a:ext cx="8424936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S6.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Variance Analysis of the Quadratic Polynomial Regression Model for Yield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351584" y="1459127"/>
          <a:ext cx="7056755" cy="4302760"/>
        </p:xfrm>
        <a:graphic>
          <a:graphicData uri="http://schemas.openxmlformats.org/drawingml/2006/table">
            <a:tbl>
              <a:tblPr firstRow="1" firstCol="1" bandRow="1"/>
              <a:tblGrid>
                <a:gridCol w="1331595"/>
                <a:gridCol w="1260475"/>
                <a:gridCol w="1124585"/>
                <a:gridCol w="1302385"/>
                <a:gridCol w="1228725"/>
                <a:gridCol w="808990"/>
              </a:tblGrid>
              <a:tr h="56769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Source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Sum of squares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Mean square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P</a:t>
                      </a: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endParaRPr lang="en-US" sz="1200" b="1" kern="0" dirty="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Model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3.413E+006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4.267E+005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26.32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021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Linear mixture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4.198E+005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2.099E+005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12.95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0.0002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1.981E+005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1.981E+005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12.22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0.0022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1.698E+005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1.698E+005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10.47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0.0040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703.91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703.91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0.043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0.8370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1.831E+006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1.831E+006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112.95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&lt;0.0001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40544.36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40544.36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2.50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0.1287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490">
                <a:tc>
                  <a:txBody>
                    <a:bodyPr/>
                    <a:lstStyle/>
                    <a:p>
                      <a:pPr indent="266700"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X</a:t>
                      </a:r>
                      <a:r>
                        <a:rPr lang="en-US" sz="1050" kern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r>
                        <a:rPr lang="en-US" sz="1050" kern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1.189E+005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1.189E+005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7.33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0.0132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68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Residual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3.405E+005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16213.62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21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Lack of fit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3.400E+005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1.133E+005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3840.09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&lt;0.0001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Error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531.17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18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29.51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21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3.754E+006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29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390775" y="1565910"/>
          <a:ext cx="6604635" cy="1106170"/>
        </p:xfrm>
        <a:graphic>
          <a:graphicData uri="http://schemas.openxmlformats.org/drawingml/2006/table">
            <a:tbl>
              <a:tblPr/>
              <a:tblGrid>
                <a:gridCol w="1333500"/>
                <a:gridCol w="1003935"/>
                <a:gridCol w="1003935"/>
                <a:gridCol w="1003935"/>
                <a:gridCol w="1004570"/>
                <a:gridCol w="1254760"/>
              </a:tblGrid>
              <a:tr h="513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Formula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Stipe length (mm)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Stipe width 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Pileus length 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Pileus width 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Pileus thickness 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HC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50.67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1.64</a:t>
                      </a:r>
                      <a:r>
                        <a:rPr lang="en-US" altLang="zh-CN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20.00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1.30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69.00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1.73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87.00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3.60</a:t>
                      </a:r>
                      <a:r>
                        <a:rPr lang="en-US" altLang="zh-CN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a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23.00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0.95</a:t>
                      </a:r>
                      <a:r>
                        <a:rPr lang="en-US" altLang="zh-CN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a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CK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46.00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1.73</a:t>
                      </a:r>
                      <a:r>
                        <a:rPr lang="en-US" altLang="zh-CN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b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19.00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0.88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68.00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3.00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66.00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2.64</a:t>
                      </a:r>
                      <a:r>
                        <a:rPr lang="en-US" altLang="zh-CN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b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20.00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2.27</a:t>
                      </a:r>
                      <a:r>
                        <a:rPr lang="en-US" altLang="zh-CN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b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2390937" y="1290017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S7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Main Agronomic Traits Between the HC Formula and the CK Substrate Formula</a:t>
            </a:r>
          </a:p>
        </p:txBody>
      </p:sp>
      <p:sp>
        <p:nvSpPr>
          <p:cNvPr id="2" name="矩形 1"/>
          <p:cNvSpPr/>
          <p:nvPr/>
        </p:nvSpPr>
        <p:spPr>
          <a:xfrm>
            <a:off x="2390706" y="4144888"/>
            <a:ext cx="8208912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HC high yield comprehensive 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Statistical significance at a level of 5% (P &lt; 0.05) for mean values are indicated with a letter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390775" y="2993390"/>
          <a:ext cx="6604635" cy="1127760"/>
        </p:xfrm>
        <a:graphic>
          <a:graphicData uri="http://schemas.openxmlformats.org/drawingml/2006/table">
            <a:tbl>
              <a:tblPr/>
              <a:tblGrid>
                <a:gridCol w="1333500"/>
                <a:gridCol w="1003935"/>
                <a:gridCol w="1003935"/>
                <a:gridCol w="1003935"/>
                <a:gridCol w="1004570"/>
                <a:gridCol w="1254760"/>
              </a:tblGrid>
              <a:tr h="5581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Formula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Mycelium growth rate  (mm/d)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Yield</a:t>
                      </a:r>
                    </a:p>
                    <a:p>
                      <a:pPr algn="ctr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 (g/bag)</a:t>
                      </a:r>
                    </a:p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Bud forming time (d)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sym typeface="+mn-ea"/>
                      </a:endParaRPr>
                    </a:p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Harvest time (d)</a:t>
                      </a:r>
                    </a:p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Reproductive stage (d)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  <a:sym typeface="+mn-ea"/>
                      </a:endParaRPr>
                    </a:p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HC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5.56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0.152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endParaRPr lang="en-US" altLang="zh-CN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82.30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0.70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33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 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37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4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CK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4.94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0.152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67.67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3.05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29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b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39</a:t>
                      </a:r>
                      <a:r>
                        <a:rPr lang="en-US" altLang="zh-CN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10</a:t>
                      </a:r>
                      <a:r>
                        <a:rPr lang="en-US" altLang="zh-CN" sz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  <a:sym typeface="+mn-ea"/>
                        </a:rPr>
                        <a:t>a</a:t>
                      </a:r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08437" y="1747217"/>
            <a:ext cx="864096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cs typeface="+mn-lt"/>
                <a:sym typeface="+mn-ea"/>
              </a:rPr>
              <a:t>Table</a:t>
            </a:r>
            <a:r>
              <a:rPr lang="en-US" altLang="zh-CN" sz="1200" b="1" dirty="0" smtClean="0">
                <a:cs typeface="+mn-lt"/>
                <a:sym typeface="+mn-ea"/>
              </a:rPr>
              <a:t> S8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Influence of the Three Kinds of Agro-residues as 100% of the Main Ingredient on Each Evaluation Index</a:t>
            </a:r>
          </a:p>
        </p:txBody>
      </p:sp>
      <p:sp>
        <p:nvSpPr>
          <p:cNvPr id="2" name="矩形 1"/>
          <p:cNvSpPr/>
          <p:nvPr/>
        </p:nvSpPr>
        <p:spPr>
          <a:xfrm>
            <a:off x="3057456" y="3668003"/>
            <a:ext cx="8208912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values followed by no letters are not significantly different at a level of 5% (P&lt;0.05)</a:t>
            </a: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3057525" y="2023110"/>
          <a:ext cx="6717030" cy="17100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755"/>
                <a:gridCol w="920115"/>
                <a:gridCol w="919480"/>
                <a:gridCol w="902335"/>
                <a:gridCol w="902970"/>
                <a:gridCol w="1016635"/>
                <a:gridCol w="840740"/>
              </a:tblGrid>
              <a:tr h="7435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ormula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Harvest time (d)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Stipe lengh (mm)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Pileus lengh (mm)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Pileus width (mm)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Mycelial growth rate (mm/d)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Yield (g)</a:t>
                      </a:r>
                      <a:endParaRPr lang="en-US" altLang="en-US" sz="12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2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wheat straw</a:t>
                      </a:r>
                      <a:r>
                        <a:rPr lang="zh-CN" altLang="en-US" sz="12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42.7</a:t>
                      </a:r>
                      <a:r>
                        <a:rPr lang="zh-CN" alt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zh-CN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0.58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33.1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0.70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35.2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0.35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41.2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0.96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3.87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0.02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2061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5.5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altLang="zh-CN" sz="12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corn straw)</a:t>
                      </a:r>
                      <a:endParaRPr lang="en-US" altLang="zh-CN" sz="12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42.3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0.58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35.2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0.20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48.1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0.65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46.9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0.30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3.76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0.08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2522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2.6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2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2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soybean straw)</a:t>
                      </a:r>
                      <a:endParaRPr lang="en-US" altLang="zh-CN" sz="12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36.0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1.00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43.1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0.10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50.3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0.74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53.3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0.82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3.27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0.02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2939</a:t>
                      </a:r>
                      <a:r>
                        <a:rPr lang="zh-CN" altLang="en-US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±</a:t>
                      </a:r>
                      <a:r>
                        <a:rPr lang="en-US" altLang="zh-CN" sz="12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5.5</a:t>
                      </a:r>
                      <a:r>
                        <a:rPr lang="en-US" sz="1200" b="0" baseline="30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en-US" altLang="en-US" sz="12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KSO_WM_UNIT_TABLE_BEAUTIFY" val="smartTable{133c40f2-d0db-4c7b-84b2-fbb11b7cd386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994</Words>
  <Application>Microsoft Macintosh PowerPoint</Application>
  <PresentationFormat>Benutzerdefiniert</PresentationFormat>
  <Paragraphs>544</Paragraphs>
  <Slides>8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Office 主题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/>
  <cp:lastModifiedBy>xxx</cp:lastModifiedBy>
  <cp:revision>3</cp:revision>
  <dcterms:created xsi:type="dcterms:W3CDTF">2019-10-19T13:04:44Z</dcterms:created>
  <dcterms:modified xsi:type="dcterms:W3CDTF">2019-10-19T13:07:19Z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