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6"/>
  </p:notesMasterIdLst>
  <p:sldIdLst>
    <p:sldId id="397" r:id="rId3"/>
    <p:sldId id="394" r:id="rId4"/>
    <p:sldId id="363" r:id="rId5"/>
  </p:sldIdLst>
  <p:sldSz cx="237744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61C76"/>
    <a:srgbClr val="9676F2"/>
    <a:srgbClr val="FF99CC"/>
    <a:srgbClr val="AE95F5"/>
    <a:srgbClr val="FF6600"/>
    <a:srgbClr val="FCA304"/>
    <a:srgbClr val="F6BB00"/>
    <a:srgbClr val="E63A7C"/>
    <a:srgbClr val="B4D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6" autoAdjust="0"/>
    <p:restoredTop sz="83767"/>
  </p:normalViewPr>
  <p:slideViewPr>
    <p:cSldViewPr snapToGrid="0">
      <p:cViewPr varScale="1">
        <p:scale>
          <a:sx n="61" d="100"/>
          <a:sy n="61" d="100"/>
        </p:scale>
        <p:origin x="15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d061\AppData\Local\Microsoft\Windows\Temporary%20Internet%20Files\Content.Outlook\9NJCQUI1\Charts%20for%20IDJ%204.10.19.xlsx" TargetMode="External"/><Relationship Id="rId1" Type="http://schemas.openxmlformats.org/officeDocument/2006/relationships/image" Target="../media/image4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G1269A</c:v>
                </c:pt>
                <c:pt idx="1">
                  <c:v>L1196Q</c:v>
                </c:pt>
                <c:pt idx="2">
                  <c:v>L1196M</c:v>
                </c:pt>
                <c:pt idx="3">
                  <c:v>V1180L</c:v>
                </c:pt>
                <c:pt idx="4">
                  <c:v>I1171N/S</c:v>
                </c:pt>
                <c:pt idx="5">
                  <c:v>G1202R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06-4C0E-B56E-18B51045D1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8"/>
        <c:axId val="619507952"/>
        <c:axId val="619508280"/>
      </c:barChart>
      <c:catAx>
        <c:axId val="619507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19508280"/>
        <c:crosses val="autoZero"/>
        <c:auto val="1"/>
        <c:lblAlgn val="ctr"/>
        <c:lblOffset val="100"/>
        <c:noMultiLvlLbl val="0"/>
      </c:catAx>
      <c:valAx>
        <c:axId val="619508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950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46"/>
        <c:axId val="619507952"/>
        <c:axId val="619508280"/>
      </c:barChart>
      <c:catAx>
        <c:axId val="619507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19508280"/>
        <c:crosses val="autoZero"/>
        <c:auto val="1"/>
        <c:lblAlgn val="ctr"/>
        <c:lblOffset val="100"/>
        <c:noMultiLvlLbl val="0"/>
      </c:catAx>
      <c:valAx>
        <c:axId val="619508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950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G1269A</c:v>
                </c:pt>
                <c:pt idx="1">
                  <c:v>E1210K</c:v>
                </c:pt>
                <c:pt idx="2">
                  <c:v>L1196Q</c:v>
                </c:pt>
                <c:pt idx="3">
                  <c:v>F1193Y</c:v>
                </c:pt>
                <c:pt idx="4">
                  <c:v>F1174C/V/L</c:v>
                </c:pt>
                <c:pt idx="5">
                  <c:v>V1180L</c:v>
                </c:pt>
                <c:pt idx="6">
                  <c:v>L1196M</c:v>
                </c:pt>
                <c:pt idx="7">
                  <c:v>I1171N/S/T</c:v>
                </c:pt>
                <c:pt idx="8">
                  <c:v>G1202R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  <c:pt idx="6">
                  <c:v>10</c:v>
                </c:pt>
                <c:pt idx="7">
                  <c:v>12</c:v>
                </c:pt>
                <c:pt idx="8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79-4614-B8AA-63ABAA3CE5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6"/>
        <c:axId val="619507952"/>
        <c:axId val="619508280"/>
      </c:barChart>
      <c:catAx>
        <c:axId val="619507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19508280"/>
        <c:crosses val="autoZero"/>
        <c:auto val="1"/>
        <c:lblAlgn val="ctr"/>
        <c:lblOffset val="100"/>
        <c:noMultiLvlLbl val="0"/>
      </c:catAx>
      <c:valAx>
        <c:axId val="619508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950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ysClr val="windowText" lastClr="000000"/>
                </a:solidFill>
                <a:latin typeface="Arial"/>
                <a:ea typeface="+mn-ea"/>
                <a:cs typeface="Arial"/>
              </a:defRPr>
            </a:pPr>
            <a:r>
              <a:rPr lang="en-US" sz="2800" b="1">
                <a:solidFill>
                  <a:sysClr val="windowText" lastClr="000000"/>
                </a:solidFill>
                <a:latin typeface="Arial"/>
                <a:cs typeface="Arial"/>
              </a:rPr>
              <a:t>Change in Allelic</a:t>
            </a:r>
            <a:r>
              <a:rPr lang="en-US" sz="2800" b="1" baseline="0">
                <a:solidFill>
                  <a:sysClr val="windowText" lastClr="000000"/>
                </a:solidFill>
                <a:latin typeface="Arial"/>
                <a:cs typeface="Arial"/>
              </a:rPr>
              <a:t> Frequency of </a:t>
            </a:r>
            <a:r>
              <a:rPr lang="en-US" sz="2800" b="1" i="1" baseline="0">
                <a:solidFill>
                  <a:sysClr val="windowText" lastClr="000000"/>
                </a:solidFill>
                <a:latin typeface="Arial"/>
                <a:cs typeface="Arial"/>
              </a:rPr>
              <a:t>ALK</a:t>
            </a:r>
            <a:r>
              <a:rPr lang="en-US" sz="2800" b="1" i="0" baseline="0">
                <a:solidFill>
                  <a:sysClr val="windowText" lastClr="000000"/>
                </a:solidFill>
                <a:latin typeface="Arial"/>
                <a:cs typeface="Arial"/>
              </a:rPr>
              <a:t> Mutations</a:t>
            </a:r>
            <a:endParaRPr lang="en-US" sz="2800" b="1">
              <a:solidFill>
                <a:sysClr val="windowText" lastClr="000000"/>
              </a:solidFill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29087917126826796"/>
          <c:y val="2.415005357476382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cked"/>
        <c:varyColors val="0"/>
        <c:ser>
          <c:idx val="8"/>
          <c:order val="8"/>
          <c:spPr>
            <a:ln>
              <a:noFill/>
            </a:ln>
            <a:effectLst/>
          </c:spPr>
          <c:marker>
            <c:symbol val="dash"/>
            <c:size val="3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12700" cmpd="sng">
                <a:noFill/>
                <a:prstDash val="solid"/>
              </a:ln>
            </c:spPr>
          </c:marker>
          <c:cat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cat>
          <c:val>
            <c:numRef>
              <c:f>'AS - Chart'!$M$2:$M$13</c:f>
              <c:numCache>
                <c:formatCode>General</c:formatCode>
                <c:ptCount val="12"/>
                <c:pt idx="0">
                  <c:v>-2.6</c:v>
                </c:pt>
                <c:pt idx="1">
                  <c:v>-0.7</c:v>
                </c:pt>
                <c:pt idx="2">
                  <c:v>-0.33000000000000007</c:v>
                </c:pt>
                <c:pt idx="3">
                  <c:v>-0.2350000000000001</c:v>
                </c:pt>
                <c:pt idx="4">
                  <c:v>0.2</c:v>
                </c:pt>
                <c:pt idx="5">
                  <c:v>-0.11</c:v>
                </c:pt>
                <c:pt idx="6">
                  <c:v>-0.1</c:v>
                </c:pt>
                <c:pt idx="7">
                  <c:v>0.4200000000000001</c:v>
                </c:pt>
                <c:pt idx="8">
                  <c:v>1.4</c:v>
                </c:pt>
                <c:pt idx="9">
                  <c:v>2.1260000000000003</c:v>
                </c:pt>
                <c:pt idx="10">
                  <c:v>5.2</c:v>
                </c:pt>
                <c:pt idx="11">
                  <c:v>8.4725000000000001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61D-4E4F-AD8D-C4A358AA7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50589224"/>
        <c:axId val="2050597464"/>
      </c:lineChar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Chart'!$E$2:$E$13</c:f>
              <c:numCache>
                <c:formatCode>General</c:formatCode>
                <c:ptCount val="12"/>
                <c:pt idx="0">
                  <c:v>-2.6</c:v>
                </c:pt>
                <c:pt idx="1">
                  <c:v>-0.7</c:v>
                </c:pt>
                <c:pt idx="2">
                  <c:v>-0.33000000000000007</c:v>
                </c:pt>
                <c:pt idx="3">
                  <c:v>0.3</c:v>
                </c:pt>
                <c:pt idx="4">
                  <c:v>0.2</c:v>
                </c:pt>
                <c:pt idx="5">
                  <c:v>-0.04</c:v>
                </c:pt>
                <c:pt idx="6">
                  <c:v>-0.1</c:v>
                </c:pt>
                <c:pt idx="7">
                  <c:v>0.3</c:v>
                </c:pt>
                <c:pt idx="8">
                  <c:v>1.4</c:v>
                </c:pt>
                <c:pt idx="9">
                  <c:v>-5.6</c:v>
                </c:pt>
                <c:pt idx="10">
                  <c:v>5.2</c:v>
                </c:pt>
                <c:pt idx="11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61D-4E4F-AD8D-C4A358AA7248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Chart'!$F$2:$F$13</c:f>
              <c:numCache>
                <c:formatCode>General</c:formatCode>
                <c:ptCount val="12"/>
                <c:pt idx="3">
                  <c:v>2.5999999999999996</c:v>
                </c:pt>
                <c:pt idx="5">
                  <c:v>-0.18</c:v>
                </c:pt>
                <c:pt idx="7">
                  <c:v>-0.2</c:v>
                </c:pt>
                <c:pt idx="9">
                  <c:v>0.4</c:v>
                </c:pt>
                <c:pt idx="11">
                  <c:v>33.6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61D-4E4F-AD8D-C4A358AA7248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Chart'!$G$2:$G$13</c:f>
              <c:numCache>
                <c:formatCode>General</c:formatCode>
                <c:ptCount val="12"/>
                <c:pt idx="3">
                  <c:v>-0.1</c:v>
                </c:pt>
                <c:pt idx="7">
                  <c:v>-0.13</c:v>
                </c:pt>
                <c:pt idx="9">
                  <c:v>14.8</c:v>
                </c:pt>
                <c:pt idx="11">
                  <c:v>1.0000000000000009E-2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61D-4E4F-AD8D-C4A358AA7248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Chart'!$H$2:$H$13</c:f>
              <c:numCache>
                <c:formatCode>General</c:formatCode>
                <c:ptCount val="12"/>
                <c:pt idx="3">
                  <c:v>1.9100000000000001</c:v>
                </c:pt>
                <c:pt idx="7">
                  <c:v>4.9999999999999989E-2</c:v>
                </c:pt>
                <c:pt idx="9">
                  <c:v>0.2</c:v>
                </c:pt>
                <c:pt idx="11">
                  <c:v>-0.22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61D-4E4F-AD8D-C4A358AA7248}"/>
            </c:ext>
          </c:extLst>
        </c:ser>
        <c:ser>
          <c:idx val="4"/>
          <c:order val="4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Chart'!$I$2:$I$13</c:f>
              <c:numCache>
                <c:formatCode>General</c:formatCode>
                <c:ptCount val="12"/>
                <c:pt idx="3">
                  <c:v>-8.1</c:v>
                </c:pt>
                <c:pt idx="7">
                  <c:v>0.2</c:v>
                </c:pt>
                <c:pt idx="9">
                  <c:v>0.83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61D-4E4F-AD8D-C4A358AA7248}"/>
            </c:ext>
          </c:extLst>
        </c:ser>
        <c:ser>
          <c:idx val="5"/>
          <c:order val="5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Chart'!$J$2:$J$13</c:f>
              <c:numCache>
                <c:formatCode>General</c:formatCode>
                <c:ptCount val="12"/>
                <c:pt idx="3">
                  <c:v>0.80999999999999983</c:v>
                </c:pt>
                <c:pt idx="7">
                  <c:v>2.3000000000000003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61D-4E4F-AD8D-C4A358AA7248}"/>
            </c:ext>
          </c:extLst>
        </c:ser>
        <c:ser>
          <c:idx val="6"/>
          <c:order val="6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Chart'!$K$2:$K$13</c:f>
              <c:numCache>
                <c:formatCode>General</c:formatCode>
                <c:ptCount val="12"/>
                <c:pt idx="3">
                  <c:v>-0.8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C61D-4E4F-AD8D-C4A358AA7248}"/>
            </c:ext>
          </c:extLst>
        </c:ser>
        <c:ser>
          <c:idx val="7"/>
          <c:order val="7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noFill/>
              </a:ln>
              <a:effectLst/>
            </c:spPr>
          </c:marker>
          <c:xVal>
            <c:strRef>
              <c:f>'AS - Chart'!$D$2:$D$13</c:f>
              <c:strCache>
                <c:ptCount val="12"/>
                <c:pt idx="0">
                  <c:v>I1171S</c:v>
                </c:pt>
                <c:pt idx="1">
                  <c:v>L1196Q</c:v>
                </c:pt>
                <c:pt idx="2">
                  <c:v>E1210K</c:v>
                </c:pt>
                <c:pt idx="3">
                  <c:v>G1202R</c:v>
                </c:pt>
                <c:pt idx="4">
                  <c:v>G1269A</c:v>
                </c:pt>
                <c:pt idx="5">
                  <c:v>V1180L</c:v>
                </c:pt>
                <c:pt idx="6">
                  <c:v>F1174L</c:v>
                </c:pt>
                <c:pt idx="7">
                  <c:v>L1196M</c:v>
                </c:pt>
                <c:pt idx="8">
                  <c:v>G1123D</c:v>
                </c:pt>
                <c:pt idx="9">
                  <c:v>D1203N</c:v>
                </c:pt>
                <c:pt idx="10">
                  <c:v>C1156Y</c:v>
                </c:pt>
                <c:pt idx="11">
                  <c:v>I1171N</c:v>
                </c:pt>
              </c:strCache>
            </c:strRef>
          </c:xVal>
          <c:yVal>
            <c:numRef>
              <c:f>'AS - Chart'!$L$2:$L$13</c:f>
              <c:numCache>
                <c:formatCode>General</c:formatCode>
                <c:ptCount val="12"/>
                <c:pt idx="3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C61D-4E4F-AD8D-C4A358AA7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0589224"/>
        <c:axId val="2050597464"/>
      </c:scatterChart>
      <c:catAx>
        <c:axId val="2050589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 b="1">
                    <a:solidFill>
                      <a:sysClr val="windowText" lastClr="000000"/>
                    </a:solidFill>
                    <a:latin typeface="Arial"/>
                    <a:cs typeface="Arial"/>
                  </a:defRPr>
                </a:pPr>
                <a:r>
                  <a:rPr lang="en-US" sz="2800" b="1" i="1" dirty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ALK</a:t>
                </a:r>
                <a:r>
                  <a:rPr lang="en-US" sz="2800" b="1" dirty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 Mutation Detected</a:t>
                </a:r>
              </a:p>
            </c:rich>
          </c:tx>
          <c:layout>
            <c:manualLayout>
              <c:xMode val="edge"/>
              <c:yMode val="edge"/>
              <c:x val="0.39863782829591626"/>
              <c:y val="0.94453451394418386"/>
            </c:manualLayout>
          </c:layout>
          <c:overlay val="0"/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050597464"/>
        <c:crossesAt val="0"/>
        <c:auto val="1"/>
        <c:lblAlgn val="ctr"/>
        <c:lblOffset val="100"/>
        <c:noMultiLvlLbl val="0"/>
      </c:catAx>
      <c:valAx>
        <c:axId val="2050597464"/>
        <c:scaling>
          <c:orientation val="minMax"/>
          <c:max val="35"/>
          <c:min val="-10"/>
        </c:scaling>
        <c:delete val="0"/>
        <c:axPos val="l"/>
        <c:majorGridlines>
          <c:spPr>
            <a:ln w="254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2800" b="1">
                    <a:solidFill>
                      <a:sysClr val="windowText" lastClr="000000"/>
                    </a:solidFill>
                    <a:latin typeface="Arial"/>
                    <a:cs typeface="Arial"/>
                  </a:defRPr>
                </a:pPr>
                <a:r>
                  <a:rPr lang="en-US" sz="2800" b="1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Change in AF</a:t>
                </a:r>
              </a:p>
              <a:p>
                <a:pPr>
                  <a:defRPr sz="2800" b="1">
                    <a:solidFill>
                      <a:sysClr val="windowText" lastClr="000000"/>
                    </a:solidFill>
                    <a:latin typeface="Arial"/>
                    <a:cs typeface="Arial"/>
                  </a:defRPr>
                </a:pPr>
                <a:r>
                  <a:rPr lang="en-US" sz="2800" b="1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 (% post-lorlatinib</a:t>
                </a:r>
                <a:r>
                  <a:rPr lang="en-US" sz="2800" b="1" baseline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 - % baseline)</a:t>
                </a:r>
                <a:endParaRPr lang="en-US" sz="2800" b="1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7.7164560834664785E-3"/>
              <c:y val="0.1198966351116222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Arial"/>
                <a:ea typeface="+mn-ea"/>
                <a:cs typeface="+mn-cs"/>
              </a:defRPr>
            </a:pPr>
            <a:endParaRPr lang="en-US"/>
          </a:p>
        </c:txPr>
        <c:crossAx val="2050589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BBF95-C976-5146-97F8-C8CD25EA0869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" y="1143000"/>
            <a:ext cx="6686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9172E-5257-5843-9286-A64DD791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1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9172E-5257-5843-9286-A64DD79181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3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795781"/>
            <a:ext cx="1783080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763261"/>
            <a:ext cx="178308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2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9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13555" y="584200"/>
            <a:ext cx="5126355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4490" y="584200"/>
            <a:ext cx="15081885" cy="929894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37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795781"/>
            <a:ext cx="1783080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763261"/>
            <a:ext cx="178308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2108" y="2735582"/>
            <a:ext cx="2050542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2108" y="7343142"/>
            <a:ext cx="2050542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59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4490" y="2921000"/>
            <a:ext cx="1010412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5790" y="2921000"/>
            <a:ext cx="1010412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36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7" y="584201"/>
            <a:ext cx="2050542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7587" y="2689861"/>
            <a:ext cx="10057685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7587" y="4008120"/>
            <a:ext cx="10057685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35790" y="2689861"/>
            <a:ext cx="10107217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035790" y="4008120"/>
            <a:ext cx="10107217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70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12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57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8" y="731520"/>
            <a:ext cx="7667862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7217" y="1579881"/>
            <a:ext cx="1203579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7588" y="3291840"/>
            <a:ext cx="7667862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6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6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8" y="731520"/>
            <a:ext cx="7667862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07217" y="1579881"/>
            <a:ext cx="1203579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7588" y="3291840"/>
            <a:ext cx="7667862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4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58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13555" y="584200"/>
            <a:ext cx="5126355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4490" y="584200"/>
            <a:ext cx="15081885" cy="929894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5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2108" y="2735582"/>
            <a:ext cx="2050542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2108" y="7343142"/>
            <a:ext cx="2050542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0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4490" y="2921000"/>
            <a:ext cx="1010412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5790" y="2921000"/>
            <a:ext cx="1010412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4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7" y="584201"/>
            <a:ext cx="2050542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7587" y="2689861"/>
            <a:ext cx="10057685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7587" y="4008120"/>
            <a:ext cx="10057685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35790" y="2689861"/>
            <a:ext cx="10107217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035790" y="4008120"/>
            <a:ext cx="10107217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0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3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4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8" y="731520"/>
            <a:ext cx="7667862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7217" y="1579881"/>
            <a:ext cx="1203579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7588" y="3291840"/>
            <a:ext cx="7667862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6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88" y="731520"/>
            <a:ext cx="7667862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07217" y="1579881"/>
            <a:ext cx="1203579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7588" y="3291840"/>
            <a:ext cx="7667862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4490" y="584201"/>
            <a:ext cx="2050542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4490" y="2921000"/>
            <a:ext cx="2050542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4490" y="10170161"/>
            <a:ext cx="53492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7E32-4F22-46A0-9CE3-19DF567A7E8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75270" y="10170161"/>
            <a:ext cx="80238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790670" y="10170161"/>
            <a:ext cx="53492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0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4490" y="584201"/>
            <a:ext cx="2050542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4490" y="2921000"/>
            <a:ext cx="2050542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4490" y="10170161"/>
            <a:ext cx="53492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D6493-CB52-0A43-B1AC-0EBBFC789B1F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75270" y="10170161"/>
            <a:ext cx="80238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790670" y="10170161"/>
            <a:ext cx="53492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83C90-4735-614A-9C6F-545290BB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1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7580B3-2699-49C6-8378-4EC6BC77D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76" y="2785565"/>
            <a:ext cx="10893562" cy="43891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5BE16C-0B83-4085-9BC0-3B9200A97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6329" y="2770611"/>
            <a:ext cx="9951432" cy="43891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B19F76B-9777-48C6-A62D-EC5CD6170C1A}"/>
              </a:ext>
            </a:extLst>
          </p:cNvPr>
          <p:cNvSpPr txBox="1"/>
          <p:nvPr/>
        </p:nvSpPr>
        <p:spPr>
          <a:xfrm>
            <a:off x="21771945" y="3372905"/>
            <a:ext cx="1953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7FF5F9D4-93DD-4BF6-9068-B66D39BA68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37258"/>
              </p:ext>
            </p:extLst>
          </p:nvPr>
        </p:nvGraphicFramePr>
        <p:xfrm>
          <a:off x="22203434" y="3857839"/>
          <a:ext cx="1479007" cy="2377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0D99649-653E-48E9-B511-841709D9EAA7}"/>
              </a:ext>
            </a:extLst>
          </p:cNvPr>
          <p:cNvSpPr txBox="1"/>
          <p:nvPr/>
        </p:nvSpPr>
        <p:spPr>
          <a:xfrm>
            <a:off x="22700908" y="3646568"/>
            <a:ext cx="527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BD6534-4CEC-4E6A-A7BC-202E6C3EF2A0}"/>
              </a:ext>
            </a:extLst>
          </p:cNvPr>
          <p:cNvCxnSpPr>
            <a:cxnSpLocks/>
          </p:cNvCxnSpPr>
          <p:nvPr/>
        </p:nvCxnSpPr>
        <p:spPr>
          <a:xfrm>
            <a:off x="22347363" y="4033408"/>
            <a:ext cx="64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1FFCCFE-B92F-45FE-83BA-2EF6F0DFBF30}"/>
              </a:ext>
            </a:extLst>
          </p:cNvPr>
          <p:cNvCxnSpPr/>
          <p:nvPr/>
        </p:nvCxnSpPr>
        <p:spPr>
          <a:xfrm>
            <a:off x="22966921" y="3927159"/>
            <a:ext cx="0" cy="86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53468FC-198A-44AA-ADD5-30B54B3EE3D6}"/>
              </a:ext>
            </a:extLst>
          </p:cNvPr>
          <p:cNvCxnSpPr/>
          <p:nvPr/>
        </p:nvCxnSpPr>
        <p:spPr>
          <a:xfrm>
            <a:off x="22592557" y="3945397"/>
            <a:ext cx="0" cy="86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7147BC2-F926-40FD-A208-75BF430E5F86}"/>
              </a:ext>
            </a:extLst>
          </p:cNvPr>
          <p:cNvSpPr txBox="1"/>
          <p:nvPr/>
        </p:nvSpPr>
        <p:spPr>
          <a:xfrm>
            <a:off x="22391241" y="3647043"/>
            <a:ext cx="35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539575-65B6-4974-843F-0079E26A278F}"/>
              </a:ext>
            </a:extLst>
          </p:cNvPr>
          <p:cNvSpPr txBox="1"/>
          <p:nvPr/>
        </p:nvSpPr>
        <p:spPr>
          <a:xfrm>
            <a:off x="15738540" y="2121602"/>
            <a:ext cx="4919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Post-Alectinib Tumor Biopsy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D622B8-B1CB-43FD-B196-63C3A4E3F7B8}"/>
              </a:ext>
            </a:extLst>
          </p:cNvPr>
          <p:cNvSpPr txBox="1"/>
          <p:nvPr/>
        </p:nvSpPr>
        <p:spPr>
          <a:xfrm>
            <a:off x="1113903" y="35627"/>
            <a:ext cx="4921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580083"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1EBDE716-37CA-4192-B901-30AF6BA418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292484"/>
              </p:ext>
            </p:extLst>
          </p:nvPr>
        </p:nvGraphicFramePr>
        <p:xfrm>
          <a:off x="11292501" y="3891367"/>
          <a:ext cx="1255103" cy="3389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97CD6599-ED52-4890-98D2-2E1BF94DE041}"/>
              </a:ext>
            </a:extLst>
          </p:cNvPr>
          <p:cNvSpPr txBox="1"/>
          <p:nvPr/>
        </p:nvSpPr>
        <p:spPr>
          <a:xfrm>
            <a:off x="4489662" y="2121602"/>
            <a:ext cx="4543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Post-Alectinib Plasma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178A8AAF-CD9E-4451-9BEE-6B47096C0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4727385"/>
              </p:ext>
            </p:extLst>
          </p:nvPr>
        </p:nvGraphicFramePr>
        <p:xfrm>
          <a:off x="10997955" y="3919464"/>
          <a:ext cx="1479006" cy="338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7F04E907-20B4-49B4-AAFF-B18D9902F8FE}"/>
              </a:ext>
            </a:extLst>
          </p:cNvPr>
          <p:cNvGrpSpPr/>
          <p:nvPr/>
        </p:nvGrpSpPr>
        <p:grpSpPr>
          <a:xfrm>
            <a:off x="10766426" y="3439298"/>
            <a:ext cx="1856508" cy="628908"/>
            <a:chOff x="10476535" y="3455064"/>
            <a:chExt cx="1856508" cy="62890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A29E028-8A6B-4B48-B627-5FCA981829AC}"/>
                </a:ext>
              </a:extLst>
            </p:cNvPr>
            <p:cNvSpPr txBox="1"/>
            <p:nvPr/>
          </p:nvSpPr>
          <p:spPr>
            <a:xfrm>
              <a:off x="11209060" y="3716359"/>
              <a:ext cx="495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257439-4353-4CDB-A6FB-9375863ADA59}"/>
                </a:ext>
              </a:extLst>
            </p:cNvPr>
            <p:cNvSpPr txBox="1"/>
            <p:nvPr/>
          </p:nvSpPr>
          <p:spPr>
            <a:xfrm>
              <a:off x="11685516" y="3729348"/>
              <a:ext cx="422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EC756B6-7FEF-47EB-95F1-63DA1A4E6867}"/>
                </a:ext>
              </a:extLst>
            </p:cNvPr>
            <p:cNvCxnSpPr/>
            <p:nvPr/>
          </p:nvCxnSpPr>
          <p:spPr>
            <a:xfrm>
              <a:off x="10868118" y="4083972"/>
              <a:ext cx="10058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BCE1107-AE5A-4978-B642-AF82D0EC9D64}"/>
                </a:ext>
              </a:extLst>
            </p:cNvPr>
            <p:cNvCxnSpPr/>
            <p:nvPr/>
          </p:nvCxnSpPr>
          <p:spPr>
            <a:xfrm>
              <a:off x="11855290" y="4007654"/>
              <a:ext cx="0" cy="752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508E39E-FFDC-4D6C-A2F0-F41307516388}"/>
                </a:ext>
              </a:extLst>
            </p:cNvPr>
            <p:cNvCxnSpPr/>
            <p:nvPr/>
          </p:nvCxnSpPr>
          <p:spPr>
            <a:xfrm>
              <a:off x="11482816" y="4007408"/>
              <a:ext cx="0" cy="752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14C8525-EA64-4EFB-9577-7B57B9A53A48}"/>
                </a:ext>
              </a:extLst>
            </p:cNvPr>
            <p:cNvCxnSpPr/>
            <p:nvPr/>
          </p:nvCxnSpPr>
          <p:spPr>
            <a:xfrm>
              <a:off x="11174116" y="3999561"/>
              <a:ext cx="0" cy="752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C317197-61FD-49FE-91A6-18DE5EE2B6C0}"/>
                </a:ext>
              </a:extLst>
            </p:cNvPr>
            <p:cNvSpPr txBox="1"/>
            <p:nvPr/>
          </p:nvSpPr>
          <p:spPr>
            <a:xfrm>
              <a:off x="11007203" y="3724723"/>
              <a:ext cx="339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363BBC0-D175-4999-BF1A-1EDFD6AF796F}"/>
                </a:ext>
              </a:extLst>
            </p:cNvPr>
            <p:cNvSpPr txBox="1"/>
            <p:nvPr/>
          </p:nvSpPr>
          <p:spPr>
            <a:xfrm>
              <a:off x="10476535" y="3455064"/>
              <a:ext cx="18565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Total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1F425E4-4D9D-495A-8F56-1ED71B6F9F24}"/>
              </a:ext>
            </a:extLst>
          </p:cNvPr>
          <p:cNvSpPr/>
          <p:nvPr/>
        </p:nvSpPr>
        <p:spPr>
          <a:xfrm>
            <a:off x="969679" y="7333409"/>
            <a:ext cx="10188330" cy="653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479875-0B9F-44B9-A06B-264C9912E23D}"/>
              </a:ext>
            </a:extLst>
          </p:cNvPr>
          <p:cNvCxnSpPr/>
          <p:nvPr/>
        </p:nvCxnSpPr>
        <p:spPr>
          <a:xfrm>
            <a:off x="2254468" y="7159731"/>
            <a:ext cx="886968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87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061969-F810-4553-885D-D76B9C765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153" y="1234440"/>
            <a:ext cx="7693456" cy="85039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71039C-47E0-452D-AB38-0ADCF24B2FEB}"/>
              </a:ext>
            </a:extLst>
          </p:cNvPr>
          <p:cNvSpPr/>
          <p:nvPr/>
        </p:nvSpPr>
        <p:spPr>
          <a:xfrm>
            <a:off x="15378285" y="3270756"/>
            <a:ext cx="310896" cy="3094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F7F775-30AC-442E-B473-20B617F61AFE}"/>
              </a:ext>
            </a:extLst>
          </p:cNvPr>
          <p:cNvSpPr txBox="1"/>
          <p:nvPr/>
        </p:nvSpPr>
        <p:spPr>
          <a:xfrm>
            <a:off x="15734901" y="3167169"/>
            <a:ext cx="5989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Assessable for Allelic Configuration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464295-4FF1-4D61-B5EE-E3DBAC071D2C}"/>
              </a:ext>
            </a:extLst>
          </p:cNvPr>
          <p:cNvSpPr/>
          <p:nvPr/>
        </p:nvSpPr>
        <p:spPr>
          <a:xfrm>
            <a:off x="15378285" y="3793976"/>
            <a:ext cx="310896" cy="3094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C4D89A-5316-43F2-89EC-CC6E89742C65}"/>
              </a:ext>
            </a:extLst>
          </p:cNvPr>
          <p:cNvSpPr txBox="1"/>
          <p:nvPr/>
        </p:nvSpPr>
        <p:spPr>
          <a:xfrm>
            <a:off x="15734901" y="3690389"/>
            <a:ext cx="755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Potentially Assessable for Allelic Configuration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5FE51B-02CB-4B7D-A861-1401176DC65B}"/>
              </a:ext>
            </a:extLst>
          </p:cNvPr>
          <p:cNvSpPr/>
          <p:nvPr/>
        </p:nvSpPr>
        <p:spPr>
          <a:xfrm>
            <a:off x="15378285" y="4317196"/>
            <a:ext cx="310896" cy="3094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D46BCF-77B5-4AE7-9D75-1210EB27BC0B}"/>
              </a:ext>
            </a:extLst>
          </p:cNvPr>
          <p:cNvSpPr txBox="1"/>
          <p:nvPr/>
        </p:nvSpPr>
        <p:spPr>
          <a:xfrm>
            <a:off x="15734901" y="4213609"/>
            <a:ext cx="755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Allelic Configuration Not Assessable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9D39F4-1789-43D0-B836-032F936058BA}"/>
              </a:ext>
            </a:extLst>
          </p:cNvPr>
          <p:cNvSpPr txBox="1"/>
          <p:nvPr/>
        </p:nvSpPr>
        <p:spPr>
          <a:xfrm>
            <a:off x="1113903" y="35627"/>
            <a:ext cx="4921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580083"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</p:spTree>
    <p:extLst>
      <p:ext uri="{BB962C8B-B14F-4D97-AF65-F5344CB8AC3E}">
        <p14:creationId xmlns:p14="http://schemas.microsoft.com/office/powerpoint/2010/main" val="246586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AC990A7-19E1-444C-85CF-E3692E7FFBEB}"/>
              </a:ext>
            </a:extLst>
          </p:cNvPr>
          <p:cNvSpPr txBox="1"/>
          <p:nvPr/>
        </p:nvSpPr>
        <p:spPr>
          <a:xfrm>
            <a:off x="914401" y="47830"/>
            <a:ext cx="459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580083"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100-00000D0000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510789"/>
              </p:ext>
            </p:extLst>
          </p:nvPr>
        </p:nvGraphicFramePr>
        <p:xfrm>
          <a:off x="3702549" y="1417320"/>
          <a:ext cx="16369302" cy="813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4197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11202</TotalTime>
  <Words>55</Words>
  <Application>Microsoft Office PowerPoint</Application>
  <PresentationFormat>Custom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2_Office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Ibiayi Dagogo-Jack</dc:creator>
  <cp:lastModifiedBy>Dagogo-Jack, Ibiayi,M.D.</cp:lastModifiedBy>
  <cp:revision>182</cp:revision>
  <cp:lastPrinted>2019-03-21T13:39:47Z</cp:lastPrinted>
  <dcterms:created xsi:type="dcterms:W3CDTF">2019-03-16T23:05:21Z</dcterms:created>
  <dcterms:modified xsi:type="dcterms:W3CDTF">2019-07-14T16:48:46Z</dcterms:modified>
</cp:coreProperties>
</file>