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</p:sldIdLst>
  <p:sldSz cx="6858000" cy="9144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190" d="100"/>
          <a:sy n="190" d="100"/>
        </p:scale>
        <p:origin x="654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HJiang\Desktop\publications\publication%202019\Melanoma%20D24-RGDOX\data\tumor%20growth\M-37%20tumor%20growth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HJiang\Desktop\publications\publication%202019\Melanoma%20D24-RGDOX\data\tumor%20growth\M-37%20tumor%20growth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HJiang\Desktop\publications\publication%202019\Melanoma%20D24-RGDOX\data\tumor%20growth\M-37%20tumor%20growth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HJiang\Desktop\publications\publication%202019\Melanoma%20D24-RGDOX\data\tumor%20growth\M-37%20tumor%20growth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HJiang\Desktop\publications\publication%202019\Melanoma%20D24-RGDOX\data\tumor%20growth\M-37%20tumor%20growth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HJiang\Desktop\publications\publication%202019\Melanoma%20D24-RGDOX\data\tumor%20growth\M-37%20tumor%20growth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553937007874015"/>
          <c:y val="0.47778502354673569"/>
          <c:w val="0.83390507436570427"/>
          <c:h val="0.3896773538864516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Sheet1!$F$25</c:f>
              <c:strCache>
                <c:ptCount val="1"/>
                <c:pt idx="0">
                  <c:v>day 15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Sheet1!$E$34:$E$44</c:f>
              <c:numCache>
                <c:formatCode>General</c:formatCode>
                <c:ptCount val="11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</c:numCache>
            </c:numRef>
          </c:cat>
          <c:val>
            <c:numRef>
              <c:f>Sheet1!$F$34:$F$44</c:f>
              <c:numCache>
                <c:formatCode>0.00E+00</c:formatCode>
                <c:ptCount val="11"/>
                <c:pt idx="0">
                  <c:v>99070</c:v>
                </c:pt>
                <c:pt idx="1">
                  <c:v>9998000</c:v>
                </c:pt>
                <c:pt idx="2">
                  <c:v>121900</c:v>
                </c:pt>
                <c:pt idx="3">
                  <c:v>7616</c:v>
                </c:pt>
                <c:pt idx="4">
                  <c:v>61790</c:v>
                </c:pt>
                <c:pt idx="5">
                  <c:v>244700</c:v>
                </c:pt>
                <c:pt idx="6">
                  <c:v>8109</c:v>
                </c:pt>
                <c:pt idx="7">
                  <c:v>291900</c:v>
                </c:pt>
                <c:pt idx="8">
                  <c:v>103300</c:v>
                </c:pt>
                <c:pt idx="9">
                  <c:v>193400</c:v>
                </c:pt>
                <c:pt idx="10">
                  <c:v>1626000</c:v>
                </c:pt>
              </c:numCache>
            </c:numRef>
          </c:val>
        </c:ser>
        <c:ser>
          <c:idx val="1"/>
          <c:order val="1"/>
          <c:tx>
            <c:strRef>
              <c:f>Sheet1!$G$25</c:f>
              <c:strCache>
                <c:ptCount val="1"/>
                <c:pt idx="0">
                  <c:v>day 21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Sheet1!$E$34:$E$44</c:f>
              <c:numCache>
                <c:formatCode>General</c:formatCode>
                <c:ptCount val="11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</c:numCache>
            </c:numRef>
          </c:cat>
          <c:val>
            <c:numRef>
              <c:f>Sheet1!$G$34:$G$44</c:f>
              <c:numCache>
                <c:formatCode>0.00E+00</c:formatCode>
                <c:ptCount val="11"/>
                <c:pt idx="0">
                  <c:v>209100</c:v>
                </c:pt>
                <c:pt idx="1">
                  <c:v>110200000</c:v>
                </c:pt>
                <c:pt idx="2">
                  <c:v>426100</c:v>
                </c:pt>
                <c:pt idx="3">
                  <c:v>82080</c:v>
                </c:pt>
                <c:pt idx="4">
                  <c:v>132900</c:v>
                </c:pt>
                <c:pt idx="5">
                  <c:v>110200</c:v>
                </c:pt>
                <c:pt idx="6">
                  <c:v>160900</c:v>
                </c:pt>
                <c:pt idx="7">
                  <c:v>2153000</c:v>
                </c:pt>
                <c:pt idx="8">
                  <c:v>164100</c:v>
                </c:pt>
                <c:pt idx="9">
                  <c:v>32410</c:v>
                </c:pt>
                <c:pt idx="10">
                  <c:v>6140000</c:v>
                </c:pt>
              </c:numCache>
            </c:numRef>
          </c:val>
        </c:ser>
        <c:ser>
          <c:idx val="2"/>
          <c:order val="2"/>
          <c:tx>
            <c:strRef>
              <c:f>Sheet1!$H$25</c:f>
              <c:strCache>
                <c:ptCount val="1"/>
                <c:pt idx="0">
                  <c:v>day 25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Sheet1!$E$34:$E$44</c:f>
              <c:numCache>
                <c:formatCode>General</c:formatCode>
                <c:ptCount val="11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</c:numCache>
            </c:numRef>
          </c:cat>
          <c:val>
            <c:numRef>
              <c:f>Sheet1!$H$34:$H$44</c:f>
              <c:numCache>
                <c:formatCode>General</c:formatCode>
                <c:ptCount val="11"/>
                <c:pt idx="0" formatCode="0.00E+00">
                  <c:v>200100</c:v>
                </c:pt>
                <c:pt idx="2" formatCode="0.00E+00">
                  <c:v>179200</c:v>
                </c:pt>
                <c:pt idx="3" formatCode="0.00E+00">
                  <c:v>304700</c:v>
                </c:pt>
                <c:pt idx="4" formatCode="0.00E+00">
                  <c:v>114600</c:v>
                </c:pt>
                <c:pt idx="5" formatCode="0.00E+00">
                  <c:v>48540</c:v>
                </c:pt>
                <c:pt idx="6" formatCode="0.00E+00">
                  <c:v>76530</c:v>
                </c:pt>
                <c:pt idx="7" formatCode="0.00E+00">
                  <c:v>4201000</c:v>
                </c:pt>
                <c:pt idx="8" formatCode="0.00E+00">
                  <c:v>156400</c:v>
                </c:pt>
                <c:pt idx="9" formatCode="0.00E+00">
                  <c:v>113400</c:v>
                </c:pt>
                <c:pt idx="10" formatCode="0.00E+00">
                  <c:v>4549000</c:v>
                </c:pt>
              </c:numCache>
            </c:numRef>
          </c:val>
        </c:ser>
        <c:ser>
          <c:idx val="3"/>
          <c:order val="3"/>
          <c:tx>
            <c:strRef>
              <c:f>Sheet1!$I$25</c:f>
              <c:strCache>
                <c:ptCount val="1"/>
                <c:pt idx="0">
                  <c:v>day 28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numRef>
              <c:f>Sheet1!$E$34:$E$44</c:f>
              <c:numCache>
                <c:formatCode>General</c:formatCode>
                <c:ptCount val="11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</c:numCache>
            </c:numRef>
          </c:cat>
          <c:val>
            <c:numRef>
              <c:f>Sheet1!$I$34:$I$44</c:f>
              <c:numCache>
                <c:formatCode>General</c:formatCode>
                <c:ptCount val="11"/>
                <c:pt idx="0" formatCode="0.00E+00">
                  <c:v>124000</c:v>
                </c:pt>
                <c:pt idx="2" formatCode="0.00E+00">
                  <c:v>96000</c:v>
                </c:pt>
                <c:pt idx="3" formatCode="0.00E+00">
                  <c:v>317100</c:v>
                </c:pt>
                <c:pt idx="4" formatCode="0.00E+00">
                  <c:v>68690</c:v>
                </c:pt>
                <c:pt idx="5" formatCode="0.00E+00">
                  <c:v>78110</c:v>
                </c:pt>
                <c:pt idx="6" formatCode="0.00E+00">
                  <c:v>60110</c:v>
                </c:pt>
                <c:pt idx="7" formatCode="0.00E+00">
                  <c:v>8182000</c:v>
                </c:pt>
                <c:pt idx="8" formatCode="0.00E+00">
                  <c:v>108100</c:v>
                </c:pt>
                <c:pt idx="9" formatCode="0.00E+00">
                  <c:v>97190</c:v>
                </c:pt>
                <c:pt idx="10" formatCode="0.00E+00">
                  <c:v>8955000</c:v>
                </c:pt>
              </c:numCache>
            </c:numRef>
          </c:val>
        </c:ser>
        <c:ser>
          <c:idx val="4"/>
          <c:order val="4"/>
          <c:tx>
            <c:strRef>
              <c:f>Sheet1!$J$25</c:f>
              <c:strCache>
                <c:ptCount val="1"/>
                <c:pt idx="0">
                  <c:v>day 35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numRef>
              <c:f>Sheet1!$E$34:$E$44</c:f>
              <c:numCache>
                <c:formatCode>General</c:formatCode>
                <c:ptCount val="11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</c:numCache>
            </c:numRef>
          </c:cat>
          <c:val>
            <c:numRef>
              <c:f>Sheet1!$J$34:$J$44</c:f>
              <c:numCache>
                <c:formatCode>General</c:formatCode>
                <c:ptCount val="11"/>
                <c:pt idx="0" formatCode="0.00E+00">
                  <c:v>140900</c:v>
                </c:pt>
                <c:pt idx="2" formatCode="0.00E+00">
                  <c:v>168400</c:v>
                </c:pt>
                <c:pt idx="3" formatCode="0.00E+00">
                  <c:v>127000</c:v>
                </c:pt>
                <c:pt idx="4" formatCode="0.00E+00">
                  <c:v>257100</c:v>
                </c:pt>
                <c:pt idx="5" formatCode="0.00E+00">
                  <c:v>34070</c:v>
                </c:pt>
                <c:pt idx="6" formatCode="0.00E+00">
                  <c:v>103700</c:v>
                </c:pt>
                <c:pt idx="8" formatCode="0.00E+00">
                  <c:v>362200</c:v>
                </c:pt>
                <c:pt idx="9" formatCode="0.00E+00">
                  <c:v>624600</c:v>
                </c:pt>
                <c:pt idx="10" formatCode="0.00E+00">
                  <c:v>127800000</c:v>
                </c:pt>
              </c:numCache>
            </c:numRef>
          </c:val>
        </c:ser>
        <c:ser>
          <c:idx val="5"/>
          <c:order val="5"/>
          <c:tx>
            <c:strRef>
              <c:f>Sheet1!$K$25</c:f>
              <c:strCache>
                <c:ptCount val="1"/>
                <c:pt idx="0">
                  <c:v>day 57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numRef>
              <c:f>Sheet1!$E$34:$E$44</c:f>
              <c:numCache>
                <c:formatCode>General</c:formatCode>
                <c:ptCount val="11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</c:numCache>
            </c:numRef>
          </c:cat>
          <c:val>
            <c:numRef>
              <c:f>Sheet1!$K$34:$K$44</c:f>
              <c:numCache>
                <c:formatCode>General</c:formatCode>
                <c:ptCount val="11"/>
                <c:pt idx="2" formatCode="0.00E+00">
                  <c:v>124300</c:v>
                </c:pt>
                <c:pt idx="4" formatCode="0.00E+00">
                  <c:v>45430</c:v>
                </c:pt>
                <c:pt idx="5" formatCode="0.00E+00">
                  <c:v>20900</c:v>
                </c:pt>
                <c:pt idx="6" formatCode="0.00E+00">
                  <c:v>93450</c:v>
                </c:pt>
                <c:pt idx="8" formatCode="0.00E+00">
                  <c:v>107200</c:v>
                </c:pt>
                <c:pt idx="9" formatCode="0.00E+00">
                  <c:v>154500</c:v>
                </c:pt>
              </c:numCache>
            </c:numRef>
          </c:val>
        </c:ser>
        <c:ser>
          <c:idx val="6"/>
          <c:order val="6"/>
          <c:tx>
            <c:strRef>
              <c:f>Sheet1!$L$25</c:f>
              <c:strCache>
                <c:ptCount val="1"/>
                <c:pt idx="0">
                  <c:v>day 90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Sheet1!$E$34:$E$44</c:f>
              <c:numCache>
                <c:formatCode>General</c:formatCode>
                <c:ptCount val="11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</c:numCache>
            </c:numRef>
          </c:cat>
          <c:val>
            <c:numRef>
              <c:f>Sheet1!$L$34:$L$44</c:f>
              <c:numCache>
                <c:formatCode>General</c:formatCode>
                <c:ptCount val="11"/>
                <c:pt idx="2" formatCode="0.00E+00">
                  <c:v>112400</c:v>
                </c:pt>
                <c:pt idx="4" formatCode="0.00E+00">
                  <c:v>99730</c:v>
                </c:pt>
                <c:pt idx="5" formatCode="0.00E+00">
                  <c:v>54250</c:v>
                </c:pt>
                <c:pt idx="6" formatCode="0.00E+00">
                  <c:v>125000</c:v>
                </c:pt>
                <c:pt idx="9" formatCode="0.00E+00">
                  <c:v>135200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16256160"/>
        <c:axId val="316256720"/>
      </c:barChart>
      <c:catAx>
        <c:axId val="3162561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6256720"/>
        <c:crosses val="autoZero"/>
        <c:auto val="1"/>
        <c:lblAlgn val="ctr"/>
        <c:lblOffset val="100"/>
        <c:noMultiLvlLbl val="0"/>
      </c:catAx>
      <c:valAx>
        <c:axId val="316256720"/>
        <c:scaling>
          <c:orientation val="minMax"/>
          <c:max val="1000000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0.00E+00" sourceLinked="1"/>
        <c:majorTickMark val="out"/>
        <c:minorTickMark val="none"/>
        <c:tickLblPos val="nextTo"/>
        <c:spPr>
          <a:noFill/>
          <a:ln w="127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6256160"/>
        <c:crosses val="autoZero"/>
        <c:crossBetween val="between"/>
        <c:majorUnit val="20000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Sheet1!$F$25</c:f>
              <c:strCache>
                <c:ptCount val="1"/>
                <c:pt idx="0">
                  <c:v>day 15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Sheet1!$E$34:$E$44</c:f>
              <c:numCache>
                <c:formatCode>General</c:formatCode>
                <c:ptCount val="11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</c:numCache>
            </c:numRef>
          </c:cat>
          <c:val>
            <c:numRef>
              <c:f>Sheet1!$F$34:$F$44</c:f>
              <c:numCache>
                <c:formatCode>0.00E+00</c:formatCode>
                <c:ptCount val="11"/>
                <c:pt idx="0">
                  <c:v>99070</c:v>
                </c:pt>
                <c:pt idx="1">
                  <c:v>9998000</c:v>
                </c:pt>
                <c:pt idx="2">
                  <c:v>121900</c:v>
                </c:pt>
                <c:pt idx="3">
                  <c:v>7616</c:v>
                </c:pt>
                <c:pt idx="4">
                  <c:v>61790</c:v>
                </c:pt>
                <c:pt idx="5">
                  <c:v>244700</c:v>
                </c:pt>
                <c:pt idx="6">
                  <c:v>8109</c:v>
                </c:pt>
                <c:pt idx="7">
                  <c:v>291900</c:v>
                </c:pt>
                <c:pt idx="8">
                  <c:v>103300</c:v>
                </c:pt>
                <c:pt idx="9">
                  <c:v>193400</c:v>
                </c:pt>
                <c:pt idx="10">
                  <c:v>1626000</c:v>
                </c:pt>
              </c:numCache>
            </c:numRef>
          </c:val>
        </c:ser>
        <c:ser>
          <c:idx val="1"/>
          <c:order val="1"/>
          <c:tx>
            <c:strRef>
              <c:f>Sheet1!$G$25</c:f>
              <c:strCache>
                <c:ptCount val="1"/>
                <c:pt idx="0">
                  <c:v>day 21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Sheet1!$E$34:$E$44</c:f>
              <c:numCache>
                <c:formatCode>General</c:formatCode>
                <c:ptCount val="11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</c:numCache>
            </c:numRef>
          </c:cat>
          <c:val>
            <c:numRef>
              <c:f>Sheet1!$G$34:$G$44</c:f>
              <c:numCache>
                <c:formatCode>0.00E+00</c:formatCode>
                <c:ptCount val="11"/>
                <c:pt idx="0">
                  <c:v>209100</c:v>
                </c:pt>
                <c:pt idx="1">
                  <c:v>110200000</c:v>
                </c:pt>
                <c:pt idx="2">
                  <c:v>426100</c:v>
                </c:pt>
                <c:pt idx="3">
                  <c:v>82080</c:v>
                </c:pt>
                <c:pt idx="4">
                  <c:v>132900</c:v>
                </c:pt>
                <c:pt idx="5">
                  <c:v>110200</c:v>
                </c:pt>
                <c:pt idx="6">
                  <c:v>160900</c:v>
                </c:pt>
                <c:pt idx="7">
                  <c:v>2153000</c:v>
                </c:pt>
                <c:pt idx="8">
                  <c:v>164100</c:v>
                </c:pt>
                <c:pt idx="9">
                  <c:v>32410</c:v>
                </c:pt>
                <c:pt idx="10">
                  <c:v>6140000</c:v>
                </c:pt>
              </c:numCache>
            </c:numRef>
          </c:val>
        </c:ser>
        <c:ser>
          <c:idx val="2"/>
          <c:order val="2"/>
          <c:tx>
            <c:strRef>
              <c:f>Sheet1!$H$25</c:f>
              <c:strCache>
                <c:ptCount val="1"/>
                <c:pt idx="0">
                  <c:v>day 25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Sheet1!$E$34:$E$44</c:f>
              <c:numCache>
                <c:formatCode>General</c:formatCode>
                <c:ptCount val="11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</c:numCache>
            </c:numRef>
          </c:cat>
          <c:val>
            <c:numRef>
              <c:f>Sheet1!$H$34:$H$44</c:f>
              <c:numCache>
                <c:formatCode>General</c:formatCode>
                <c:ptCount val="11"/>
                <c:pt idx="0" formatCode="0.00E+00">
                  <c:v>200100</c:v>
                </c:pt>
                <c:pt idx="2" formatCode="0.00E+00">
                  <c:v>179200</c:v>
                </c:pt>
                <c:pt idx="3" formatCode="0.00E+00">
                  <c:v>304700</c:v>
                </c:pt>
                <c:pt idx="4" formatCode="0.00E+00">
                  <c:v>114600</c:v>
                </c:pt>
                <c:pt idx="5" formatCode="0.00E+00">
                  <c:v>48540</c:v>
                </c:pt>
                <c:pt idx="6" formatCode="0.00E+00">
                  <c:v>76530</c:v>
                </c:pt>
                <c:pt idx="7" formatCode="0.00E+00">
                  <c:v>4201000</c:v>
                </c:pt>
                <c:pt idx="8" formatCode="0.00E+00">
                  <c:v>156400</c:v>
                </c:pt>
                <c:pt idx="9" formatCode="0.00E+00">
                  <c:v>113400</c:v>
                </c:pt>
                <c:pt idx="10" formatCode="0.00E+00">
                  <c:v>4549000</c:v>
                </c:pt>
              </c:numCache>
            </c:numRef>
          </c:val>
        </c:ser>
        <c:ser>
          <c:idx val="3"/>
          <c:order val="3"/>
          <c:tx>
            <c:strRef>
              <c:f>Sheet1!$I$25</c:f>
              <c:strCache>
                <c:ptCount val="1"/>
                <c:pt idx="0">
                  <c:v>day 28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numRef>
              <c:f>Sheet1!$E$34:$E$44</c:f>
              <c:numCache>
                <c:formatCode>General</c:formatCode>
                <c:ptCount val="11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</c:numCache>
            </c:numRef>
          </c:cat>
          <c:val>
            <c:numRef>
              <c:f>Sheet1!$I$34:$I$44</c:f>
              <c:numCache>
                <c:formatCode>General</c:formatCode>
                <c:ptCount val="11"/>
                <c:pt idx="0" formatCode="0.00E+00">
                  <c:v>124000</c:v>
                </c:pt>
                <c:pt idx="2" formatCode="0.00E+00">
                  <c:v>96000</c:v>
                </c:pt>
                <c:pt idx="3" formatCode="0.00E+00">
                  <c:v>317100</c:v>
                </c:pt>
                <c:pt idx="4" formatCode="0.00E+00">
                  <c:v>68690</c:v>
                </c:pt>
                <c:pt idx="5" formatCode="0.00E+00">
                  <c:v>78110</c:v>
                </c:pt>
                <c:pt idx="6" formatCode="0.00E+00">
                  <c:v>60110</c:v>
                </c:pt>
                <c:pt idx="7" formatCode="0.00E+00">
                  <c:v>8182000</c:v>
                </c:pt>
                <c:pt idx="8" formatCode="0.00E+00">
                  <c:v>108100</c:v>
                </c:pt>
                <c:pt idx="9" formatCode="0.00E+00">
                  <c:v>97190</c:v>
                </c:pt>
                <c:pt idx="10" formatCode="0.00E+00">
                  <c:v>8955000</c:v>
                </c:pt>
              </c:numCache>
            </c:numRef>
          </c:val>
        </c:ser>
        <c:ser>
          <c:idx val="4"/>
          <c:order val="4"/>
          <c:tx>
            <c:strRef>
              <c:f>Sheet1!$J$25</c:f>
              <c:strCache>
                <c:ptCount val="1"/>
                <c:pt idx="0">
                  <c:v>day 35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numRef>
              <c:f>Sheet1!$E$34:$E$44</c:f>
              <c:numCache>
                <c:formatCode>General</c:formatCode>
                <c:ptCount val="11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</c:numCache>
            </c:numRef>
          </c:cat>
          <c:val>
            <c:numRef>
              <c:f>Sheet1!$J$34:$J$44</c:f>
              <c:numCache>
                <c:formatCode>General</c:formatCode>
                <c:ptCount val="11"/>
                <c:pt idx="0" formatCode="0.00E+00">
                  <c:v>140900</c:v>
                </c:pt>
                <c:pt idx="2" formatCode="0.00E+00">
                  <c:v>168400</c:v>
                </c:pt>
                <c:pt idx="3" formatCode="0.00E+00">
                  <c:v>127000</c:v>
                </c:pt>
                <c:pt idx="4" formatCode="0.00E+00">
                  <c:v>257100</c:v>
                </c:pt>
                <c:pt idx="5" formatCode="0.00E+00">
                  <c:v>34070</c:v>
                </c:pt>
                <c:pt idx="6" formatCode="0.00E+00">
                  <c:v>103700</c:v>
                </c:pt>
                <c:pt idx="8" formatCode="0.00E+00">
                  <c:v>362200</c:v>
                </c:pt>
                <c:pt idx="9" formatCode="0.00E+00">
                  <c:v>624600</c:v>
                </c:pt>
                <c:pt idx="10" formatCode="0.00E+00">
                  <c:v>127800000</c:v>
                </c:pt>
              </c:numCache>
            </c:numRef>
          </c:val>
        </c:ser>
        <c:ser>
          <c:idx val="5"/>
          <c:order val="5"/>
          <c:tx>
            <c:strRef>
              <c:f>Sheet1!$K$25</c:f>
              <c:strCache>
                <c:ptCount val="1"/>
                <c:pt idx="0">
                  <c:v>day 57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numRef>
              <c:f>Sheet1!$E$34:$E$44</c:f>
              <c:numCache>
                <c:formatCode>General</c:formatCode>
                <c:ptCount val="11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</c:numCache>
            </c:numRef>
          </c:cat>
          <c:val>
            <c:numRef>
              <c:f>Sheet1!$K$34:$K$44</c:f>
              <c:numCache>
                <c:formatCode>General</c:formatCode>
                <c:ptCount val="11"/>
                <c:pt idx="2" formatCode="0.00E+00">
                  <c:v>124300</c:v>
                </c:pt>
                <c:pt idx="4" formatCode="0.00E+00">
                  <c:v>45430</c:v>
                </c:pt>
                <c:pt idx="5" formatCode="0.00E+00">
                  <c:v>20900</c:v>
                </c:pt>
                <c:pt idx="6" formatCode="0.00E+00">
                  <c:v>93450</c:v>
                </c:pt>
                <c:pt idx="8" formatCode="0.00E+00">
                  <c:v>107200</c:v>
                </c:pt>
                <c:pt idx="9" formatCode="0.00E+00">
                  <c:v>154500</c:v>
                </c:pt>
              </c:numCache>
            </c:numRef>
          </c:val>
        </c:ser>
        <c:ser>
          <c:idx val="6"/>
          <c:order val="6"/>
          <c:tx>
            <c:strRef>
              <c:f>Sheet1!$L$25</c:f>
              <c:strCache>
                <c:ptCount val="1"/>
                <c:pt idx="0">
                  <c:v>day 90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Sheet1!$E$34:$E$44</c:f>
              <c:numCache>
                <c:formatCode>General</c:formatCode>
                <c:ptCount val="11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</c:numCache>
            </c:numRef>
          </c:cat>
          <c:val>
            <c:numRef>
              <c:f>Sheet1!$L$34:$L$44</c:f>
              <c:numCache>
                <c:formatCode>General</c:formatCode>
                <c:ptCount val="11"/>
                <c:pt idx="2" formatCode="0.00E+00">
                  <c:v>112400</c:v>
                </c:pt>
                <c:pt idx="4" formatCode="0.00E+00">
                  <c:v>99730</c:v>
                </c:pt>
                <c:pt idx="5" formatCode="0.00E+00">
                  <c:v>54250</c:v>
                </c:pt>
                <c:pt idx="6" formatCode="0.00E+00">
                  <c:v>125000</c:v>
                </c:pt>
                <c:pt idx="9" formatCode="0.00E+00">
                  <c:v>135200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16877760"/>
        <c:axId val="316878320"/>
      </c:barChart>
      <c:catAx>
        <c:axId val="31687776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316878320"/>
        <c:crosses val="autoZero"/>
        <c:auto val="1"/>
        <c:lblAlgn val="ctr"/>
        <c:lblOffset val="100"/>
        <c:noMultiLvlLbl val="0"/>
      </c:catAx>
      <c:valAx>
        <c:axId val="316878320"/>
        <c:scaling>
          <c:orientation val="minMax"/>
          <c:max val="40000000"/>
          <c:min val="2000000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0.00E+00" sourceLinked="1"/>
        <c:majorTickMark val="out"/>
        <c:minorTickMark val="none"/>
        <c:tickLblPos val="nextTo"/>
        <c:spPr>
          <a:noFill/>
          <a:ln w="127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6877760"/>
        <c:crosses val="autoZero"/>
        <c:crossBetween val="between"/>
        <c:majorUnit val="1000000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553937007874015"/>
          <c:y val="0.47257841989824212"/>
          <c:w val="0.83390507436570427"/>
          <c:h val="0.3863624707721398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Sheet1!$F$25</c:f>
              <c:strCache>
                <c:ptCount val="1"/>
                <c:pt idx="0">
                  <c:v>day 15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Sheet1!$E$26:$E$33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cat>
          <c:val>
            <c:numRef>
              <c:f>Sheet1!$F$26:$F$33</c:f>
              <c:numCache>
                <c:formatCode>0.00E+00</c:formatCode>
                <c:ptCount val="8"/>
                <c:pt idx="0">
                  <c:v>75850</c:v>
                </c:pt>
                <c:pt idx="1">
                  <c:v>107400</c:v>
                </c:pt>
                <c:pt idx="2">
                  <c:v>468900</c:v>
                </c:pt>
                <c:pt idx="3">
                  <c:v>905000</c:v>
                </c:pt>
                <c:pt idx="4">
                  <c:v>173400</c:v>
                </c:pt>
                <c:pt idx="5">
                  <c:v>336600</c:v>
                </c:pt>
                <c:pt idx="6">
                  <c:v>91550</c:v>
                </c:pt>
                <c:pt idx="7">
                  <c:v>1806000</c:v>
                </c:pt>
              </c:numCache>
            </c:numRef>
          </c:val>
        </c:ser>
        <c:ser>
          <c:idx val="1"/>
          <c:order val="1"/>
          <c:tx>
            <c:strRef>
              <c:f>Sheet1!$G$25</c:f>
              <c:strCache>
                <c:ptCount val="1"/>
                <c:pt idx="0">
                  <c:v>day 21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Sheet1!$E$26:$E$33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cat>
          <c:val>
            <c:numRef>
              <c:f>Sheet1!$G$26:$G$33</c:f>
              <c:numCache>
                <c:formatCode>0.00E+00</c:formatCode>
                <c:ptCount val="8"/>
                <c:pt idx="0">
                  <c:v>36080</c:v>
                </c:pt>
                <c:pt idx="1">
                  <c:v>1972000</c:v>
                </c:pt>
                <c:pt idx="2">
                  <c:v>237000</c:v>
                </c:pt>
                <c:pt idx="3">
                  <c:v>5645000</c:v>
                </c:pt>
                <c:pt idx="4">
                  <c:v>405800</c:v>
                </c:pt>
                <c:pt idx="5">
                  <c:v>85340</c:v>
                </c:pt>
                <c:pt idx="6">
                  <c:v>199400</c:v>
                </c:pt>
                <c:pt idx="7">
                  <c:v>36810000</c:v>
                </c:pt>
              </c:numCache>
            </c:numRef>
          </c:val>
        </c:ser>
        <c:ser>
          <c:idx val="2"/>
          <c:order val="2"/>
          <c:tx>
            <c:strRef>
              <c:f>Sheet1!$H$25</c:f>
              <c:strCache>
                <c:ptCount val="1"/>
                <c:pt idx="0">
                  <c:v>day 25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Sheet1!$E$26:$E$33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cat>
          <c:val>
            <c:numRef>
              <c:f>Sheet1!$H$26:$H$33</c:f>
              <c:numCache>
                <c:formatCode>0.00E+00</c:formatCode>
                <c:ptCount val="8"/>
                <c:pt idx="0">
                  <c:v>511700</c:v>
                </c:pt>
                <c:pt idx="1">
                  <c:v>680000</c:v>
                </c:pt>
                <c:pt idx="2">
                  <c:v>5593000</c:v>
                </c:pt>
                <c:pt idx="3">
                  <c:v>25210000</c:v>
                </c:pt>
                <c:pt idx="4">
                  <c:v>754300</c:v>
                </c:pt>
                <c:pt idx="5">
                  <c:v>1896000</c:v>
                </c:pt>
                <c:pt idx="6">
                  <c:v>604000</c:v>
                </c:pt>
              </c:numCache>
            </c:numRef>
          </c:val>
        </c:ser>
        <c:ser>
          <c:idx val="3"/>
          <c:order val="3"/>
          <c:tx>
            <c:strRef>
              <c:f>Sheet1!$I$25</c:f>
              <c:strCache>
                <c:ptCount val="1"/>
                <c:pt idx="0">
                  <c:v>day 28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numRef>
              <c:f>Sheet1!$E$26:$E$33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cat>
          <c:val>
            <c:numRef>
              <c:f>Sheet1!$I$26:$I$33</c:f>
              <c:numCache>
                <c:formatCode>General</c:formatCode>
                <c:ptCount val="8"/>
                <c:pt idx="0" formatCode="0.00E+00">
                  <c:v>88950</c:v>
                </c:pt>
                <c:pt idx="4" formatCode="0.00E+00">
                  <c:v>105600</c:v>
                </c:pt>
                <c:pt idx="6" formatCode="0.00E+00">
                  <c:v>299600</c:v>
                </c:pt>
              </c:numCache>
            </c:numRef>
          </c:val>
        </c:ser>
        <c:ser>
          <c:idx val="4"/>
          <c:order val="4"/>
          <c:tx>
            <c:strRef>
              <c:f>Sheet1!$J$25</c:f>
              <c:strCache>
                <c:ptCount val="1"/>
                <c:pt idx="0">
                  <c:v>day 35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numRef>
              <c:f>Sheet1!$E$26:$E$33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cat>
          <c:val>
            <c:numRef>
              <c:f>Sheet1!$J$26:$J$33</c:f>
              <c:numCache>
                <c:formatCode>General</c:formatCode>
                <c:ptCount val="8"/>
                <c:pt idx="0" formatCode="0.00E+00">
                  <c:v>159500</c:v>
                </c:pt>
                <c:pt idx="4" formatCode="0.00E+00">
                  <c:v>143500</c:v>
                </c:pt>
                <c:pt idx="6" formatCode="0.00E+00">
                  <c:v>1528000</c:v>
                </c:pt>
              </c:numCache>
            </c:numRef>
          </c:val>
        </c:ser>
        <c:ser>
          <c:idx val="5"/>
          <c:order val="5"/>
          <c:tx>
            <c:strRef>
              <c:f>Sheet1!$K$25</c:f>
              <c:strCache>
                <c:ptCount val="1"/>
                <c:pt idx="0">
                  <c:v>day 57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numRef>
              <c:f>Sheet1!$E$26:$E$33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cat>
          <c:val>
            <c:numRef>
              <c:f>Sheet1!$K$26:$K$33</c:f>
              <c:numCache>
                <c:formatCode>General</c:formatCode>
                <c:ptCount val="8"/>
                <c:pt idx="0" formatCode="0.00E+00">
                  <c:v>119900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16883360"/>
        <c:axId val="316986864"/>
      </c:barChart>
      <c:catAx>
        <c:axId val="3168833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6986864"/>
        <c:crosses val="autoZero"/>
        <c:auto val="1"/>
        <c:lblAlgn val="ctr"/>
        <c:lblOffset val="100"/>
        <c:noMultiLvlLbl val="0"/>
      </c:catAx>
      <c:valAx>
        <c:axId val="316986864"/>
        <c:scaling>
          <c:orientation val="minMax"/>
          <c:max val="1000000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0.00E+00" sourceLinked="1"/>
        <c:majorTickMark val="out"/>
        <c:minorTickMark val="none"/>
        <c:tickLblPos val="nextTo"/>
        <c:spPr>
          <a:noFill/>
          <a:ln w="127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6883360"/>
        <c:crosses val="autoZero"/>
        <c:crossBetween val="between"/>
        <c:majorUnit val="20000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Sheet1!$F$25</c:f>
              <c:strCache>
                <c:ptCount val="1"/>
                <c:pt idx="0">
                  <c:v>day 15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Sheet1!$E$26:$E$33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cat>
          <c:val>
            <c:numRef>
              <c:f>Sheet1!$F$26:$F$33</c:f>
              <c:numCache>
                <c:formatCode>0.00E+00</c:formatCode>
                <c:ptCount val="8"/>
                <c:pt idx="0">
                  <c:v>75850</c:v>
                </c:pt>
                <c:pt idx="1">
                  <c:v>107400</c:v>
                </c:pt>
                <c:pt idx="2">
                  <c:v>468900</c:v>
                </c:pt>
                <c:pt idx="3">
                  <c:v>905000</c:v>
                </c:pt>
                <c:pt idx="4">
                  <c:v>173400</c:v>
                </c:pt>
                <c:pt idx="5">
                  <c:v>336600</c:v>
                </c:pt>
                <c:pt idx="6">
                  <c:v>91550</c:v>
                </c:pt>
                <c:pt idx="7">
                  <c:v>1806000</c:v>
                </c:pt>
              </c:numCache>
            </c:numRef>
          </c:val>
        </c:ser>
        <c:ser>
          <c:idx val="1"/>
          <c:order val="1"/>
          <c:tx>
            <c:strRef>
              <c:f>Sheet1!$G$25</c:f>
              <c:strCache>
                <c:ptCount val="1"/>
                <c:pt idx="0">
                  <c:v>day 21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Sheet1!$E$26:$E$33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cat>
          <c:val>
            <c:numRef>
              <c:f>Sheet1!$G$26:$G$33</c:f>
              <c:numCache>
                <c:formatCode>0.00E+00</c:formatCode>
                <c:ptCount val="8"/>
                <c:pt idx="0">
                  <c:v>36080</c:v>
                </c:pt>
                <c:pt idx="1">
                  <c:v>1972000</c:v>
                </c:pt>
                <c:pt idx="2">
                  <c:v>237000</c:v>
                </c:pt>
                <c:pt idx="3">
                  <c:v>5645000</c:v>
                </c:pt>
                <c:pt idx="4">
                  <c:v>405800</c:v>
                </c:pt>
                <c:pt idx="5">
                  <c:v>85340</c:v>
                </c:pt>
                <c:pt idx="6">
                  <c:v>199400</c:v>
                </c:pt>
                <c:pt idx="7">
                  <c:v>36810000</c:v>
                </c:pt>
              </c:numCache>
            </c:numRef>
          </c:val>
        </c:ser>
        <c:ser>
          <c:idx val="2"/>
          <c:order val="2"/>
          <c:tx>
            <c:strRef>
              <c:f>Sheet1!$H$25</c:f>
              <c:strCache>
                <c:ptCount val="1"/>
                <c:pt idx="0">
                  <c:v>day 25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Sheet1!$E$26:$E$33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cat>
          <c:val>
            <c:numRef>
              <c:f>Sheet1!$H$26:$H$33</c:f>
              <c:numCache>
                <c:formatCode>0.00E+00</c:formatCode>
                <c:ptCount val="8"/>
                <c:pt idx="0">
                  <c:v>511700</c:v>
                </c:pt>
                <c:pt idx="1">
                  <c:v>680000</c:v>
                </c:pt>
                <c:pt idx="2">
                  <c:v>5593000</c:v>
                </c:pt>
                <c:pt idx="3">
                  <c:v>25210000</c:v>
                </c:pt>
                <c:pt idx="4">
                  <c:v>754300</c:v>
                </c:pt>
                <c:pt idx="5">
                  <c:v>1896000</c:v>
                </c:pt>
                <c:pt idx="6">
                  <c:v>604000</c:v>
                </c:pt>
              </c:numCache>
            </c:numRef>
          </c:val>
        </c:ser>
        <c:ser>
          <c:idx val="3"/>
          <c:order val="3"/>
          <c:tx>
            <c:strRef>
              <c:f>Sheet1!$I$25</c:f>
              <c:strCache>
                <c:ptCount val="1"/>
                <c:pt idx="0">
                  <c:v>day 28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numRef>
              <c:f>Sheet1!$E$26:$E$33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cat>
          <c:val>
            <c:numRef>
              <c:f>Sheet1!$I$26:$I$33</c:f>
              <c:numCache>
                <c:formatCode>General</c:formatCode>
                <c:ptCount val="8"/>
                <c:pt idx="0" formatCode="0.00E+00">
                  <c:v>88950</c:v>
                </c:pt>
                <c:pt idx="4" formatCode="0.00E+00">
                  <c:v>105600</c:v>
                </c:pt>
                <c:pt idx="6" formatCode="0.00E+00">
                  <c:v>299600</c:v>
                </c:pt>
              </c:numCache>
            </c:numRef>
          </c:val>
        </c:ser>
        <c:ser>
          <c:idx val="4"/>
          <c:order val="4"/>
          <c:tx>
            <c:strRef>
              <c:f>Sheet1!$J$25</c:f>
              <c:strCache>
                <c:ptCount val="1"/>
                <c:pt idx="0">
                  <c:v>day 35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numRef>
              <c:f>Sheet1!$E$26:$E$33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cat>
          <c:val>
            <c:numRef>
              <c:f>Sheet1!$J$26:$J$33</c:f>
              <c:numCache>
                <c:formatCode>General</c:formatCode>
                <c:ptCount val="8"/>
                <c:pt idx="0" formatCode="0.00E+00">
                  <c:v>159500</c:v>
                </c:pt>
                <c:pt idx="4" formatCode="0.00E+00">
                  <c:v>143500</c:v>
                </c:pt>
                <c:pt idx="6" formatCode="0.00E+00">
                  <c:v>1528000</c:v>
                </c:pt>
              </c:numCache>
            </c:numRef>
          </c:val>
        </c:ser>
        <c:ser>
          <c:idx val="5"/>
          <c:order val="5"/>
          <c:tx>
            <c:strRef>
              <c:f>Sheet1!$K$25</c:f>
              <c:strCache>
                <c:ptCount val="1"/>
                <c:pt idx="0">
                  <c:v>day 57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numRef>
              <c:f>Sheet1!$E$26:$E$33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cat>
          <c:val>
            <c:numRef>
              <c:f>Sheet1!$K$26:$K$33</c:f>
              <c:numCache>
                <c:formatCode>General</c:formatCode>
                <c:ptCount val="8"/>
                <c:pt idx="0" formatCode="0.00E+00">
                  <c:v>119900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16991904"/>
        <c:axId val="316992464"/>
      </c:barChart>
      <c:catAx>
        <c:axId val="31699190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316992464"/>
        <c:crosses val="autoZero"/>
        <c:auto val="1"/>
        <c:lblAlgn val="ctr"/>
        <c:lblOffset val="100"/>
        <c:noMultiLvlLbl val="0"/>
      </c:catAx>
      <c:valAx>
        <c:axId val="316992464"/>
        <c:scaling>
          <c:orientation val="minMax"/>
          <c:max val="40000000"/>
          <c:min val="2000000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0.00E+00" sourceLinked="1"/>
        <c:majorTickMark val="out"/>
        <c:minorTickMark val="none"/>
        <c:tickLblPos val="nextTo"/>
        <c:spPr>
          <a:noFill/>
          <a:ln w="127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6991904"/>
        <c:crosses val="autoZero"/>
        <c:crossBetween val="between"/>
        <c:majorUnit val="1000000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553937007874015"/>
          <c:y val="0.48089762991813989"/>
          <c:w val="0.83390507436570427"/>
          <c:h val="0.3857013101360566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Sheet1!$E$3</c:f>
              <c:strCache>
                <c:ptCount val="1"/>
                <c:pt idx="0">
                  <c:v>day 8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Sheet1!$D$12:$D$22</c:f>
              <c:numCache>
                <c:formatCode>General</c:formatCode>
                <c:ptCount val="11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</c:numCache>
            </c:numRef>
          </c:cat>
          <c:val>
            <c:numRef>
              <c:f>Sheet1!$E$12:$E$22</c:f>
              <c:numCache>
                <c:formatCode>0.00E+00</c:formatCode>
                <c:ptCount val="11"/>
                <c:pt idx="0">
                  <c:v>173800000</c:v>
                </c:pt>
                <c:pt idx="1">
                  <c:v>86270000</c:v>
                </c:pt>
                <c:pt idx="2">
                  <c:v>73320000</c:v>
                </c:pt>
                <c:pt idx="3">
                  <c:v>88540000</c:v>
                </c:pt>
                <c:pt idx="4">
                  <c:v>99100000</c:v>
                </c:pt>
                <c:pt idx="5">
                  <c:v>242000000</c:v>
                </c:pt>
                <c:pt idx="6">
                  <c:v>139200000</c:v>
                </c:pt>
                <c:pt idx="7">
                  <c:v>113900000</c:v>
                </c:pt>
                <c:pt idx="8">
                  <c:v>142800000</c:v>
                </c:pt>
                <c:pt idx="9">
                  <c:v>288100000</c:v>
                </c:pt>
                <c:pt idx="10">
                  <c:v>167500000</c:v>
                </c:pt>
              </c:numCache>
            </c:numRef>
          </c:val>
        </c:ser>
        <c:ser>
          <c:idx val="1"/>
          <c:order val="1"/>
          <c:tx>
            <c:strRef>
              <c:f>Sheet1!$F$3</c:f>
              <c:strCache>
                <c:ptCount val="1"/>
                <c:pt idx="0">
                  <c:v>day 15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Sheet1!$D$12:$D$22</c:f>
              <c:numCache>
                <c:formatCode>General</c:formatCode>
                <c:ptCount val="11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</c:numCache>
            </c:numRef>
          </c:cat>
          <c:val>
            <c:numRef>
              <c:f>Sheet1!$F$12:$F$22</c:f>
              <c:numCache>
                <c:formatCode>0.00E+00</c:formatCode>
                <c:ptCount val="11"/>
                <c:pt idx="0">
                  <c:v>183800000</c:v>
                </c:pt>
                <c:pt idx="1">
                  <c:v>138400000</c:v>
                </c:pt>
                <c:pt idx="2">
                  <c:v>825600</c:v>
                </c:pt>
                <c:pt idx="3">
                  <c:v>5912000</c:v>
                </c:pt>
                <c:pt idx="4">
                  <c:v>627600</c:v>
                </c:pt>
                <c:pt idx="5">
                  <c:v>2813000</c:v>
                </c:pt>
                <c:pt idx="6">
                  <c:v>80870</c:v>
                </c:pt>
                <c:pt idx="7">
                  <c:v>119600000</c:v>
                </c:pt>
                <c:pt idx="8">
                  <c:v>5954000</c:v>
                </c:pt>
                <c:pt idx="9">
                  <c:v>17150000</c:v>
                </c:pt>
                <c:pt idx="10">
                  <c:v>2539000</c:v>
                </c:pt>
              </c:numCache>
            </c:numRef>
          </c:val>
        </c:ser>
        <c:ser>
          <c:idx val="2"/>
          <c:order val="2"/>
          <c:tx>
            <c:strRef>
              <c:f>Sheet1!$G$3</c:f>
              <c:strCache>
                <c:ptCount val="1"/>
                <c:pt idx="0">
                  <c:v>day 21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Sheet1!$D$12:$D$22</c:f>
              <c:numCache>
                <c:formatCode>General</c:formatCode>
                <c:ptCount val="11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</c:numCache>
            </c:numRef>
          </c:cat>
          <c:val>
            <c:numRef>
              <c:f>Sheet1!$G$12:$G$22</c:f>
              <c:numCache>
                <c:formatCode>0.00E+00</c:formatCode>
                <c:ptCount val="11"/>
                <c:pt idx="0">
                  <c:v>480500000</c:v>
                </c:pt>
                <c:pt idx="1">
                  <c:v>196400000</c:v>
                </c:pt>
                <c:pt idx="2">
                  <c:v>261100</c:v>
                </c:pt>
                <c:pt idx="3">
                  <c:v>8099000</c:v>
                </c:pt>
                <c:pt idx="4">
                  <c:v>699200</c:v>
                </c:pt>
                <c:pt idx="5">
                  <c:v>139700</c:v>
                </c:pt>
                <c:pt idx="6">
                  <c:v>162900</c:v>
                </c:pt>
                <c:pt idx="7">
                  <c:v>218000000</c:v>
                </c:pt>
                <c:pt idx="8">
                  <c:v>10700000</c:v>
                </c:pt>
                <c:pt idx="9">
                  <c:v>8381000</c:v>
                </c:pt>
                <c:pt idx="10">
                  <c:v>187800</c:v>
                </c:pt>
              </c:numCache>
            </c:numRef>
          </c:val>
        </c:ser>
        <c:ser>
          <c:idx val="3"/>
          <c:order val="3"/>
          <c:tx>
            <c:strRef>
              <c:f>Sheet1!$H$3</c:f>
              <c:strCache>
                <c:ptCount val="1"/>
                <c:pt idx="0">
                  <c:v>day 25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numRef>
              <c:f>Sheet1!$D$12:$D$22</c:f>
              <c:numCache>
                <c:formatCode>General</c:formatCode>
                <c:ptCount val="11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</c:numCache>
            </c:numRef>
          </c:cat>
          <c:val>
            <c:numRef>
              <c:f>Sheet1!$H$12:$H$22</c:f>
              <c:numCache>
                <c:formatCode>General</c:formatCode>
                <c:ptCount val="11"/>
                <c:pt idx="0" formatCode="0.00E+00">
                  <c:v>294600000</c:v>
                </c:pt>
                <c:pt idx="2" formatCode="0.00E+00">
                  <c:v>418700</c:v>
                </c:pt>
                <c:pt idx="3" formatCode="0.00E+00">
                  <c:v>8359000</c:v>
                </c:pt>
                <c:pt idx="4" formatCode="0.00E+00">
                  <c:v>220100</c:v>
                </c:pt>
                <c:pt idx="5" formatCode="0.00E+00">
                  <c:v>210800</c:v>
                </c:pt>
                <c:pt idx="6" formatCode="0.00E+00">
                  <c:v>73810</c:v>
                </c:pt>
                <c:pt idx="7" formatCode="0.00E+00">
                  <c:v>158300000</c:v>
                </c:pt>
                <c:pt idx="8" formatCode="0.00E+00">
                  <c:v>3366000</c:v>
                </c:pt>
                <c:pt idx="9" formatCode="0.00E+00">
                  <c:v>3680000</c:v>
                </c:pt>
                <c:pt idx="10" formatCode="0.00E+00">
                  <c:v>180600</c:v>
                </c:pt>
              </c:numCache>
            </c:numRef>
          </c:val>
        </c:ser>
        <c:ser>
          <c:idx val="4"/>
          <c:order val="4"/>
          <c:tx>
            <c:strRef>
              <c:f>Sheet1!$I$3</c:f>
              <c:strCache>
                <c:ptCount val="1"/>
                <c:pt idx="0">
                  <c:v>day 28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numRef>
              <c:f>Sheet1!$D$12:$D$22</c:f>
              <c:numCache>
                <c:formatCode>General</c:formatCode>
                <c:ptCount val="11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</c:numCache>
            </c:numRef>
          </c:cat>
          <c:val>
            <c:numRef>
              <c:f>Sheet1!$I$12:$I$22</c:f>
              <c:numCache>
                <c:formatCode>General</c:formatCode>
                <c:ptCount val="11"/>
                <c:pt idx="0" formatCode="0.00E+00">
                  <c:v>337500000</c:v>
                </c:pt>
                <c:pt idx="2" formatCode="0.00E+00">
                  <c:v>199000</c:v>
                </c:pt>
                <c:pt idx="3" formatCode="0.00E+00">
                  <c:v>48230000</c:v>
                </c:pt>
                <c:pt idx="4" formatCode="0.00E+00">
                  <c:v>122100</c:v>
                </c:pt>
                <c:pt idx="5" formatCode="0.00E+00">
                  <c:v>106100</c:v>
                </c:pt>
                <c:pt idx="6" formatCode="0.00E+00">
                  <c:v>195700</c:v>
                </c:pt>
                <c:pt idx="7" formatCode="0.00E+00">
                  <c:v>226200000</c:v>
                </c:pt>
                <c:pt idx="8" formatCode="0.00E+00">
                  <c:v>5340000</c:v>
                </c:pt>
                <c:pt idx="9" formatCode="0.00E+00">
                  <c:v>3118000</c:v>
                </c:pt>
                <c:pt idx="10" formatCode="0.00E+00">
                  <c:v>73290</c:v>
                </c:pt>
              </c:numCache>
            </c:numRef>
          </c:val>
        </c:ser>
        <c:ser>
          <c:idx val="5"/>
          <c:order val="5"/>
          <c:tx>
            <c:strRef>
              <c:f>Sheet1!$J$3</c:f>
              <c:strCache>
                <c:ptCount val="1"/>
                <c:pt idx="0">
                  <c:v>day 35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numRef>
              <c:f>Sheet1!$D$12:$D$22</c:f>
              <c:numCache>
                <c:formatCode>General</c:formatCode>
                <c:ptCount val="11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</c:numCache>
            </c:numRef>
          </c:cat>
          <c:val>
            <c:numRef>
              <c:f>Sheet1!$J$12:$J$22</c:f>
              <c:numCache>
                <c:formatCode>General</c:formatCode>
                <c:ptCount val="11"/>
                <c:pt idx="0" formatCode="0.00E+00">
                  <c:v>478900000</c:v>
                </c:pt>
                <c:pt idx="2" formatCode="0.00E+00">
                  <c:v>1717000</c:v>
                </c:pt>
                <c:pt idx="3" formatCode="0.00E+00">
                  <c:v>323300000</c:v>
                </c:pt>
                <c:pt idx="4" formatCode="0.00E+00">
                  <c:v>110400</c:v>
                </c:pt>
                <c:pt idx="5" formatCode="0.00E+00">
                  <c:v>136500</c:v>
                </c:pt>
                <c:pt idx="6" formatCode="0.00E+00">
                  <c:v>94600</c:v>
                </c:pt>
                <c:pt idx="8" formatCode="0.00E+00">
                  <c:v>12820000</c:v>
                </c:pt>
                <c:pt idx="9" formatCode="0.00E+00">
                  <c:v>259200</c:v>
                </c:pt>
                <c:pt idx="10" formatCode="0.00E+00">
                  <c:v>563600</c:v>
                </c:pt>
              </c:numCache>
            </c:numRef>
          </c:val>
        </c:ser>
        <c:ser>
          <c:idx val="6"/>
          <c:order val="6"/>
          <c:tx>
            <c:strRef>
              <c:f>Sheet1!$K$3</c:f>
              <c:strCache>
                <c:ptCount val="1"/>
                <c:pt idx="0">
                  <c:v>day 57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Sheet1!$D$12:$D$22</c:f>
              <c:numCache>
                <c:formatCode>General</c:formatCode>
                <c:ptCount val="11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</c:numCache>
            </c:numRef>
          </c:cat>
          <c:val>
            <c:numRef>
              <c:f>Sheet1!$K$12:$K$22</c:f>
              <c:numCache>
                <c:formatCode>General</c:formatCode>
                <c:ptCount val="11"/>
                <c:pt idx="2" formatCode="0.00E+00">
                  <c:v>92750</c:v>
                </c:pt>
                <c:pt idx="4" formatCode="0.00E+00">
                  <c:v>260500</c:v>
                </c:pt>
                <c:pt idx="5" formatCode="0.00E+00">
                  <c:v>249800</c:v>
                </c:pt>
                <c:pt idx="6" formatCode="0.00E+00">
                  <c:v>77350</c:v>
                </c:pt>
                <c:pt idx="8" formatCode="0.00E+00">
                  <c:v>69470000</c:v>
                </c:pt>
                <c:pt idx="9" formatCode="0.00E+00">
                  <c:v>393800</c:v>
                </c:pt>
              </c:numCache>
            </c:numRef>
          </c:val>
        </c:ser>
        <c:ser>
          <c:idx val="7"/>
          <c:order val="7"/>
          <c:tx>
            <c:strRef>
              <c:f>Sheet1!$L$3</c:f>
              <c:strCache>
                <c:ptCount val="1"/>
                <c:pt idx="0">
                  <c:v>day 90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Sheet1!$D$12:$D$22</c:f>
              <c:numCache>
                <c:formatCode>General</c:formatCode>
                <c:ptCount val="11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</c:numCache>
            </c:numRef>
          </c:cat>
          <c:val>
            <c:numRef>
              <c:f>Sheet1!$L$12:$L$22</c:f>
              <c:numCache>
                <c:formatCode>General</c:formatCode>
                <c:ptCount val="11"/>
                <c:pt idx="2" formatCode="0.00E+00">
                  <c:v>123300</c:v>
                </c:pt>
                <c:pt idx="4" formatCode="0.00E+00">
                  <c:v>33620</c:v>
                </c:pt>
                <c:pt idx="5" formatCode="0.00E+00">
                  <c:v>63630</c:v>
                </c:pt>
                <c:pt idx="6" formatCode="0.00E+00">
                  <c:v>59130</c:v>
                </c:pt>
                <c:pt idx="9" formatCode="0.00E+00">
                  <c:v>133400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18120208"/>
        <c:axId val="318120768"/>
      </c:barChart>
      <c:catAx>
        <c:axId val="3181202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8120768"/>
        <c:crosses val="autoZero"/>
        <c:auto val="1"/>
        <c:lblAlgn val="ctr"/>
        <c:lblOffset val="100"/>
        <c:noMultiLvlLbl val="0"/>
      </c:catAx>
      <c:valAx>
        <c:axId val="318120768"/>
        <c:scaling>
          <c:orientation val="minMax"/>
          <c:max val="100000000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0.00E+00" sourceLinked="1"/>
        <c:majorTickMark val="out"/>
        <c:minorTickMark val="none"/>
        <c:tickLblPos val="nextTo"/>
        <c:spPr>
          <a:noFill/>
          <a:ln w="127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8120208"/>
        <c:crosses val="autoZero"/>
        <c:crossBetween val="between"/>
        <c:majorUnit val="2000000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Sheet1!$E$3</c:f>
              <c:strCache>
                <c:ptCount val="1"/>
                <c:pt idx="0">
                  <c:v>day 8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Sheet1!$D$12:$D$22</c:f>
              <c:numCache>
                <c:formatCode>General</c:formatCode>
                <c:ptCount val="11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</c:numCache>
            </c:numRef>
          </c:cat>
          <c:val>
            <c:numRef>
              <c:f>Sheet1!$E$12:$E$22</c:f>
              <c:numCache>
                <c:formatCode>0.00E+00</c:formatCode>
                <c:ptCount val="11"/>
                <c:pt idx="0">
                  <c:v>173800000</c:v>
                </c:pt>
                <c:pt idx="1">
                  <c:v>86270000</c:v>
                </c:pt>
                <c:pt idx="2">
                  <c:v>73320000</c:v>
                </c:pt>
                <c:pt idx="3">
                  <c:v>88540000</c:v>
                </c:pt>
                <c:pt idx="4">
                  <c:v>99100000</c:v>
                </c:pt>
                <c:pt idx="5">
                  <c:v>242000000</c:v>
                </c:pt>
                <c:pt idx="6">
                  <c:v>139200000</c:v>
                </c:pt>
                <c:pt idx="7">
                  <c:v>113900000</c:v>
                </c:pt>
                <c:pt idx="8">
                  <c:v>142800000</c:v>
                </c:pt>
                <c:pt idx="9">
                  <c:v>288100000</c:v>
                </c:pt>
                <c:pt idx="10">
                  <c:v>167500000</c:v>
                </c:pt>
              </c:numCache>
            </c:numRef>
          </c:val>
        </c:ser>
        <c:ser>
          <c:idx val="1"/>
          <c:order val="1"/>
          <c:tx>
            <c:strRef>
              <c:f>Sheet1!$F$3</c:f>
              <c:strCache>
                <c:ptCount val="1"/>
                <c:pt idx="0">
                  <c:v>day 15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Sheet1!$D$12:$D$22</c:f>
              <c:numCache>
                <c:formatCode>General</c:formatCode>
                <c:ptCount val="11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</c:numCache>
            </c:numRef>
          </c:cat>
          <c:val>
            <c:numRef>
              <c:f>Sheet1!$F$12:$F$22</c:f>
              <c:numCache>
                <c:formatCode>0.00E+00</c:formatCode>
                <c:ptCount val="11"/>
                <c:pt idx="0">
                  <c:v>183800000</c:v>
                </c:pt>
                <c:pt idx="1">
                  <c:v>138400000</c:v>
                </c:pt>
                <c:pt idx="2">
                  <c:v>825600</c:v>
                </c:pt>
                <c:pt idx="3">
                  <c:v>5912000</c:v>
                </c:pt>
                <c:pt idx="4">
                  <c:v>627600</c:v>
                </c:pt>
                <c:pt idx="5">
                  <c:v>2813000</c:v>
                </c:pt>
                <c:pt idx="6">
                  <c:v>80870</c:v>
                </c:pt>
                <c:pt idx="7">
                  <c:v>119600000</c:v>
                </c:pt>
                <c:pt idx="8">
                  <c:v>5954000</c:v>
                </c:pt>
                <c:pt idx="9">
                  <c:v>17150000</c:v>
                </c:pt>
                <c:pt idx="10">
                  <c:v>2539000</c:v>
                </c:pt>
              </c:numCache>
            </c:numRef>
          </c:val>
        </c:ser>
        <c:ser>
          <c:idx val="2"/>
          <c:order val="2"/>
          <c:tx>
            <c:strRef>
              <c:f>Sheet1!$G$3</c:f>
              <c:strCache>
                <c:ptCount val="1"/>
                <c:pt idx="0">
                  <c:v>day 21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Sheet1!$D$12:$D$22</c:f>
              <c:numCache>
                <c:formatCode>General</c:formatCode>
                <c:ptCount val="11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</c:numCache>
            </c:numRef>
          </c:cat>
          <c:val>
            <c:numRef>
              <c:f>Sheet1!$G$12:$G$22</c:f>
              <c:numCache>
                <c:formatCode>0.00E+00</c:formatCode>
                <c:ptCount val="11"/>
                <c:pt idx="0">
                  <c:v>480500000</c:v>
                </c:pt>
                <c:pt idx="1">
                  <c:v>196400000</c:v>
                </c:pt>
                <c:pt idx="2">
                  <c:v>261100</c:v>
                </c:pt>
                <c:pt idx="3">
                  <c:v>8099000</c:v>
                </c:pt>
                <c:pt idx="4">
                  <c:v>699200</c:v>
                </c:pt>
                <c:pt idx="5">
                  <c:v>139700</c:v>
                </c:pt>
                <c:pt idx="6">
                  <c:v>162900</c:v>
                </c:pt>
                <c:pt idx="7">
                  <c:v>218000000</c:v>
                </c:pt>
                <c:pt idx="8">
                  <c:v>10700000</c:v>
                </c:pt>
                <c:pt idx="9">
                  <c:v>8381000</c:v>
                </c:pt>
                <c:pt idx="10">
                  <c:v>187800</c:v>
                </c:pt>
              </c:numCache>
            </c:numRef>
          </c:val>
        </c:ser>
        <c:ser>
          <c:idx val="3"/>
          <c:order val="3"/>
          <c:tx>
            <c:strRef>
              <c:f>Sheet1!$H$3</c:f>
              <c:strCache>
                <c:ptCount val="1"/>
                <c:pt idx="0">
                  <c:v>day 25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numRef>
              <c:f>Sheet1!$D$12:$D$22</c:f>
              <c:numCache>
                <c:formatCode>General</c:formatCode>
                <c:ptCount val="11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</c:numCache>
            </c:numRef>
          </c:cat>
          <c:val>
            <c:numRef>
              <c:f>Sheet1!$H$12:$H$22</c:f>
              <c:numCache>
                <c:formatCode>General</c:formatCode>
                <c:ptCount val="11"/>
                <c:pt idx="0" formatCode="0.00E+00">
                  <c:v>294600000</c:v>
                </c:pt>
                <c:pt idx="2" formatCode="0.00E+00">
                  <c:v>418700</c:v>
                </c:pt>
                <c:pt idx="3" formatCode="0.00E+00">
                  <c:v>8359000</c:v>
                </c:pt>
                <c:pt idx="4" formatCode="0.00E+00">
                  <c:v>220100</c:v>
                </c:pt>
                <c:pt idx="5" formatCode="0.00E+00">
                  <c:v>210800</c:v>
                </c:pt>
                <c:pt idx="6" formatCode="0.00E+00">
                  <c:v>73810</c:v>
                </c:pt>
                <c:pt idx="7" formatCode="0.00E+00">
                  <c:v>158300000</c:v>
                </c:pt>
                <c:pt idx="8" formatCode="0.00E+00">
                  <c:v>3366000</c:v>
                </c:pt>
                <c:pt idx="9" formatCode="0.00E+00">
                  <c:v>3680000</c:v>
                </c:pt>
                <c:pt idx="10" formatCode="0.00E+00">
                  <c:v>180600</c:v>
                </c:pt>
              </c:numCache>
            </c:numRef>
          </c:val>
        </c:ser>
        <c:ser>
          <c:idx val="4"/>
          <c:order val="4"/>
          <c:tx>
            <c:strRef>
              <c:f>Sheet1!$I$3</c:f>
              <c:strCache>
                <c:ptCount val="1"/>
                <c:pt idx="0">
                  <c:v>day 28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numRef>
              <c:f>Sheet1!$D$12:$D$22</c:f>
              <c:numCache>
                <c:formatCode>General</c:formatCode>
                <c:ptCount val="11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</c:numCache>
            </c:numRef>
          </c:cat>
          <c:val>
            <c:numRef>
              <c:f>Sheet1!$I$12:$I$22</c:f>
              <c:numCache>
                <c:formatCode>General</c:formatCode>
                <c:ptCount val="11"/>
                <c:pt idx="0" formatCode="0.00E+00">
                  <c:v>337500000</c:v>
                </c:pt>
                <c:pt idx="2" formatCode="0.00E+00">
                  <c:v>199000</c:v>
                </c:pt>
                <c:pt idx="3" formatCode="0.00E+00">
                  <c:v>48230000</c:v>
                </c:pt>
                <c:pt idx="4" formatCode="0.00E+00">
                  <c:v>122100</c:v>
                </c:pt>
                <c:pt idx="5" formatCode="0.00E+00">
                  <c:v>106100</c:v>
                </c:pt>
                <c:pt idx="6" formatCode="0.00E+00">
                  <c:v>195700</c:v>
                </c:pt>
                <c:pt idx="7" formatCode="0.00E+00">
                  <c:v>226200000</c:v>
                </c:pt>
                <c:pt idx="8" formatCode="0.00E+00">
                  <c:v>5340000</c:v>
                </c:pt>
                <c:pt idx="9" formatCode="0.00E+00">
                  <c:v>3118000</c:v>
                </c:pt>
                <c:pt idx="10" formatCode="0.00E+00">
                  <c:v>73290</c:v>
                </c:pt>
              </c:numCache>
            </c:numRef>
          </c:val>
        </c:ser>
        <c:ser>
          <c:idx val="5"/>
          <c:order val="5"/>
          <c:tx>
            <c:strRef>
              <c:f>Sheet1!$J$3</c:f>
              <c:strCache>
                <c:ptCount val="1"/>
                <c:pt idx="0">
                  <c:v>day 35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numRef>
              <c:f>Sheet1!$D$12:$D$22</c:f>
              <c:numCache>
                <c:formatCode>General</c:formatCode>
                <c:ptCount val="11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</c:numCache>
            </c:numRef>
          </c:cat>
          <c:val>
            <c:numRef>
              <c:f>Sheet1!$J$12:$J$22</c:f>
              <c:numCache>
                <c:formatCode>General</c:formatCode>
                <c:ptCount val="11"/>
                <c:pt idx="0" formatCode="0.00E+00">
                  <c:v>478900000</c:v>
                </c:pt>
                <c:pt idx="2" formatCode="0.00E+00">
                  <c:v>1717000</c:v>
                </c:pt>
                <c:pt idx="3" formatCode="0.00E+00">
                  <c:v>323300000</c:v>
                </c:pt>
                <c:pt idx="4" formatCode="0.00E+00">
                  <c:v>110400</c:v>
                </c:pt>
                <c:pt idx="5" formatCode="0.00E+00">
                  <c:v>136500</c:v>
                </c:pt>
                <c:pt idx="6" formatCode="0.00E+00">
                  <c:v>94600</c:v>
                </c:pt>
                <c:pt idx="8" formatCode="0.00E+00">
                  <c:v>12820000</c:v>
                </c:pt>
                <c:pt idx="9" formatCode="0.00E+00">
                  <c:v>259200</c:v>
                </c:pt>
                <c:pt idx="10" formatCode="0.00E+00">
                  <c:v>563600</c:v>
                </c:pt>
              </c:numCache>
            </c:numRef>
          </c:val>
        </c:ser>
        <c:ser>
          <c:idx val="6"/>
          <c:order val="6"/>
          <c:tx>
            <c:strRef>
              <c:f>Sheet1!$K$3</c:f>
              <c:strCache>
                <c:ptCount val="1"/>
                <c:pt idx="0">
                  <c:v>day 57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Sheet1!$D$12:$D$22</c:f>
              <c:numCache>
                <c:formatCode>General</c:formatCode>
                <c:ptCount val="11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</c:numCache>
            </c:numRef>
          </c:cat>
          <c:val>
            <c:numRef>
              <c:f>Sheet1!$K$12:$K$22</c:f>
              <c:numCache>
                <c:formatCode>General</c:formatCode>
                <c:ptCount val="11"/>
                <c:pt idx="2" formatCode="0.00E+00">
                  <c:v>92750</c:v>
                </c:pt>
                <c:pt idx="4" formatCode="0.00E+00">
                  <c:v>260500</c:v>
                </c:pt>
                <c:pt idx="5" formatCode="0.00E+00">
                  <c:v>249800</c:v>
                </c:pt>
                <c:pt idx="6" formatCode="0.00E+00">
                  <c:v>77350</c:v>
                </c:pt>
                <c:pt idx="8" formatCode="0.00E+00">
                  <c:v>69470000</c:v>
                </c:pt>
                <c:pt idx="9" formatCode="0.00E+00">
                  <c:v>393800</c:v>
                </c:pt>
              </c:numCache>
            </c:numRef>
          </c:val>
        </c:ser>
        <c:ser>
          <c:idx val="7"/>
          <c:order val="7"/>
          <c:tx>
            <c:strRef>
              <c:f>Sheet1!$L$3</c:f>
              <c:strCache>
                <c:ptCount val="1"/>
                <c:pt idx="0">
                  <c:v>day 90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Sheet1!$D$12:$D$22</c:f>
              <c:numCache>
                <c:formatCode>General</c:formatCode>
                <c:ptCount val="11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</c:numCache>
            </c:numRef>
          </c:cat>
          <c:val>
            <c:numRef>
              <c:f>Sheet1!$L$12:$L$22</c:f>
              <c:numCache>
                <c:formatCode>General</c:formatCode>
                <c:ptCount val="11"/>
                <c:pt idx="2" formatCode="0.00E+00">
                  <c:v>123300</c:v>
                </c:pt>
                <c:pt idx="4" formatCode="0.00E+00">
                  <c:v>33620</c:v>
                </c:pt>
                <c:pt idx="5" formatCode="0.00E+00">
                  <c:v>63630</c:v>
                </c:pt>
                <c:pt idx="6" formatCode="0.00E+00">
                  <c:v>59130</c:v>
                </c:pt>
                <c:pt idx="9" formatCode="0.00E+00">
                  <c:v>133400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18224560"/>
        <c:axId val="318225120"/>
      </c:barChart>
      <c:catAx>
        <c:axId val="31822456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318225120"/>
        <c:crosses val="autoZero"/>
        <c:auto val="1"/>
        <c:lblAlgn val="ctr"/>
        <c:lblOffset val="100"/>
        <c:noMultiLvlLbl val="0"/>
      </c:catAx>
      <c:valAx>
        <c:axId val="318225120"/>
        <c:scaling>
          <c:orientation val="minMax"/>
          <c:max val="1400000000"/>
          <c:min val="200000000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0.00E+00" sourceLinked="1"/>
        <c:majorTickMark val="out"/>
        <c:minorTickMark val="none"/>
        <c:tickLblPos val="nextTo"/>
        <c:spPr>
          <a:noFill/>
          <a:ln w="127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82245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553937007874015"/>
          <c:y val="0.47257797904050536"/>
          <c:w val="0.83390507436570427"/>
          <c:h val="0.3922598907119982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Sheet1!$E$3</c:f>
              <c:strCache>
                <c:ptCount val="1"/>
                <c:pt idx="0">
                  <c:v>day 8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Sheet1!$D$4:$D$11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cat>
          <c:val>
            <c:numRef>
              <c:f>Sheet1!$E$4:$E$11</c:f>
              <c:numCache>
                <c:formatCode>0.00E+00</c:formatCode>
                <c:ptCount val="8"/>
                <c:pt idx="0">
                  <c:v>206900000</c:v>
                </c:pt>
                <c:pt idx="1">
                  <c:v>100900000</c:v>
                </c:pt>
                <c:pt idx="2">
                  <c:v>99960000</c:v>
                </c:pt>
                <c:pt idx="3">
                  <c:v>202900000</c:v>
                </c:pt>
                <c:pt idx="4">
                  <c:v>136200000</c:v>
                </c:pt>
                <c:pt idx="5">
                  <c:v>211200000</c:v>
                </c:pt>
                <c:pt idx="6">
                  <c:v>59390000</c:v>
                </c:pt>
                <c:pt idx="7">
                  <c:v>176200000</c:v>
                </c:pt>
              </c:numCache>
            </c:numRef>
          </c:val>
        </c:ser>
        <c:ser>
          <c:idx val="1"/>
          <c:order val="1"/>
          <c:tx>
            <c:strRef>
              <c:f>Sheet1!$F$3</c:f>
              <c:strCache>
                <c:ptCount val="1"/>
                <c:pt idx="0">
                  <c:v>day 15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Sheet1!$D$4:$D$11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cat>
          <c:val>
            <c:numRef>
              <c:f>Sheet1!$F$4:$F$11</c:f>
              <c:numCache>
                <c:formatCode>0.00E+00</c:formatCode>
                <c:ptCount val="8"/>
                <c:pt idx="0">
                  <c:v>1464000</c:v>
                </c:pt>
                <c:pt idx="1">
                  <c:v>77460000</c:v>
                </c:pt>
                <c:pt idx="2">
                  <c:v>119400000</c:v>
                </c:pt>
                <c:pt idx="3">
                  <c:v>341800000</c:v>
                </c:pt>
                <c:pt idx="4">
                  <c:v>185200000</c:v>
                </c:pt>
                <c:pt idx="5">
                  <c:v>233100000</c:v>
                </c:pt>
                <c:pt idx="6">
                  <c:v>2654000</c:v>
                </c:pt>
                <c:pt idx="7">
                  <c:v>475100000</c:v>
                </c:pt>
              </c:numCache>
            </c:numRef>
          </c:val>
        </c:ser>
        <c:ser>
          <c:idx val="2"/>
          <c:order val="2"/>
          <c:tx>
            <c:strRef>
              <c:f>Sheet1!$G$3</c:f>
              <c:strCache>
                <c:ptCount val="1"/>
                <c:pt idx="0">
                  <c:v>day 21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Sheet1!$D$4:$D$11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cat>
          <c:val>
            <c:numRef>
              <c:f>Sheet1!$G$4:$G$11</c:f>
              <c:numCache>
                <c:formatCode>0.00E+00</c:formatCode>
                <c:ptCount val="8"/>
                <c:pt idx="0">
                  <c:v>14500000</c:v>
                </c:pt>
                <c:pt idx="1">
                  <c:v>478600000</c:v>
                </c:pt>
                <c:pt idx="2">
                  <c:v>37620000</c:v>
                </c:pt>
                <c:pt idx="3">
                  <c:v>259600000</c:v>
                </c:pt>
                <c:pt idx="4">
                  <c:v>186100000</c:v>
                </c:pt>
                <c:pt idx="5">
                  <c:v>35680000</c:v>
                </c:pt>
                <c:pt idx="6">
                  <c:v>14420000</c:v>
                </c:pt>
                <c:pt idx="7">
                  <c:v>1319000000</c:v>
                </c:pt>
              </c:numCache>
            </c:numRef>
          </c:val>
        </c:ser>
        <c:ser>
          <c:idx val="3"/>
          <c:order val="3"/>
          <c:tx>
            <c:strRef>
              <c:f>Sheet1!$H$3</c:f>
              <c:strCache>
                <c:ptCount val="1"/>
                <c:pt idx="0">
                  <c:v>day 25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numRef>
              <c:f>Sheet1!$D$4:$D$11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cat>
          <c:val>
            <c:numRef>
              <c:f>Sheet1!$H$4:$H$11</c:f>
              <c:numCache>
                <c:formatCode>0.00E+00</c:formatCode>
                <c:ptCount val="8"/>
                <c:pt idx="0">
                  <c:v>9314000</c:v>
                </c:pt>
                <c:pt idx="1">
                  <c:v>28410000</c:v>
                </c:pt>
                <c:pt idx="2">
                  <c:v>377700000</c:v>
                </c:pt>
                <c:pt idx="3">
                  <c:v>250500000</c:v>
                </c:pt>
                <c:pt idx="4">
                  <c:v>105700000</c:v>
                </c:pt>
                <c:pt idx="5">
                  <c:v>63340000</c:v>
                </c:pt>
                <c:pt idx="6">
                  <c:v>31660000</c:v>
                </c:pt>
              </c:numCache>
            </c:numRef>
          </c:val>
        </c:ser>
        <c:ser>
          <c:idx val="4"/>
          <c:order val="4"/>
          <c:tx>
            <c:strRef>
              <c:f>Sheet1!$I$3</c:f>
              <c:strCache>
                <c:ptCount val="1"/>
                <c:pt idx="0">
                  <c:v>day 28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numRef>
              <c:f>Sheet1!$D$4:$D$11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cat>
          <c:val>
            <c:numRef>
              <c:f>Sheet1!$I$4:$I$11</c:f>
              <c:numCache>
                <c:formatCode>General</c:formatCode>
                <c:ptCount val="8"/>
                <c:pt idx="0" formatCode="0.00E+00">
                  <c:v>4181000</c:v>
                </c:pt>
                <c:pt idx="4" formatCode="0.00E+00">
                  <c:v>105200000</c:v>
                </c:pt>
                <c:pt idx="6" formatCode="0.00E+00">
                  <c:v>288000000</c:v>
                </c:pt>
              </c:numCache>
            </c:numRef>
          </c:val>
        </c:ser>
        <c:ser>
          <c:idx val="5"/>
          <c:order val="5"/>
          <c:tx>
            <c:strRef>
              <c:f>Sheet1!$J$3</c:f>
              <c:strCache>
                <c:ptCount val="1"/>
                <c:pt idx="0">
                  <c:v>day 35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numRef>
              <c:f>Sheet1!$D$4:$D$11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cat>
          <c:val>
            <c:numRef>
              <c:f>Sheet1!$J$4:$J$11</c:f>
              <c:numCache>
                <c:formatCode>General</c:formatCode>
                <c:ptCount val="8"/>
                <c:pt idx="0" formatCode="0.00E+00">
                  <c:v>15490000</c:v>
                </c:pt>
                <c:pt idx="4" formatCode="0.00E+00">
                  <c:v>322600000</c:v>
                </c:pt>
                <c:pt idx="6" formatCode="0.00E+00">
                  <c:v>169900000</c:v>
                </c:pt>
              </c:numCache>
            </c:numRef>
          </c:val>
        </c:ser>
        <c:ser>
          <c:idx val="6"/>
          <c:order val="6"/>
          <c:tx>
            <c:strRef>
              <c:f>Sheet1!$K$3</c:f>
              <c:strCache>
                <c:ptCount val="1"/>
                <c:pt idx="0">
                  <c:v>day 57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Sheet1!$D$4:$D$11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cat>
          <c:val>
            <c:numRef>
              <c:f>Sheet1!$K$4:$K$11</c:f>
              <c:numCache>
                <c:formatCode>General</c:formatCode>
                <c:ptCount val="8"/>
                <c:pt idx="0" formatCode="0.00E+00">
                  <c:v>125000000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18276128"/>
        <c:axId val="318276688"/>
      </c:barChart>
      <c:catAx>
        <c:axId val="3182761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8276688"/>
        <c:crosses val="autoZero"/>
        <c:auto val="1"/>
        <c:lblAlgn val="ctr"/>
        <c:lblOffset val="100"/>
        <c:noMultiLvlLbl val="0"/>
      </c:catAx>
      <c:valAx>
        <c:axId val="318276688"/>
        <c:scaling>
          <c:orientation val="minMax"/>
          <c:max val="100000000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0.00E+00" sourceLinked="1"/>
        <c:majorTickMark val="out"/>
        <c:minorTickMark val="none"/>
        <c:tickLblPos val="nextTo"/>
        <c:spPr>
          <a:noFill/>
          <a:ln w="127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8276128"/>
        <c:crosses val="autoZero"/>
        <c:crossBetween val="between"/>
        <c:majorUnit val="2000000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Sheet1!$E$3</c:f>
              <c:strCache>
                <c:ptCount val="1"/>
                <c:pt idx="0">
                  <c:v>day 8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Sheet1!$D$4:$D$11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cat>
          <c:val>
            <c:numRef>
              <c:f>Sheet1!$E$4:$E$11</c:f>
              <c:numCache>
                <c:formatCode>0.00E+00</c:formatCode>
                <c:ptCount val="8"/>
                <c:pt idx="0">
                  <c:v>206900000</c:v>
                </c:pt>
                <c:pt idx="1">
                  <c:v>100900000</c:v>
                </c:pt>
                <c:pt idx="2">
                  <c:v>99960000</c:v>
                </c:pt>
                <c:pt idx="3">
                  <c:v>202900000</c:v>
                </c:pt>
                <c:pt idx="4">
                  <c:v>136200000</c:v>
                </c:pt>
                <c:pt idx="5">
                  <c:v>211200000</c:v>
                </c:pt>
                <c:pt idx="6">
                  <c:v>59390000</c:v>
                </c:pt>
                <c:pt idx="7">
                  <c:v>176200000</c:v>
                </c:pt>
              </c:numCache>
            </c:numRef>
          </c:val>
        </c:ser>
        <c:ser>
          <c:idx val="1"/>
          <c:order val="1"/>
          <c:tx>
            <c:strRef>
              <c:f>Sheet1!$F$3</c:f>
              <c:strCache>
                <c:ptCount val="1"/>
                <c:pt idx="0">
                  <c:v>day 15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Sheet1!$D$4:$D$11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cat>
          <c:val>
            <c:numRef>
              <c:f>Sheet1!$F$4:$F$11</c:f>
              <c:numCache>
                <c:formatCode>0.00E+00</c:formatCode>
                <c:ptCount val="8"/>
                <c:pt idx="0">
                  <c:v>1464000</c:v>
                </c:pt>
                <c:pt idx="1">
                  <c:v>77460000</c:v>
                </c:pt>
                <c:pt idx="2">
                  <c:v>119400000</c:v>
                </c:pt>
                <c:pt idx="3">
                  <c:v>341800000</c:v>
                </c:pt>
                <c:pt idx="4">
                  <c:v>185200000</c:v>
                </c:pt>
                <c:pt idx="5">
                  <c:v>233100000</c:v>
                </c:pt>
                <c:pt idx="6">
                  <c:v>2654000</c:v>
                </c:pt>
                <c:pt idx="7">
                  <c:v>475100000</c:v>
                </c:pt>
              </c:numCache>
            </c:numRef>
          </c:val>
        </c:ser>
        <c:ser>
          <c:idx val="2"/>
          <c:order val="2"/>
          <c:tx>
            <c:strRef>
              <c:f>Sheet1!$G$3</c:f>
              <c:strCache>
                <c:ptCount val="1"/>
                <c:pt idx="0">
                  <c:v>day 21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Sheet1!$D$4:$D$11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cat>
          <c:val>
            <c:numRef>
              <c:f>Sheet1!$G$4:$G$11</c:f>
              <c:numCache>
                <c:formatCode>0.00E+00</c:formatCode>
                <c:ptCount val="8"/>
                <c:pt idx="0">
                  <c:v>14500000</c:v>
                </c:pt>
                <c:pt idx="1">
                  <c:v>478600000</c:v>
                </c:pt>
                <c:pt idx="2">
                  <c:v>37620000</c:v>
                </c:pt>
                <c:pt idx="3">
                  <c:v>259600000</c:v>
                </c:pt>
                <c:pt idx="4">
                  <c:v>186100000</c:v>
                </c:pt>
                <c:pt idx="5">
                  <c:v>35680000</c:v>
                </c:pt>
                <c:pt idx="6">
                  <c:v>14420000</c:v>
                </c:pt>
                <c:pt idx="7">
                  <c:v>1319000000</c:v>
                </c:pt>
              </c:numCache>
            </c:numRef>
          </c:val>
        </c:ser>
        <c:ser>
          <c:idx val="3"/>
          <c:order val="3"/>
          <c:tx>
            <c:strRef>
              <c:f>Sheet1!$H$3</c:f>
              <c:strCache>
                <c:ptCount val="1"/>
                <c:pt idx="0">
                  <c:v>day 25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numRef>
              <c:f>Sheet1!$D$4:$D$11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cat>
          <c:val>
            <c:numRef>
              <c:f>Sheet1!$H$4:$H$11</c:f>
              <c:numCache>
                <c:formatCode>0.00E+00</c:formatCode>
                <c:ptCount val="8"/>
                <c:pt idx="0">
                  <c:v>9314000</c:v>
                </c:pt>
                <c:pt idx="1">
                  <c:v>28410000</c:v>
                </c:pt>
                <c:pt idx="2">
                  <c:v>377700000</c:v>
                </c:pt>
                <c:pt idx="3">
                  <c:v>250500000</c:v>
                </c:pt>
                <c:pt idx="4">
                  <c:v>105700000</c:v>
                </c:pt>
                <c:pt idx="5">
                  <c:v>63340000</c:v>
                </c:pt>
                <c:pt idx="6">
                  <c:v>31660000</c:v>
                </c:pt>
              </c:numCache>
            </c:numRef>
          </c:val>
        </c:ser>
        <c:ser>
          <c:idx val="4"/>
          <c:order val="4"/>
          <c:tx>
            <c:strRef>
              <c:f>Sheet1!$I$3</c:f>
              <c:strCache>
                <c:ptCount val="1"/>
                <c:pt idx="0">
                  <c:v>day 28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numRef>
              <c:f>Sheet1!$D$4:$D$11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cat>
          <c:val>
            <c:numRef>
              <c:f>Sheet1!$I$4:$I$11</c:f>
              <c:numCache>
                <c:formatCode>General</c:formatCode>
                <c:ptCount val="8"/>
                <c:pt idx="0" formatCode="0.00E+00">
                  <c:v>4181000</c:v>
                </c:pt>
                <c:pt idx="4" formatCode="0.00E+00">
                  <c:v>105200000</c:v>
                </c:pt>
                <c:pt idx="6" formatCode="0.00E+00">
                  <c:v>288000000</c:v>
                </c:pt>
              </c:numCache>
            </c:numRef>
          </c:val>
        </c:ser>
        <c:ser>
          <c:idx val="5"/>
          <c:order val="5"/>
          <c:tx>
            <c:strRef>
              <c:f>Sheet1!$J$3</c:f>
              <c:strCache>
                <c:ptCount val="1"/>
                <c:pt idx="0">
                  <c:v>day 35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numRef>
              <c:f>Sheet1!$D$4:$D$11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cat>
          <c:val>
            <c:numRef>
              <c:f>Sheet1!$J$4:$J$11</c:f>
              <c:numCache>
                <c:formatCode>General</c:formatCode>
                <c:ptCount val="8"/>
                <c:pt idx="0" formatCode="0.00E+00">
                  <c:v>15490000</c:v>
                </c:pt>
                <c:pt idx="4" formatCode="0.00E+00">
                  <c:v>322600000</c:v>
                </c:pt>
                <c:pt idx="6" formatCode="0.00E+00">
                  <c:v>169900000</c:v>
                </c:pt>
              </c:numCache>
            </c:numRef>
          </c:val>
        </c:ser>
        <c:ser>
          <c:idx val="6"/>
          <c:order val="6"/>
          <c:tx>
            <c:strRef>
              <c:f>Sheet1!$K$3</c:f>
              <c:strCache>
                <c:ptCount val="1"/>
                <c:pt idx="0">
                  <c:v>day 57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Sheet1!$D$4:$D$11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cat>
          <c:val>
            <c:numRef>
              <c:f>Sheet1!$K$4:$K$11</c:f>
              <c:numCache>
                <c:formatCode>General</c:formatCode>
                <c:ptCount val="8"/>
                <c:pt idx="0" formatCode="0.00E+00">
                  <c:v>125000000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18282288"/>
        <c:axId val="318767520"/>
      </c:barChart>
      <c:catAx>
        <c:axId val="31828228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318767520"/>
        <c:crosses val="autoZero"/>
        <c:auto val="1"/>
        <c:lblAlgn val="ctr"/>
        <c:lblOffset val="100"/>
        <c:noMultiLvlLbl val="0"/>
      </c:catAx>
      <c:valAx>
        <c:axId val="318767520"/>
        <c:scaling>
          <c:orientation val="minMax"/>
          <c:max val="1400000000"/>
          <c:min val="200000000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0.00E+00" sourceLinked="1"/>
        <c:majorTickMark val="out"/>
        <c:minorTickMark val="none"/>
        <c:tickLblPos val="nextTo"/>
        <c:spPr>
          <a:noFill/>
          <a:ln w="127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82822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BB759-0370-45FB-A6DC-B7319166C932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B4616-F270-451A-A054-4B1E3336FC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9413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BB759-0370-45FB-A6DC-B7319166C932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B4616-F270-451A-A054-4B1E3336FC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872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BB759-0370-45FB-A6DC-B7319166C932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B4616-F270-451A-A054-4B1E3336FC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333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BB759-0370-45FB-A6DC-B7319166C932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B4616-F270-451A-A054-4B1E3336FC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8870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BB759-0370-45FB-A6DC-B7319166C932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B4616-F270-451A-A054-4B1E3336FC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187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BB759-0370-45FB-A6DC-B7319166C932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B4616-F270-451A-A054-4B1E3336FC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825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BB759-0370-45FB-A6DC-B7319166C932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B4616-F270-451A-A054-4B1E3336FC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2061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BB759-0370-45FB-A6DC-B7319166C932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B4616-F270-451A-A054-4B1E3336FC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8080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BB759-0370-45FB-A6DC-B7319166C932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B4616-F270-451A-A054-4B1E3336FC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756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BB759-0370-45FB-A6DC-B7319166C932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B4616-F270-451A-A054-4B1E3336FC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17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BB759-0370-45FB-A6DC-B7319166C932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B4616-F270-451A-A054-4B1E3336FC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649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4BB759-0370-45FB-A6DC-B7319166C932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5B4616-F270-451A-A054-4B1E3336FC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937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6.xml"/><Relationship Id="rId13" Type="http://schemas.openxmlformats.org/officeDocument/2006/relationships/oleObject" Target="../embeddings/oleObject1.bin"/><Relationship Id="rId3" Type="http://schemas.openxmlformats.org/officeDocument/2006/relationships/chart" Target="../charts/chart1.xml"/><Relationship Id="rId7" Type="http://schemas.openxmlformats.org/officeDocument/2006/relationships/chart" Target="../charts/chart5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chart" Target="../charts/chart4.xml"/><Relationship Id="rId11" Type="http://schemas.openxmlformats.org/officeDocument/2006/relationships/image" Target="../media/image2.png"/><Relationship Id="rId5" Type="http://schemas.openxmlformats.org/officeDocument/2006/relationships/chart" Target="../charts/chart3.xml"/><Relationship Id="rId15" Type="http://schemas.openxmlformats.org/officeDocument/2006/relationships/oleObject" Target="../embeddings/oleObject2.bin"/><Relationship Id="rId10" Type="http://schemas.openxmlformats.org/officeDocument/2006/relationships/chart" Target="../charts/chart8.xml"/><Relationship Id="rId4" Type="http://schemas.openxmlformats.org/officeDocument/2006/relationships/chart" Target="../charts/chart2.xml"/><Relationship Id="rId9" Type="http://schemas.openxmlformats.org/officeDocument/2006/relationships/chart" Target="../charts/chart7.xml"/><Relationship Id="rId14" Type="http://schemas.openxmlformats.org/officeDocument/2006/relationships/image" Target="../media/image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Box 46"/>
          <p:cNvSpPr txBox="1"/>
          <p:nvPr/>
        </p:nvSpPr>
        <p:spPr>
          <a:xfrm>
            <a:off x="2106814" y="452156"/>
            <a:ext cx="426749" cy="1865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PBS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663974" y="452156"/>
            <a:ext cx="976999" cy="1865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D24-DRGDOX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57630" y="3191724"/>
            <a:ext cx="671305" cy="1882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9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.c</a:t>
            </a:r>
            <a:r>
              <a:rPr 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tumor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 rot="16200000">
            <a:off x="104242" y="4232088"/>
            <a:ext cx="1149493" cy="220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Bioluminescence (</a:t>
            </a:r>
            <a:r>
              <a:rPr 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p/s)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8" name="Group 57"/>
          <p:cNvGrpSpPr/>
          <p:nvPr/>
        </p:nvGrpSpPr>
        <p:grpSpPr>
          <a:xfrm>
            <a:off x="3342074" y="3191724"/>
            <a:ext cx="3160071" cy="2445100"/>
            <a:chOff x="3253613" y="4259734"/>
            <a:chExt cx="3314162" cy="2997866"/>
          </a:xfrm>
        </p:grpSpPr>
        <p:grpSp>
          <p:nvGrpSpPr>
            <p:cNvPr id="45" name="Group 44"/>
            <p:cNvGrpSpPr/>
            <p:nvPr/>
          </p:nvGrpSpPr>
          <p:grpSpPr>
            <a:xfrm>
              <a:off x="3253613" y="4259734"/>
              <a:ext cx="3314162" cy="2997866"/>
              <a:chOff x="2744234" y="4360728"/>
              <a:chExt cx="3314162" cy="2997866"/>
            </a:xfrm>
          </p:grpSpPr>
          <p:graphicFrame>
            <p:nvGraphicFramePr>
              <p:cNvPr id="27" name="Chart 26"/>
              <p:cNvGraphicFramePr>
                <a:graphicFrameLocks/>
              </p:cNvGraphicFramePr>
              <p:nvPr/>
            </p:nvGraphicFramePr>
            <p:xfrm>
              <a:off x="2822713" y="4360728"/>
              <a:ext cx="3084792" cy="2997866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graphicFrame>
            <p:nvGraphicFramePr>
              <p:cNvPr id="28" name="Chart 27"/>
              <p:cNvGraphicFramePr>
                <a:graphicFrameLocks/>
              </p:cNvGraphicFramePr>
              <p:nvPr/>
            </p:nvGraphicFramePr>
            <p:xfrm>
              <a:off x="2744234" y="4423791"/>
              <a:ext cx="3314162" cy="1285492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</p:grpSp>
        <p:sp>
          <p:nvSpPr>
            <p:cNvPr id="56" name="Rectangle 55"/>
            <p:cNvSpPr/>
            <p:nvPr/>
          </p:nvSpPr>
          <p:spPr>
            <a:xfrm>
              <a:off x="3898730" y="5463173"/>
              <a:ext cx="2425127" cy="10361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913562" y="3199980"/>
            <a:ext cx="2471285" cy="2444394"/>
            <a:chOff x="706683" y="4269857"/>
            <a:chExt cx="2591789" cy="2997000"/>
          </a:xfrm>
        </p:grpSpPr>
        <p:grpSp>
          <p:nvGrpSpPr>
            <p:cNvPr id="44" name="Group 43"/>
            <p:cNvGrpSpPr/>
            <p:nvPr/>
          </p:nvGrpSpPr>
          <p:grpSpPr>
            <a:xfrm>
              <a:off x="706683" y="4269857"/>
              <a:ext cx="2591789" cy="2997000"/>
              <a:chOff x="372000" y="4514697"/>
              <a:chExt cx="2591789" cy="2997000"/>
            </a:xfrm>
            <a:solidFill>
              <a:schemeClr val="bg1"/>
            </a:solidFill>
          </p:grpSpPr>
          <p:graphicFrame>
            <p:nvGraphicFramePr>
              <p:cNvPr id="18" name="Chart 17"/>
              <p:cNvGraphicFramePr>
                <a:graphicFrameLocks/>
              </p:cNvGraphicFramePr>
              <p:nvPr/>
            </p:nvGraphicFramePr>
            <p:xfrm>
              <a:off x="437321" y="4559105"/>
              <a:ext cx="2385392" cy="2952592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5"/>
              </a:graphicData>
            </a:graphic>
          </p:graphicFrame>
          <p:graphicFrame>
            <p:nvGraphicFramePr>
              <p:cNvPr id="19" name="Chart 18"/>
              <p:cNvGraphicFramePr>
                <a:graphicFrameLocks/>
              </p:cNvGraphicFramePr>
              <p:nvPr/>
            </p:nvGraphicFramePr>
            <p:xfrm>
              <a:off x="372000" y="4514697"/>
              <a:ext cx="2591789" cy="1348555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6"/>
              </a:graphicData>
            </a:graphic>
          </p:graphicFrame>
        </p:grpSp>
        <p:sp>
          <p:nvSpPr>
            <p:cNvPr id="57" name="Rectangle 56"/>
            <p:cNvSpPr/>
            <p:nvPr/>
          </p:nvSpPr>
          <p:spPr>
            <a:xfrm>
              <a:off x="1342292" y="5479004"/>
              <a:ext cx="1679215" cy="4889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3562967" y="5502137"/>
            <a:ext cx="3083491" cy="184666"/>
            <a:chOff x="2650933" y="8445690"/>
            <a:chExt cx="3709997" cy="215616"/>
          </a:xfrm>
        </p:grpSpPr>
        <p:sp>
          <p:nvSpPr>
            <p:cNvPr id="33" name="Rectangle 32"/>
            <p:cNvSpPr/>
            <p:nvPr/>
          </p:nvSpPr>
          <p:spPr>
            <a:xfrm>
              <a:off x="2661363" y="8517022"/>
              <a:ext cx="77822" cy="6809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4087636" y="8517022"/>
              <a:ext cx="77822" cy="68093"/>
            </a:xfrm>
            <a:prstGeom prst="rect">
              <a:avLst/>
            </a:prstGeom>
            <a:solidFill>
              <a:srgbClr val="FBB4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3606751" y="8517022"/>
              <a:ext cx="77822" cy="68093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3131583" y="8517022"/>
              <a:ext cx="77822" cy="68093"/>
            </a:xfrm>
            <a:prstGeom prst="rect">
              <a:avLst/>
            </a:prstGeom>
            <a:solidFill>
              <a:srgbClr val="EB701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4529926" y="8517022"/>
              <a:ext cx="77822" cy="68093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5007280" y="8517022"/>
              <a:ext cx="77822" cy="68093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5450030" y="8517022"/>
              <a:ext cx="77822" cy="68093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2650933" y="8445690"/>
              <a:ext cx="3709997" cy="2156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Day 15       Day 21       Day 25        Day 28     Day 35        Day 57      Day 90</a:t>
              </a:r>
              <a:endParaRPr lang="en-US" sz="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3" name="Group 82"/>
          <p:cNvGrpSpPr/>
          <p:nvPr/>
        </p:nvGrpSpPr>
        <p:grpSpPr>
          <a:xfrm>
            <a:off x="856250" y="5502137"/>
            <a:ext cx="2516406" cy="184666"/>
            <a:chOff x="2638072" y="8445690"/>
            <a:chExt cx="3027691" cy="215616"/>
          </a:xfrm>
        </p:grpSpPr>
        <p:sp>
          <p:nvSpPr>
            <p:cNvPr id="84" name="Rectangle 83"/>
            <p:cNvSpPr/>
            <p:nvPr/>
          </p:nvSpPr>
          <p:spPr>
            <a:xfrm>
              <a:off x="2650977" y="8517022"/>
              <a:ext cx="77822" cy="6809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/>
            </a:p>
          </p:txBody>
        </p:sp>
        <p:sp>
          <p:nvSpPr>
            <p:cNvPr id="85" name="Rectangle 84"/>
            <p:cNvSpPr/>
            <p:nvPr/>
          </p:nvSpPr>
          <p:spPr>
            <a:xfrm>
              <a:off x="4087636" y="8517022"/>
              <a:ext cx="77822" cy="68093"/>
            </a:xfrm>
            <a:prstGeom prst="rect">
              <a:avLst/>
            </a:prstGeom>
            <a:solidFill>
              <a:srgbClr val="FBB4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/>
            </a:p>
          </p:txBody>
        </p:sp>
        <p:sp>
          <p:nvSpPr>
            <p:cNvPr id="86" name="Rectangle 85"/>
            <p:cNvSpPr/>
            <p:nvPr/>
          </p:nvSpPr>
          <p:spPr>
            <a:xfrm>
              <a:off x="3606751" y="8517022"/>
              <a:ext cx="77822" cy="68093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/>
            </a:p>
          </p:txBody>
        </p:sp>
        <p:sp>
          <p:nvSpPr>
            <p:cNvPr id="87" name="Rectangle 86"/>
            <p:cNvSpPr/>
            <p:nvPr/>
          </p:nvSpPr>
          <p:spPr>
            <a:xfrm>
              <a:off x="3131583" y="8517022"/>
              <a:ext cx="77822" cy="68093"/>
            </a:xfrm>
            <a:prstGeom prst="rect">
              <a:avLst/>
            </a:prstGeom>
            <a:solidFill>
              <a:srgbClr val="EB701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/>
            </a:p>
          </p:txBody>
        </p:sp>
        <p:sp>
          <p:nvSpPr>
            <p:cNvPr id="88" name="Rectangle 87"/>
            <p:cNvSpPr/>
            <p:nvPr/>
          </p:nvSpPr>
          <p:spPr>
            <a:xfrm>
              <a:off x="4529926" y="8517022"/>
              <a:ext cx="77822" cy="68093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/>
            </a:p>
          </p:txBody>
        </p:sp>
        <p:sp>
          <p:nvSpPr>
            <p:cNvPr id="89" name="Rectangle 88"/>
            <p:cNvSpPr/>
            <p:nvPr/>
          </p:nvSpPr>
          <p:spPr>
            <a:xfrm>
              <a:off x="5007280" y="8517022"/>
              <a:ext cx="77822" cy="68093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/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2638072" y="8445690"/>
              <a:ext cx="3027691" cy="2156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Day 15       Day 21        Day 25       Day 28      Day 35       Day 57   </a:t>
              </a:r>
              <a:endParaRPr lang="en-US" sz="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93" name="Rectangle 92"/>
          <p:cNvSpPr/>
          <p:nvPr/>
        </p:nvSpPr>
        <p:spPr>
          <a:xfrm>
            <a:off x="1546582" y="4162571"/>
            <a:ext cx="1568851" cy="4450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3307551" y="688098"/>
            <a:ext cx="3247703" cy="2437336"/>
            <a:chOff x="3307551" y="688098"/>
            <a:chExt cx="3247703" cy="2437336"/>
          </a:xfrm>
        </p:grpSpPr>
        <p:graphicFrame>
          <p:nvGraphicFramePr>
            <p:cNvPr id="24" name="Chart 2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4170786626"/>
                </p:ext>
              </p:extLst>
            </p:nvPr>
          </p:nvGraphicFramePr>
          <p:xfrm>
            <a:off x="3375017" y="696160"/>
            <a:ext cx="2941365" cy="242927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7"/>
            </a:graphicData>
          </a:graphic>
        </p:graphicFrame>
        <p:graphicFrame>
          <p:nvGraphicFramePr>
            <p:cNvPr id="25" name="Chart 24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784683404"/>
                </p:ext>
              </p:extLst>
            </p:nvPr>
          </p:nvGraphicFramePr>
          <p:xfrm>
            <a:off x="3307551" y="688098"/>
            <a:ext cx="3160070" cy="110517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8"/>
            </a:graphicData>
          </a:graphic>
        </p:graphicFrame>
        <p:sp>
          <p:nvSpPr>
            <p:cNvPr id="55" name="Rectangle 54"/>
            <p:cNvSpPr/>
            <p:nvPr/>
          </p:nvSpPr>
          <p:spPr>
            <a:xfrm>
              <a:off x="3918913" y="1657972"/>
              <a:ext cx="2312371" cy="8451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Rectangle 62"/>
            <p:cNvSpPr/>
            <p:nvPr/>
          </p:nvSpPr>
          <p:spPr>
            <a:xfrm>
              <a:off x="6073808" y="3001658"/>
              <a:ext cx="64680" cy="58319"/>
            </a:xfrm>
            <a:prstGeom prst="rect">
              <a:avLst/>
            </a:prstGeom>
            <a:solidFill>
              <a:srgbClr val="9E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/>
            </a:p>
          </p:txBody>
        </p:sp>
        <p:sp>
          <p:nvSpPr>
            <p:cNvPr id="65" name="Rectangle 64"/>
            <p:cNvSpPr/>
            <p:nvPr/>
          </p:nvSpPr>
          <p:spPr>
            <a:xfrm>
              <a:off x="3389993" y="3002107"/>
              <a:ext cx="64680" cy="583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/>
            </a:p>
          </p:txBody>
        </p:sp>
        <p:sp>
          <p:nvSpPr>
            <p:cNvPr id="66" name="Rectangle 65"/>
            <p:cNvSpPr/>
            <p:nvPr/>
          </p:nvSpPr>
          <p:spPr>
            <a:xfrm>
              <a:off x="4558148" y="3002107"/>
              <a:ext cx="64680" cy="58319"/>
            </a:xfrm>
            <a:prstGeom prst="rect">
              <a:avLst/>
            </a:prstGeom>
            <a:solidFill>
              <a:srgbClr val="FBB4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/>
            </a:p>
          </p:txBody>
        </p:sp>
        <p:sp>
          <p:nvSpPr>
            <p:cNvPr id="67" name="Rectangle 66"/>
            <p:cNvSpPr/>
            <p:nvPr/>
          </p:nvSpPr>
          <p:spPr>
            <a:xfrm>
              <a:off x="4158470" y="3002107"/>
              <a:ext cx="64680" cy="5831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/>
            </a:p>
          </p:txBody>
        </p:sp>
        <p:sp>
          <p:nvSpPr>
            <p:cNvPr id="68" name="Rectangle 67"/>
            <p:cNvSpPr/>
            <p:nvPr/>
          </p:nvSpPr>
          <p:spPr>
            <a:xfrm>
              <a:off x="3763543" y="3002107"/>
              <a:ext cx="64680" cy="58319"/>
            </a:xfrm>
            <a:prstGeom prst="rect">
              <a:avLst/>
            </a:prstGeom>
            <a:solidFill>
              <a:srgbClr val="EB701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/>
            </a:p>
          </p:txBody>
        </p:sp>
        <p:sp>
          <p:nvSpPr>
            <p:cNvPr id="69" name="Rectangle 68"/>
            <p:cNvSpPr/>
            <p:nvPr/>
          </p:nvSpPr>
          <p:spPr>
            <a:xfrm>
              <a:off x="4925749" y="3002107"/>
              <a:ext cx="64680" cy="58319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/>
            </a:p>
          </p:txBody>
        </p:sp>
        <p:sp>
          <p:nvSpPr>
            <p:cNvPr id="70" name="Rectangle 69"/>
            <p:cNvSpPr/>
            <p:nvPr/>
          </p:nvSpPr>
          <p:spPr>
            <a:xfrm>
              <a:off x="5322492" y="3002107"/>
              <a:ext cx="64680" cy="58319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/>
            </a:p>
          </p:txBody>
        </p:sp>
        <p:sp>
          <p:nvSpPr>
            <p:cNvPr id="71" name="Rectangle 70"/>
            <p:cNvSpPr/>
            <p:nvPr/>
          </p:nvSpPr>
          <p:spPr>
            <a:xfrm>
              <a:off x="5716372" y="3002107"/>
              <a:ext cx="64680" cy="5831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/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3372656" y="2940574"/>
              <a:ext cx="3182598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Day 8        Day 15        Day 21        Day 25     Day 28       Day 35       Day 57     Day 90</a:t>
              </a:r>
              <a:endParaRPr lang="en-US" sz="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" name="Rectangle 93"/>
            <p:cNvSpPr/>
            <p:nvPr/>
          </p:nvSpPr>
          <p:spPr>
            <a:xfrm>
              <a:off x="3938478" y="1653559"/>
              <a:ext cx="2468185" cy="3728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7" name="Rectangle 96"/>
          <p:cNvSpPr/>
          <p:nvPr/>
        </p:nvSpPr>
        <p:spPr>
          <a:xfrm>
            <a:off x="3976074" y="4139417"/>
            <a:ext cx="2370442" cy="485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427061" y="610237"/>
            <a:ext cx="2957785" cy="2515197"/>
            <a:chOff x="427061" y="610237"/>
            <a:chExt cx="2957785" cy="2515197"/>
          </a:xfrm>
        </p:grpSpPr>
        <p:sp>
          <p:nvSpPr>
            <p:cNvPr id="50" name="TextBox 49"/>
            <p:cNvSpPr txBox="1"/>
            <p:nvPr/>
          </p:nvSpPr>
          <p:spPr>
            <a:xfrm rot="16200000">
              <a:off x="66538" y="1494956"/>
              <a:ext cx="1149493" cy="2201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Bioluminescence (</a:t>
              </a:r>
              <a:r>
                <a:rPr lang="en-US" sz="9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p/s)</a:t>
              </a:r>
              <a:endParaRPr 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61" name="Group 60"/>
            <p:cNvGrpSpPr/>
            <p:nvPr/>
          </p:nvGrpSpPr>
          <p:grpSpPr>
            <a:xfrm>
              <a:off x="883503" y="703237"/>
              <a:ext cx="2483462" cy="2422197"/>
              <a:chOff x="675158" y="1091443"/>
              <a:chExt cx="2604560" cy="2969785"/>
            </a:xfrm>
          </p:grpSpPr>
          <p:grpSp>
            <p:nvGrpSpPr>
              <p:cNvPr id="43" name="Group 42"/>
              <p:cNvGrpSpPr/>
              <p:nvPr/>
            </p:nvGrpSpPr>
            <p:grpSpPr>
              <a:xfrm>
                <a:off x="675158" y="1091443"/>
                <a:ext cx="2604560" cy="2969785"/>
                <a:chOff x="372176" y="1180895"/>
                <a:chExt cx="2604560" cy="2969785"/>
              </a:xfrm>
            </p:grpSpPr>
            <p:graphicFrame>
              <p:nvGraphicFramePr>
                <p:cNvPr id="15" name="Chart 14"/>
                <p:cNvGraphicFramePr>
                  <a:graphicFrameLocks/>
                </p:cNvGraphicFramePr>
                <p:nvPr/>
              </p:nvGraphicFramePr>
              <p:xfrm>
                <a:off x="437321" y="1211025"/>
                <a:ext cx="2385392" cy="2939655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9"/>
                </a:graphicData>
              </a:graphic>
            </p:graphicFrame>
            <p:graphicFrame>
              <p:nvGraphicFramePr>
                <p:cNvPr id="16" name="Chart 15"/>
                <p:cNvGraphicFramePr>
                  <a:graphicFrameLocks/>
                </p:cNvGraphicFramePr>
                <p:nvPr/>
              </p:nvGraphicFramePr>
              <p:xfrm>
                <a:off x="372176" y="1180895"/>
                <a:ext cx="2604560" cy="1355023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10"/>
                </a:graphicData>
              </a:graphic>
            </p:graphicFrame>
          </p:grpSp>
          <p:sp>
            <p:nvSpPr>
              <p:cNvPr id="54" name="Rectangle 53"/>
              <p:cNvSpPr/>
              <p:nvPr/>
            </p:nvSpPr>
            <p:spPr>
              <a:xfrm>
                <a:off x="1308428" y="2262174"/>
                <a:ext cx="1679215" cy="4889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4" name="Group 73"/>
            <p:cNvGrpSpPr/>
            <p:nvPr/>
          </p:nvGrpSpPr>
          <p:grpSpPr>
            <a:xfrm>
              <a:off x="610608" y="2933105"/>
              <a:ext cx="2774238" cy="184666"/>
              <a:chOff x="2666490" y="8445176"/>
              <a:chExt cx="3337910" cy="215616"/>
            </a:xfrm>
          </p:grpSpPr>
          <p:sp>
            <p:nvSpPr>
              <p:cNvPr id="75" name="Rectangle 74"/>
              <p:cNvSpPr/>
              <p:nvPr/>
            </p:nvSpPr>
            <p:spPr>
              <a:xfrm>
                <a:off x="2682135" y="8517022"/>
                <a:ext cx="77822" cy="68093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4087636" y="8517022"/>
                <a:ext cx="77822" cy="68093"/>
              </a:xfrm>
              <a:prstGeom prst="rect">
                <a:avLst/>
              </a:prstGeom>
              <a:solidFill>
                <a:srgbClr val="FBB43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606751" y="8517022"/>
                <a:ext cx="77822" cy="68093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/>
              </a:p>
            </p:txBody>
          </p:sp>
          <p:sp>
            <p:nvSpPr>
              <p:cNvPr id="78" name="Rectangle 77"/>
              <p:cNvSpPr/>
              <p:nvPr/>
            </p:nvSpPr>
            <p:spPr>
              <a:xfrm>
                <a:off x="3131583" y="8517022"/>
                <a:ext cx="77822" cy="68093"/>
              </a:xfrm>
              <a:prstGeom prst="rect">
                <a:avLst/>
              </a:prstGeom>
              <a:solidFill>
                <a:srgbClr val="EB701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4529926" y="8517022"/>
                <a:ext cx="77822" cy="68093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5007280" y="8517022"/>
                <a:ext cx="77822" cy="68093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/>
              </a:p>
            </p:txBody>
          </p:sp>
          <p:sp>
            <p:nvSpPr>
              <p:cNvPr id="81" name="Rectangle 80"/>
              <p:cNvSpPr/>
              <p:nvPr/>
            </p:nvSpPr>
            <p:spPr>
              <a:xfrm>
                <a:off x="5481188" y="8517022"/>
                <a:ext cx="77822" cy="68093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/>
              </a:p>
            </p:txBody>
          </p:sp>
          <p:sp>
            <p:nvSpPr>
              <p:cNvPr id="82" name="TextBox 81"/>
              <p:cNvSpPr txBox="1"/>
              <p:nvPr/>
            </p:nvSpPr>
            <p:spPr>
              <a:xfrm>
                <a:off x="2666490" y="8445176"/>
                <a:ext cx="3337910" cy="2156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Day 8         Day 15       Day 21       Day 25      Day 28       Day 35       Day 57   </a:t>
                </a:r>
                <a:endParaRPr lang="en-US" sz="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92" name="Rectangle 91"/>
            <p:cNvSpPr/>
            <p:nvPr/>
          </p:nvSpPr>
          <p:spPr>
            <a:xfrm>
              <a:off x="1519619" y="1667256"/>
              <a:ext cx="1568851" cy="4450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427061" y="610237"/>
              <a:ext cx="701874" cy="1882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s.c.</a:t>
              </a:r>
              <a:r>
                <a:rPr lang="en-US" sz="9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tumor</a:t>
              </a:r>
              <a:endParaRPr 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90" name="TextBox 89"/>
          <p:cNvSpPr txBox="1"/>
          <p:nvPr/>
        </p:nvSpPr>
        <p:spPr>
          <a:xfrm>
            <a:off x="383330" y="7776901"/>
            <a:ext cx="6118815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Fig. S3. A,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Quantification of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the tumor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bioluminescence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in the mice from the indicated treatment groups.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D24-RGDOX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Delta-24-RGDOX. </a:t>
            </a:r>
            <a:r>
              <a:rPr lang="en-US" sz="1100" b="1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1100" b="1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10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Waterfall plots showing tumor burden change from baseline in mice of indicated treatment groups base on the bioluminescence from the tumor. Baseline time point: Day 8 for </a:t>
            </a:r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s.c.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tumor, Day 15 for </a:t>
            </a:r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i.c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. tumor. Evaluation time point:  Day 57 or the last time point before euthanasia. 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403455" y="249862"/>
            <a:ext cx="2057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403454" y="5697561"/>
            <a:ext cx="2057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1986824" y="5855271"/>
            <a:ext cx="66754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s.c.</a:t>
            </a:r>
            <a:r>
              <a:rPr 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tumor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4706185" y="5855271"/>
            <a:ext cx="6384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i.c</a:t>
            </a:r>
            <a:r>
              <a:rPr 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tumor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1" name="Group 100"/>
          <p:cNvGrpSpPr/>
          <p:nvPr/>
        </p:nvGrpSpPr>
        <p:grpSpPr>
          <a:xfrm>
            <a:off x="593715" y="5820168"/>
            <a:ext cx="5758879" cy="1857639"/>
            <a:chOff x="156078" y="4339126"/>
            <a:chExt cx="5918376" cy="1857639"/>
          </a:xfrm>
        </p:grpSpPr>
        <p:grpSp>
          <p:nvGrpSpPr>
            <p:cNvPr id="102" name="Group 101"/>
            <p:cNvGrpSpPr/>
            <p:nvPr/>
          </p:nvGrpSpPr>
          <p:grpSpPr>
            <a:xfrm>
              <a:off x="172302" y="4596890"/>
              <a:ext cx="5902152" cy="1599875"/>
              <a:chOff x="-1027618" y="774295"/>
              <a:chExt cx="11903507" cy="4572009"/>
            </a:xfrm>
          </p:grpSpPr>
          <p:pic>
            <p:nvPicPr>
              <p:cNvPr id="119" name="Picture 118"/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779877" y="774295"/>
                <a:ext cx="6096012" cy="4572009"/>
              </a:xfrm>
              <a:prstGeom prst="rect">
                <a:avLst/>
              </a:prstGeom>
            </p:spPr>
          </p:pic>
          <p:pic>
            <p:nvPicPr>
              <p:cNvPr id="120" name="Picture 119"/>
              <p:cNvPicPr>
                <a:picLocks noChangeAspect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1027618" y="774295"/>
                <a:ext cx="6096012" cy="4572009"/>
              </a:xfrm>
              <a:prstGeom prst="rect">
                <a:avLst/>
              </a:prstGeom>
            </p:spPr>
          </p:pic>
        </p:grpSp>
        <p:sp>
          <p:nvSpPr>
            <p:cNvPr id="103" name="Rectangle 102"/>
            <p:cNvSpPr/>
            <p:nvPr/>
          </p:nvSpPr>
          <p:spPr>
            <a:xfrm>
              <a:off x="226891" y="4966974"/>
              <a:ext cx="115498" cy="7321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TextBox 103"/>
            <p:cNvSpPr txBox="1"/>
            <p:nvPr/>
          </p:nvSpPr>
          <p:spPr>
            <a:xfrm rot="16200000">
              <a:off x="-592356" y="5087560"/>
              <a:ext cx="1719035" cy="2221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Change from baseline (%)</a:t>
              </a:r>
              <a:endParaRPr 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05" name="Group 104"/>
            <p:cNvGrpSpPr/>
            <p:nvPr/>
          </p:nvGrpSpPr>
          <p:grpSpPr>
            <a:xfrm>
              <a:off x="5185362" y="4620833"/>
              <a:ext cx="882844" cy="346141"/>
              <a:chOff x="2514994" y="4862493"/>
              <a:chExt cx="882844" cy="346141"/>
            </a:xfrm>
          </p:grpSpPr>
          <p:sp>
            <p:nvSpPr>
              <p:cNvPr id="114" name="Rectangle 113"/>
              <p:cNvSpPr/>
              <p:nvPr/>
            </p:nvSpPr>
            <p:spPr>
              <a:xfrm>
                <a:off x="2514994" y="4894096"/>
                <a:ext cx="833196" cy="282722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15" name="Group 114"/>
              <p:cNvGrpSpPr/>
              <p:nvPr/>
            </p:nvGrpSpPr>
            <p:grpSpPr>
              <a:xfrm>
                <a:off x="2560546" y="4862493"/>
                <a:ext cx="837292" cy="346141"/>
                <a:chOff x="3343478" y="3843173"/>
                <a:chExt cx="837292" cy="346141"/>
              </a:xfrm>
            </p:grpSpPr>
            <p:sp>
              <p:nvSpPr>
                <p:cNvPr id="116" name="TextBox 115"/>
                <p:cNvSpPr txBox="1"/>
                <p:nvPr/>
              </p:nvSpPr>
              <p:spPr>
                <a:xfrm>
                  <a:off x="3399341" y="3973870"/>
                  <a:ext cx="396262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PBS</a:t>
                  </a:r>
                  <a:endParaRPr lang="en-US" sz="8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7" name="TextBox 116"/>
                <p:cNvSpPr txBox="1"/>
                <p:nvPr/>
              </p:nvSpPr>
              <p:spPr>
                <a:xfrm>
                  <a:off x="3396581" y="3843173"/>
                  <a:ext cx="784189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D24-RGDOX</a:t>
                  </a:r>
                  <a:endParaRPr lang="en-US" sz="8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aphicFrame>
              <p:nvGraphicFramePr>
                <p:cNvPr id="118" name="Object 117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164730872"/>
                    </p:ext>
                  </p:extLst>
                </p:nvPr>
              </p:nvGraphicFramePr>
              <p:xfrm>
                <a:off x="3343478" y="3882205"/>
                <a:ext cx="136561" cy="273122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034" name="Image" r:id="rId13" imgW="190440" imgH="380880" progId="Photoshop.Image.16">
                        <p:embed/>
                      </p:oleObj>
                    </mc:Choice>
                    <mc:Fallback>
                      <p:oleObj name="Image" r:id="rId13" imgW="190440" imgH="380880" progId="Photoshop.Image.16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14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3343478" y="3882205"/>
                              <a:ext cx="136561" cy="273122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</p:grpSp>
        <p:grpSp>
          <p:nvGrpSpPr>
            <p:cNvPr id="106" name="Group 105"/>
            <p:cNvGrpSpPr/>
            <p:nvPr/>
          </p:nvGrpSpPr>
          <p:grpSpPr>
            <a:xfrm>
              <a:off x="2312982" y="4618683"/>
              <a:ext cx="882844" cy="346141"/>
              <a:chOff x="2514994" y="4862493"/>
              <a:chExt cx="882844" cy="346141"/>
            </a:xfrm>
          </p:grpSpPr>
          <p:sp>
            <p:nvSpPr>
              <p:cNvPr id="109" name="Rectangle 108"/>
              <p:cNvSpPr/>
              <p:nvPr/>
            </p:nvSpPr>
            <p:spPr>
              <a:xfrm>
                <a:off x="2514994" y="4894096"/>
                <a:ext cx="833196" cy="282722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10" name="Group 109"/>
              <p:cNvGrpSpPr/>
              <p:nvPr/>
            </p:nvGrpSpPr>
            <p:grpSpPr>
              <a:xfrm>
                <a:off x="2560546" y="4862493"/>
                <a:ext cx="837292" cy="346141"/>
                <a:chOff x="3343478" y="3843173"/>
                <a:chExt cx="837292" cy="346141"/>
              </a:xfrm>
            </p:grpSpPr>
            <p:sp>
              <p:nvSpPr>
                <p:cNvPr id="111" name="TextBox 110"/>
                <p:cNvSpPr txBox="1"/>
                <p:nvPr/>
              </p:nvSpPr>
              <p:spPr>
                <a:xfrm>
                  <a:off x="3399341" y="3973870"/>
                  <a:ext cx="396262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PBS</a:t>
                  </a:r>
                  <a:endParaRPr lang="en-US" sz="8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2" name="TextBox 111"/>
                <p:cNvSpPr txBox="1"/>
                <p:nvPr/>
              </p:nvSpPr>
              <p:spPr>
                <a:xfrm>
                  <a:off x="3396581" y="3843173"/>
                  <a:ext cx="784189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D24-RGDOX</a:t>
                  </a:r>
                  <a:endParaRPr lang="en-US" sz="8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aphicFrame>
              <p:nvGraphicFramePr>
                <p:cNvPr id="113" name="Object 112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325999858"/>
                    </p:ext>
                  </p:extLst>
                </p:nvPr>
              </p:nvGraphicFramePr>
              <p:xfrm>
                <a:off x="3343478" y="3882205"/>
                <a:ext cx="136561" cy="273122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035" name="Image" r:id="rId15" imgW="190440" imgH="380880" progId="Photoshop.Image.16">
                        <p:embed/>
                      </p:oleObj>
                    </mc:Choice>
                    <mc:Fallback>
                      <p:oleObj name="Image" r:id="rId15" imgW="190440" imgH="380880" progId="Photoshop.Image.16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14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3343478" y="3882205"/>
                              <a:ext cx="136561" cy="273122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</p:grpSp>
        <p:sp>
          <p:nvSpPr>
            <p:cNvPr id="107" name="Rectangle 106"/>
            <p:cNvSpPr/>
            <p:nvPr/>
          </p:nvSpPr>
          <p:spPr>
            <a:xfrm>
              <a:off x="555757" y="6023645"/>
              <a:ext cx="2556949" cy="159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3435578" y="6023645"/>
              <a:ext cx="2556949" cy="159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636867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</TotalTime>
  <Words>168</Words>
  <Application>Microsoft Office PowerPoint</Application>
  <PresentationFormat>On-screen Show (4:3)</PresentationFormat>
  <Paragraphs>20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Image</vt:lpstr>
      <vt:lpstr>PowerPoint Presentation</vt:lpstr>
    </vt:vector>
  </TitlesOfParts>
  <Company>M. D. Anderson Cancer Center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Jiang,Hong</dc:creator>
  <cp:lastModifiedBy>Jiang,Hong</cp:lastModifiedBy>
  <cp:revision>10</cp:revision>
  <cp:lastPrinted>2019-03-26T21:03:59Z</cp:lastPrinted>
  <dcterms:created xsi:type="dcterms:W3CDTF">2019-03-26T20:46:41Z</dcterms:created>
  <dcterms:modified xsi:type="dcterms:W3CDTF">2019-08-01T14:27:36Z</dcterms:modified>
</cp:coreProperties>
</file>