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50"/>
  </p:normalViewPr>
  <p:slideViewPr>
    <p:cSldViewPr snapToGrid="0" snapToObjects="1">
      <p:cViewPr varScale="1">
        <p:scale>
          <a:sx n="105" d="100"/>
          <a:sy n="105" d="100"/>
        </p:scale>
        <p:origin x="13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D388-2D04-6348-BFF5-D24C96C09950}" type="datetimeFigureOut">
              <a:rPr lang="fr-FR" smtClean="0"/>
              <a:t>28/10/2019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4E84-3F69-194D-B1D9-D51AC561CD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4128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D388-2D04-6348-BFF5-D24C96C09950}" type="datetimeFigureOut">
              <a:rPr lang="fr-FR" smtClean="0"/>
              <a:t>28/10/2019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4E84-3F69-194D-B1D9-D51AC561CD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3403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D388-2D04-6348-BFF5-D24C96C09950}" type="datetimeFigureOut">
              <a:rPr lang="fr-FR" smtClean="0"/>
              <a:t>28/10/2019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4E84-3F69-194D-B1D9-D51AC561CD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880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D388-2D04-6348-BFF5-D24C96C09950}" type="datetimeFigureOut">
              <a:rPr lang="fr-FR" smtClean="0"/>
              <a:t>28/10/2019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4E84-3F69-194D-B1D9-D51AC561CD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9489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D388-2D04-6348-BFF5-D24C96C09950}" type="datetimeFigureOut">
              <a:rPr lang="fr-FR" smtClean="0"/>
              <a:t>28/10/2019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4E84-3F69-194D-B1D9-D51AC561CD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1360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D388-2D04-6348-BFF5-D24C96C09950}" type="datetimeFigureOut">
              <a:rPr lang="fr-FR" smtClean="0"/>
              <a:t>28/10/2019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4E84-3F69-194D-B1D9-D51AC561CD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6314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D388-2D04-6348-BFF5-D24C96C09950}" type="datetimeFigureOut">
              <a:rPr lang="fr-FR" smtClean="0"/>
              <a:t>28/10/2019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4E84-3F69-194D-B1D9-D51AC561CD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7784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D388-2D04-6348-BFF5-D24C96C09950}" type="datetimeFigureOut">
              <a:rPr lang="fr-FR" smtClean="0"/>
              <a:t>28/10/2019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4E84-3F69-194D-B1D9-D51AC561CD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1376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D388-2D04-6348-BFF5-D24C96C09950}" type="datetimeFigureOut">
              <a:rPr lang="fr-FR" smtClean="0"/>
              <a:t>28/10/2019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4E84-3F69-194D-B1D9-D51AC561CD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3641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D388-2D04-6348-BFF5-D24C96C09950}" type="datetimeFigureOut">
              <a:rPr lang="fr-FR" smtClean="0"/>
              <a:t>28/10/2019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4E84-3F69-194D-B1D9-D51AC561CD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4741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D388-2D04-6348-BFF5-D24C96C09950}" type="datetimeFigureOut">
              <a:rPr lang="fr-FR" smtClean="0"/>
              <a:t>28/10/2019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4E84-3F69-194D-B1D9-D51AC561CD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2683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CD388-2D04-6348-BFF5-D24C96C09950}" type="datetimeFigureOut">
              <a:rPr lang="fr-FR" smtClean="0"/>
              <a:t>28/10/2019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24E84-3F69-194D-B1D9-D51AC561CD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0829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0235988"/>
              </p:ext>
            </p:extLst>
          </p:nvPr>
        </p:nvGraphicFramePr>
        <p:xfrm>
          <a:off x="275558" y="1849126"/>
          <a:ext cx="8543924" cy="2999444"/>
        </p:xfrm>
        <a:graphic>
          <a:graphicData uri="http://schemas.openxmlformats.org/drawingml/2006/table">
            <a:tbl>
              <a:tblPr/>
              <a:tblGrid>
                <a:gridCol w="12362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13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2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2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2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2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6475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70838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 nm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 nm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 nm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 nm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036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Touching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20% overlap</a:t>
                      </a:r>
                    </a:p>
                  </a:txBody>
                  <a:tcPr marL="10160" marR="10160" marT="101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45% overlap</a:t>
                      </a:r>
                    </a:p>
                  </a:txBody>
                  <a:tcPr marL="10160" marR="10160" marT="101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67%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overlap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083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hERG1a/SCN5A</a:t>
                      </a:r>
                    </a:p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(n=41 </a:t>
                      </a:r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cells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r>
                        <a:rPr lang="fr-FR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Expected</a:t>
                      </a: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by chance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8.10 ± 0.87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5.56 </a:t>
                      </a:r>
                      <a:r>
                        <a:rPr lang="uk-U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±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0.61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3.20 ± 0,34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0.40 </a:t>
                      </a:r>
                      <a:r>
                        <a:rPr lang="uk-U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±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0.04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Significance after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Bonferroni’s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correction: </a:t>
                      </a:r>
                    </a:p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* P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≤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0.00125 ; ** P≤0.000122 ; *** P≤0.0000244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083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r>
                        <a:rPr lang="fr-FR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Measured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16.68 ± 1,70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13.34 </a:t>
                      </a:r>
                      <a:r>
                        <a:rPr lang="uk-U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±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1.38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11.12 ± 1.28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5.73 </a:t>
                      </a:r>
                      <a:r>
                        <a:rPr lang="uk-U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±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0.82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083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P value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1.57E-9 (***)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4.71</a:t>
                      </a:r>
                      <a:r>
                        <a:rPr lang="fr-FR" sz="10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E-9 (***)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3.49E-10 (***)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4.51E-8 (***)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0838">
                <a:tc>
                  <a:txBody>
                    <a:bodyPr/>
                    <a:lstStyle/>
                    <a:p>
                      <a:pPr algn="l" fontAlgn="b"/>
                      <a:endParaRPr lang="fr-FR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083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hERG1a/RyR2</a:t>
                      </a:r>
                    </a:p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(n=26 </a:t>
                      </a:r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cells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r>
                        <a:rPr lang="fr-FR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Expected</a:t>
                      </a: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by chance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4.92 ± 0.66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4.03 </a:t>
                      </a:r>
                      <a:r>
                        <a:rPr lang="uk-U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±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0.54</a:t>
                      </a:r>
                      <a:endParaRPr lang="fi-F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2.88</a:t>
                      </a:r>
                      <a:r>
                        <a:rPr lang="uk-U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± 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0.39</a:t>
                      </a:r>
                      <a:endParaRPr lang="uk-UA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1.74 ± 0,23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Significance after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Bonferroni’s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correction:</a:t>
                      </a:r>
                    </a:p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*  P≤0.00197 ; ** P≤0.000193 ; ***P≤0.0000385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083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r>
                        <a:rPr lang="fr-FR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Measured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5.92 ± 0.36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4.96 ± 0.30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3.69 ± 0.26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2.04 ± 0,24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083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P value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0.16 (ns)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0.16 (ns)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.14 (ns)</a:t>
                      </a:r>
                      <a:endParaRPr lang="uk-UA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0.38 (ns)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0838">
                <a:tc>
                  <a:txBody>
                    <a:bodyPr/>
                    <a:lstStyle/>
                    <a:p>
                      <a:pPr algn="l" fontAlgn="b"/>
                      <a:endParaRPr lang="fr-FR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083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hERG1a/GAPDH </a:t>
                      </a:r>
                    </a:p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(n=13 </a:t>
                      </a:r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cells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r>
                        <a:rPr lang="fr-FR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Expected</a:t>
                      </a: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by chance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14.87 ± 2.65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7.47 </a:t>
                      </a:r>
                      <a:r>
                        <a:rPr lang="uk-U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±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1.33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5,48 ± 1,23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0.54 </a:t>
                      </a:r>
                      <a:r>
                        <a:rPr lang="uk-U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±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0.10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Significance with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Bonferroni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correction:</a:t>
                      </a:r>
                    </a:p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*  P≤0.0039 ; ** P≤0.000386 ; ***P≤0.000077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083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r>
                        <a:rPr lang="fr-FR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Measured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13.54 ± 1.68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8.46 </a:t>
                      </a:r>
                      <a:r>
                        <a:rPr lang="uk-U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±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1.15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5,24 ±0,72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 </a:t>
                      </a:r>
                      <a:r>
                        <a:rPr lang="uk-U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±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0.15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083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P value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0.53 (ns)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0.20 (ns)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.19 (ns)</a:t>
                      </a:r>
                      <a:endParaRPr lang="uk-UA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0.24 (ns)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0838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083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SCN5A/GAPDH </a:t>
                      </a:r>
                    </a:p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(n=28 </a:t>
                      </a:r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cells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r>
                        <a:rPr lang="fr-FR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Expected</a:t>
                      </a: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by chance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17.31</a:t>
                      </a:r>
                      <a:r>
                        <a:rPr lang="uk-U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± 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1.71</a:t>
                      </a:r>
                      <a:endParaRPr lang="uk-UA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12.73 </a:t>
                      </a:r>
                      <a:r>
                        <a:rPr lang="uk-U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±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1.25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6.82 </a:t>
                      </a:r>
                      <a:r>
                        <a:rPr lang="uk-U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±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0.67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0.92 </a:t>
                      </a:r>
                      <a:r>
                        <a:rPr lang="uk-U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±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0.09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Significance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after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Bonferroni’s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correction: </a:t>
                      </a:r>
                    </a:p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* P≤0.0013 ; ** P≤0.000186 ; ***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P≤0.0000275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083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r>
                        <a:rPr lang="fr-FR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Measured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15.92 ± 1.64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9.92 </a:t>
                      </a:r>
                      <a:r>
                        <a:rPr lang="uk-U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±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1.04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5.32 </a:t>
                      </a:r>
                      <a:r>
                        <a:rPr lang="uk-U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±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0.60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1.62</a:t>
                      </a:r>
                      <a:r>
                        <a:rPr lang="fr-FR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uk-U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±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0.28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083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P value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 (ns)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0.002 (ns)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0.0006 (*)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0.012 (ns)</a:t>
                      </a:r>
                    </a:p>
                  </a:txBody>
                  <a:tcPr marL="10160" marR="10160" marT="10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cxnSp>
        <p:nvCxnSpPr>
          <p:cNvPr id="6" name="Connecteur droit 5"/>
          <p:cNvCxnSpPr/>
          <p:nvPr/>
        </p:nvCxnSpPr>
        <p:spPr>
          <a:xfrm>
            <a:off x="275559" y="2228805"/>
            <a:ext cx="8603999" cy="1716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 flipH="1">
            <a:off x="1478248" y="2223532"/>
            <a:ext cx="0" cy="2735920"/>
          </a:xfrm>
          <a:prstGeom prst="line">
            <a:avLst/>
          </a:prstGeom>
          <a:ln>
            <a:solidFill>
              <a:srgbClr val="7F7F7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flipH="1">
            <a:off x="2927782" y="1469875"/>
            <a:ext cx="0" cy="3491918"/>
          </a:xfrm>
          <a:prstGeom prst="line">
            <a:avLst/>
          </a:prstGeom>
          <a:ln>
            <a:solidFill>
              <a:srgbClr val="7F7F7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 flipH="1">
            <a:off x="3741127" y="1469875"/>
            <a:ext cx="0" cy="3491918"/>
          </a:xfrm>
          <a:prstGeom prst="line">
            <a:avLst/>
          </a:prstGeom>
          <a:ln>
            <a:solidFill>
              <a:srgbClr val="7F7F7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flipH="1">
            <a:off x="4538262" y="1469875"/>
            <a:ext cx="0" cy="3491918"/>
          </a:xfrm>
          <a:prstGeom prst="line">
            <a:avLst/>
          </a:prstGeom>
          <a:ln>
            <a:solidFill>
              <a:srgbClr val="7F7F7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flipH="1">
            <a:off x="5365260" y="1469875"/>
            <a:ext cx="0" cy="3491918"/>
          </a:xfrm>
          <a:prstGeom prst="line">
            <a:avLst/>
          </a:prstGeom>
          <a:ln>
            <a:solidFill>
              <a:srgbClr val="7F7F7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 flipH="1">
            <a:off x="6142056" y="1469875"/>
            <a:ext cx="0" cy="3491918"/>
          </a:xfrm>
          <a:prstGeom prst="line">
            <a:avLst/>
          </a:prstGeom>
          <a:ln>
            <a:solidFill>
              <a:srgbClr val="7F7F7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Grouper 15"/>
          <p:cNvGrpSpPr/>
          <p:nvPr/>
        </p:nvGrpSpPr>
        <p:grpSpPr>
          <a:xfrm>
            <a:off x="3128893" y="1540995"/>
            <a:ext cx="468477" cy="218058"/>
            <a:chOff x="1270119" y="1698948"/>
            <a:chExt cx="684478" cy="326060"/>
          </a:xfrm>
        </p:grpSpPr>
        <p:sp>
          <p:nvSpPr>
            <p:cNvPr id="14" name="Ellipse 13"/>
            <p:cNvSpPr/>
            <p:nvPr/>
          </p:nvSpPr>
          <p:spPr>
            <a:xfrm>
              <a:off x="1270119" y="1698948"/>
              <a:ext cx="343277" cy="326060"/>
            </a:xfrm>
            <a:prstGeom prst="ellipse">
              <a:avLst/>
            </a:prstGeom>
            <a:solidFill>
              <a:schemeClr val="accent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Ellipse 14"/>
            <p:cNvSpPr/>
            <p:nvPr/>
          </p:nvSpPr>
          <p:spPr>
            <a:xfrm>
              <a:off x="1611320" y="1698948"/>
              <a:ext cx="343277" cy="32606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ouper 16"/>
          <p:cNvGrpSpPr/>
          <p:nvPr/>
        </p:nvGrpSpPr>
        <p:grpSpPr>
          <a:xfrm>
            <a:off x="3946961" y="1540995"/>
            <a:ext cx="418917" cy="218058"/>
            <a:chOff x="1270119" y="1698948"/>
            <a:chExt cx="612067" cy="326060"/>
          </a:xfrm>
        </p:grpSpPr>
        <p:sp>
          <p:nvSpPr>
            <p:cNvPr id="18" name="Ellipse 17"/>
            <p:cNvSpPr/>
            <p:nvPr/>
          </p:nvSpPr>
          <p:spPr>
            <a:xfrm>
              <a:off x="1270119" y="1698948"/>
              <a:ext cx="343277" cy="326060"/>
            </a:xfrm>
            <a:prstGeom prst="ellipse">
              <a:avLst/>
            </a:prstGeom>
            <a:solidFill>
              <a:schemeClr val="accent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Ellipse 18"/>
            <p:cNvSpPr/>
            <p:nvPr/>
          </p:nvSpPr>
          <p:spPr>
            <a:xfrm>
              <a:off x="1538909" y="1698948"/>
              <a:ext cx="343277" cy="32606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" name="Grouper 19"/>
          <p:cNvGrpSpPr/>
          <p:nvPr/>
        </p:nvGrpSpPr>
        <p:grpSpPr>
          <a:xfrm>
            <a:off x="4788754" y="1540995"/>
            <a:ext cx="356967" cy="218058"/>
            <a:chOff x="1270119" y="1698948"/>
            <a:chExt cx="521554" cy="326060"/>
          </a:xfrm>
        </p:grpSpPr>
        <p:sp>
          <p:nvSpPr>
            <p:cNvPr id="21" name="Ellipse 20"/>
            <p:cNvSpPr/>
            <p:nvPr/>
          </p:nvSpPr>
          <p:spPr>
            <a:xfrm>
              <a:off x="1270119" y="1698948"/>
              <a:ext cx="343277" cy="326060"/>
            </a:xfrm>
            <a:prstGeom prst="ellipse">
              <a:avLst/>
            </a:prstGeom>
            <a:solidFill>
              <a:schemeClr val="accent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Ellipse 21"/>
            <p:cNvSpPr/>
            <p:nvPr/>
          </p:nvSpPr>
          <p:spPr>
            <a:xfrm>
              <a:off x="1448396" y="1698948"/>
              <a:ext cx="343277" cy="32606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er 22"/>
          <p:cNvGrpSpPr/>
          <p:nvPr/>
        </p:nvGrpSpPr>
        <p:grpSpPr>
          <a:xfrm>
            <a:off x="5615922" y="1540995"/>
            <a:ext cx="295017" cy="218058"/>
            <a:chOff x="1270119" y="1698948"/>
            <a:chExt cx="431041" cy="326060"/>
          </a:xfrm>
        </p:grpSpPr>
        <p:sp>
          <p:nvSpPr>
            <p:cNvPr id="24" name="Ellipse 23"/>
            <p:cNvSpPr/>
            <p:nvPr/>
          </p:nvSpPr>
          <p:spPr>
            <a:xfrm>
              <a:off x="1270119" y="1698948"/>
              <a:ext cx="343277" cy="326060"/>
            </a:xfrm>
            <a:prstGeom prst="ellipse">
              <a:avLst/>
            </a:prstGeom>
            <a:solidFill>
              <a:schemeClr val="accent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>
              <a:off x="1357883" y="1698948"/>
              <a:ext cx="343277" cy="32606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6" name="Connecteur droit 25"/>
          <p:cNvCxnSpPr/>
          <p:nvPr/>
        </p:nvCxnSpPr>
        <p:spPr>
          <a:xfrm>
            <a:off x="275559" y="2889205"/>
            <a:ext cx="8603999" cy="1716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275559" y="3569925"/>
            <a:ext cx="8603999" cy="1716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275559" y="4250645"/>
            <a:ext cx="8603999" cy="1716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277079" y="4950177"/>
            <a:ext cx="8603999" cy="1716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 flipH="1">
            <a:off x="277079" y="2219967"/>
            <a:ext cx="0" cy="2735916"/>
          </a:xfrm>
          <a:prstGeom prst="line">
            <a:avLst/>
          </a:prstGeom>
          <a:ln>
            <a:solidFill>
              <a:srgbClr val="7F7F7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 flipH="1">
            <a:off x="8876918" y="2233692"/>
            <a:ext cx="0" cy="2735916"/>
          </a:xfrm>
          <a:prstGeom prst="line">
            <a:avLst/>
          </a:prstGeom>
          <a:ln>
            <a:solidFill>
              <a:srgbClr val="7F7F7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2938108" y="1469873"/>
            <a:ext cx="320394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32785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323</Words>
  <Application>Microsoft Macintosh PowerPoint</Application>
  <PresentationFormat>Affichage à l'écran (4:3)</PresentationFormat>
  <Paragraphs>84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CATHERINE ALEXANDRA EICHEL</dc:creator>
  <cp:lastModifiedBy>CATHERINE ALEXANDRA EICHEL</cp:lastModifiedBy>
  <cp:revision>5</cp:revision>
  <dcterms:created xsi:type="dcterms:W3CDTF">2019-02-26T19:30:58Z</dcterms:created>
  <dcterms:modified xsi:type="dcterms:W3CDTF">2019-10-28T19:09:42Z</dcterms:modified>
</cp:coreProperties>
</file>