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96E65"/>
    <a:srgbClr val="0095AA"/>
    <a:srgbClr val="00957A"/>
    <a:srgbClr val="ED7700"/>
    <a:srgbClr val="ED3D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06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1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20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533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5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475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0498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802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8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0225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22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472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6558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44B37-CEC9-4B3B-9696-A4D52C572D8D}" type="datetimeFigureOut">
              <a:rPr lang="en-GB" smtClean="0"/>
              <a:t>22/08/2019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7B1CE-4247-4583-9B27-CC6F86F0EB9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831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8167214" y="139976"/>
            <a:ext cx="1811258" cy="4800600"/>
            <a:chOff x="7844018" y="112877"/>
            <a:chExt cx="1811258" cy="4800600"/>
          </a:xfrm>
        </p:grpSpPr>
        <p:sp>
          <p:nvSpPr>
            <p:cNvPr id="10" name="Rectangle 9"/>
            <p:cNvSpPr/>
            <p:nvPr/>
          </p:nvSpPr>
          <p:spPr>
            <a:xfrm>
              <a:off x="7863682" y="112877"/>
              <a:ext cx="1791594" cy="4800600"/>
            </a:xfrm>
            <a:prstGeom prst="rect">
              <a:avLst/>
            </a:prstGeom>
            <a:solidFill>
              <a:srgbClr val="0095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bject 51"/>
            <p:cNvSpPr txBox="1"/>
            <p:nvPr/>
          </p:nvSpPr>
          <p:spPr>
            <a:xfrm>
              <a:off x="7844018" y="112877"/>
              <a:ext cx="1811258" cy="84895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6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5"/>
                </a:spcBef>
              </a:pPr>
              <a:endParaRPr sz="1450" dirty="0">
                <a:latin typeface="Times New Roman"/>
                <a:cs typeface="Times New Roman"/>
              </a:endParaRPr>
            </a:p>
            <a:p>
              <a:pPr marR="4445" algn="ctr">
                <a:lnSpc>
                  <a:spcPct val="100000"/>
                </a:lnSpc>
              </a:pPr>
              <a:r>
                <a:rPr sz="1400" spc="-15" dirty="0">
                  <a:solidFill>
                    <a:srgbClr val="FFFFFF"/>
                  </a:solidFill>
                  <a:latin typeface="Effra"/>
                  <a:cs typeface="Effra"/>
                </a:rPr>
                <a:t>Outcomes</a:t>
              </a:r>
              <a:endParaRPr sz="1400" dirty="0">
                <a:latin typeface="Effra"/>
                <a:cs typeface="Effra"/>
              </a:endParaRPr>
            </a:p>
            <a:p>
              <a:pPr marR="4445" algn="ctr">
                <a:lnSpc>
                  <a:spcPct val="100000"/>
                </a:lnSpc>
                <a:spcBef>
                  <a:spcPts val="180"/>
                </a:spcBef>
              </a:pPr>
              <a:r>
                <a:rPr sz="900" dirty="0">
                  <a:solidFill>
                    <a:srgbClr val="FFFFFF"/>
                  </a:solidFill>
                  <a:latin typeface="Effra Medium"/>
                  <a:cs typeface="Effra Medium"/>
                </a:rPr>
                <a:t>What </a:t>
              </a:r>
              <a:r>
                <a:rPr sz="900" spc="-10" dirty="0">
                  <a:solidFill>
                    <a:srgbClr val="FFFFFF"/>
                  </a:solidFill>
                  <a:latin typeface="Effra Medium"/>
                  <a:cs typeface="Effra Medium"/>
                </a:rPr>
                <a:t>difference </a:t>
              </a:r>
              <a:r>
                <a:rPr sz="900" dirty="0">
                  <a:solidFill>
                    <a:srgbClr val="FFFFFF"/>
                  </a:solidFill>
                  <a:latin typeface="Effra Medium"/>
                  <a:cs typeface="Effra Medium"/>
                </a:rPr>
                <a:t>will it</a:t>
              </a:r>
              <a:r>
                <a:rPr sz="900" spc="-60" dirty="0">
                  <a:solidFill>
                    <a:srgbClr val="FFFFFF"/>
                  </a:solidFill>
                  <a:latin typeface="Effra Medium"/>
                  <a:cs typeface="Effra Medium"/>
                </a:rPr>
                <a:t> </a:t>
              </a:r>
              <a:r>
                <a:rPr sz="900" spc="-15" dirty="0">
                  <a:solidFill>
                    <a:srgbClr val="FFFFFF"/>
                  </a:solidFill>
                  <a:latin typeface="Effra Medium"/>
                  <a:cs typeface="Effra Medium"/>
                </a:rPr>
                <a:t>make?</a:t>
              </a:r>
              <a:endParaRPr sz="900" dirty="0">
                <a:latin typeface="Effra Medium"/>
                <a:cs typeface="Effra Medium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8164628" y="216310"/>
              <a:ext cx="1101213" cy="157316"/>
              <a:chOff x="8164628" y="216310"/>
              <a:chExt cx="1101213" cy="157316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8164628" y="216310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8469428" y="216310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8774228" y="216310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9079028" y="216310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28" name="Rectangle 27"/>
          <p:cNvSpPr/>
          <p:nvPr/>
        </p:nvSpPr>
        <p:spPr>
          <a:xfrm>
            <a:off x="1901479" y="5250425"/>
            <a:ext cx="186813" cy="157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1639863" y="112877"/>
            <a:ext cx="2134848" cy="4800600"/>
            <a:chOff x="1639863" y="112877"/>
            <a:chExt cx="2134848" cy="4800600"/>
          </a:xfrm>
        </p:grpSpPr>
        <p:grpSp>
          <p:nvGrpSpPr>
            <p:cNvPr id="48" name="Group 47"/>
            <p:cNvGrpSpPr/>
            <p:nvPr/>
          </p:nvGrpSpPr>
          <p:grpSpPr>
            <a:xfrm>
              <a:off x="1639863" y="112877"/>
              <a:ext cx="1791594" cy="4800600"/>
              <a:chOff x="1639863" y="112877"/>
              <a:chExt cx="1791594" cy="48006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639863" y="112877"/>
                <a:ext cx="1791594" cy="4800600"/>
              </a:xfrm>
              <a:prstGeom prst="rect">
                <a:avLst/>
              </a:prstGeom>
              <a:solidFill>
                <a:srgbClr val="ED3D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7" name="object 22"/>
              <p:cNvSpPr txBox="1"/>
              <p:nvPr/>
            </p:nvSpPr>
            <p:spPr>
              <a:xfrm>
                <a:off x="1696560" y="112877"/>
                <a:ext cx="1666239" cy="856645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endParaRPr sz="1600" dirty="0">
                  <a:latin typeface="Times New Roman"/>
                  <a:cs typeface="Times New Roman"/>
                </a:endParaRPr>
              </a:p>
              <a:p>
                <a:pPr>
                  <a:lnSpc>
                    <a:spcPct val="100000"/>
                  </a:lnSpc>
                  <a:spcBef>
                    <a:spcPts val="5"/>
                  </a:spcBef>
                </a:pPr>
                <a:endParaRPr sz="1500" dirty="0">
                  <a:latin typeface="Times New Roman"/>
                  <a:cs typeface="Times New Roman"/>
                </a:endParaRPr>
              </a:p>
              <a:p>
                <a:pPr marL="12700" algn="ctr">
                  <a:lnSpc>
                    <a:spcPct val="100000"/>
                  </a:lnSpc>
                </a:pPr>
                <a:r>
                  <a:rPr lang="en-GB" sz="1400" spc="-10" dirty="0">
                    <a:solidFill>
                      <a:srgbClr val="FFFFFF"/>
                    </a:solidFill>
                    <a:latin typeface="Effra"/>
                    <a:cs typeface="Effra"/>
                  </a:rPr>
                  <a:t>Target</a:t>
                </a:r>
                <a:endParaRPr sz="1400" dirty="0">
                  <a:latin typeface="Effra"/>
                  <a:cs typeface="Effra"/>
                </a:endParaRPr>
              </a:p>
              <a:p>
                <a:pPr marL="12700" algn="ctr">
                  <a:lnSpc>
                    <a:spcPct val="100000"/>
                  </a:lnSpc>
                  <a:spcBef>
                    <a:spcPts val="180"/>
                  </a:spcBef>
                </a:pPr>
                <a:r>
                  <a:rPr lang="en-GB" sz="900" dirty="0">
                    <a:solidFill>
                      <a:srgbClr val="FFFFFF"/>
                    </a:solidFill>
                    <a:latin typeface="Effra Medium"/>
                    <a:cs typeface="Effra Medium"/>
                  </a:rPr>
                  <a:t>Who is the intervention for?</a:t>
                </a:r>
                <a:endParaRPr sz="900" dirty="0">
                  <a:latin typeface="Effra Medium"/>
                  <a:cs typeface="Effra Medium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442254" y="216310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7" name="Isosceles Triangle 36"/>
            <p:cNvSpPr/>
            <p:nvPr/>
          </p:nvSpPr>
          <p:spPr>
            <a:xfrm rot="5400000">
              <a:off x="3131890" y="2038993"/>
              <a:ext cx="769315" cy="516326"/>
            </a:xfrm>
            <a:prstGeom prst="triangle">
              <a:avLst/>
            </a:prstGeom>
            <a:solidFill>
              <a:srgbClr val="ED3D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794410" y="130144"/>
            <a:ext cx="2168665" cy="4800600"/>
            <a:chOff x="3794410" y="130144"/>
            <a:chExt cx="2168665" cy="4800600"/>
          </a:xfrm>
        </p:grpSpPr>
        <p:grpSp>
          <p:nvGrpSpPr>
            <p:cNvPr id="51" name="Group 50"/>
            <p:cNvGrpSpPr/>
            <p:nvPr/>
          </p:nvGrpSpPr>
          <p:grpSpPr>
            <a:xfrm>
              <a:off x="3794410" y="130144"/>
              <a:ext cx="1791594" cy="4800600"/>
              <a:chOff x="3794410" y="130144"/>
              <a:chExt cx="1791594" cy="48006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794410" y="130144"/>
                <a:ext cx="1791594" cy="4800600"/>
              </a:xfrm>
              <a:prstGeom prst="rect">
                <a:avLst/>
              </a:prstGeom>
              <a:solidFill>
                <a:srgbClr val="ED77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6" name="object 22"/>
              <p:cNvSpPr txBox="1"/>
              <p:nvPr/>
            </p:nvSpPr>
            <p:spPr>
              <a:xfrm>
                <a:off x="3861215" y="130144"/>
                <a:ext cx="1666239" cy="438531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lnSpc>
                    <a:spcPct val="100000"/>
                  </a:lnSpc>
                </a:pPr>
                <a:endParaRPr sz="1600" dirty="0">
                  <a:latin typeface="Times New Roman"/>
                  <a:cs typeface="Times New Roman"/>
                </a:endParaRPr>
              </a:p>
              <a:p>
                <a:pPr>
                  <a:lnSpc>
                    <a:spcPct val="100000"/>
                  </a:lnSpc>
                  <a:spcBef>
                    <a:spcPts val="5"/>
                  </a:spcBef>
                </a:pPr>
                <a:endParaRPr sz="1500" dirty="0">
                  <a:latin typeface="Times New Roman"/>
                  <a:cs typeface="Times New Roman"/>
                </a:endParaRPr>
              </a:p>
              <a:p>
                <a:pPr marL="12700" algn="ctr">
                  <a:lnSpc>
                    <a:spcPct val="100000"/>
                  </a:lnSpc>
                </a:pPr>
                <a:r>
                  <a:rPr sz="1400" spc="-10" dirty="0">
                    <a:solidFill>
                      <a:srgbClr val="FFFFFF"/>
                    </a:solidFill>
                    <a:latin typeface="Effra"/>
                    <a:cs typeface="Effra"/>
                  </a:rPr>
                  <a:t>Intervention</a:t>
                </a:r>
                <a:endParaRPr sz="1400" dirty="0">
                  <a:latin typeface="Effra"/>
                  <a:cs typeface="Effra"/>
                </a:endParaRPr>
              </a:p>
              <a:p>
                <a:pPr marL="12700" algn="ctr">
                  <a:lnSpc>
                    <a:spcPct val="100000"/>
                  </a:lnSpc>
                  <a:spcBef>
                    <a:spcPts val="180"/>
                  </a:spcBef>
                </a:pPr>
                <a:r>
                  <a:rPr sz="900" dirty="0">
                    <a:solidFill>
                      <a:srgbClr val="FFFFFF"/>
                    </a:solidFill>
                    <a:latin typeface="Effra Medium"/>
                    <a:cs typeface="Effra Medium"/>
                  </a:rPr>
                  <a:t>What is the</a:t>
                </a:r>
                <a:r>
                  <a:rPr sz="900" spc="-40" dirty="0">
                    <a:solidFill>
                      <a:srgbClr val="FFFFFF"/>
                    </a:solidFill>
                    <a:latin typeface="Effra Medium"/>
                    <a:cs typeface="Effra Medium"/>
                  </a:rPr>
                  <a:t> </a:t>
                </a:r>
                <a:r>
                  <a:rPr sz="900" spc="-10" dirty="0">
                    <a:solidFill>
                      <a:srgbClr val="FFFFFF"/>
                    </a:solidFill>
                    <a:latin typeface="Effra Medium"/>
                    <a:cs typeface="Effra Medium"/>
                  </a:rPr>
                  <a:t>intervention?</a:t>
                </a:r>
                <a:endParaRPr sz="900" dirty="0">
                  <a:latin typeface="Effra Medium"/>
                  <a:cs typeface="Effra Medium"/>
                </a:endParaRP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4463383" y="233577"/>
                <a:ext cx="453649" cy="157316"/>
                <a:chOff x="4330047" y="216310"/>
                <a:chExt cx="453649" cy="157316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4330047" y="216310"/>
                  <a:ext cx="186813" cy="1573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4596883" y="216310"/>
                  <a:ext cx="186813" cy="1573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sp>
          <p:nvSpPr>
            <p:cNvPr id="38" name="Isosceles Triangle 37"/>
            <p:cNvSpPr/>
            <p:nvPr/>
          </p:nvSpPr>
          <p:spPr>
            <a:xfrm rot="5400000">
              <a:off x="5320254" y="2038992"/>
              <a:ext cx="769315" cy="516326"/>
            </a:xfrm>
            <a:prstGeom prst="triangle">
              <a:avLst/>
            </a:prstGeom>
            <a:solidFill>
              <a:srgbClr val="ED77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5982739" y="168681"/>
            <a:ext cx="2139666" cy="4800600"/>
            <a:chOff x="5798908" y="112877"/>
            <a:chExt cx="2139666" cy="4800600"/>
          </a:xfrm>
        </p:grpSpPr>
        <p:sp>
          <p:nvSpPr>
            <p:cNvPr id="12" name="Rectangle 11"/>
            <p:cNvSpPr/>
            <p:nvPr/>
          </p:nvSpPr>
          <p:spPr>
            <a:xfrm>
              <a:off x="5798908" y="112877"/>
              <a:ext cx="1791594" cy="4800600"/>
            </a:xfrm>
            <a:prstGeom prst="rect">
              <a:avLst/>
            </a:prstGeom>
            <a:solidFill>
              <a:srgbClr val="0095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object 37"/>
            <p:cNvSpPr txBox="1"/>
            <p:nvPr/>
          </p:nvSpPr>
          <p:spPr>
            <a:xfrm>
              <a:off x="5937597" y="112877"/>
              <a:ext cx="1652905" cy="438531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15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  <a:spcBef>
                  <a:spcPts val="1145"/>
                </a:spcBef>
              </a:pPr>
              <a:r>
                <a:rPr sz="1300" dirty="0">
                  <a:solidFill>
                    <a:srgbClr val="FFFFFF"/>
                  </a:solidFill>
                  <a:latin typeface="Effra"/>
                  <a:cs typeface="Effra"/>
                </a:rPr>
                <a:t>Change</a:t>
              </a:r>
              <a:r>
                <a:rPr sz="1300" spc="-65" dirty="0">
                  <a:solidFill>
                    <a:srgbClr val="FFFFFF"/>
                  </a:solidFill>
                  <a:latin typeface="Effra"/>
                  <a:cs typeface="Effra"/>
                </a:rPr>
                <a:t> </a:t>
              </a:r>
              <a:r>
                <a:rPr sz="1300" spc="-5" dirty="0">
                  <a:solidFill>
                    <a:srgbClr val="FFFFFF"/>
                  </a:solidFill>
                  <a:latin typeface="Effra"/>
                  <a:cs typeface="Effra"/>
                </a:rPr>
                <a:t>Mechanisms</a:t>
              </a:r>
              <a:endParaRPr sz="1300" dirty="0">
                <a:latin typeface="Effra"/>
                <a:cs typeface="Effra"/>
              </a:endParaRPr>
            </a:p>
            <a:p>
              <a:pPr marL="234315" marR="227965" algn="ctr">
                <a:lnSpc>
                  <a:spcPct val="100000"/>
                </a:lnSpc>
                <a:spcBef>
                  <a:spcPts val="200"/>
                </a:spcBef>
              </a:pPr>
              <a:r>
                <a:rPr sz="900" spc="-5" dirty="0">
                  <a:solidFill>
                    <a:srgbClr val="FFFFFF"/>
                  </a:solidFill>
                  <a:latin typeface="Effra Medium"/>
                  <a:cs typeface="Effra Medium"/>
                </a:rPr>
                <a:t>How </a:t>
              </a:r>
              <a:r>
                <a:rPr sz="900" dirty="0">
                  <a:solidFill>
                    <a:srgbClr val="FFFFFF"/>
                  </a:solidFill>
                  <a:latin typeface="Effra Medium"/>
                  <a:cs typeface="Effra Medium"/>
                </a:rPr>
                <a:t>and </a:t>
              </a:r>
              <a:r>
                <a:rPr sz="900" spc="-5" dirty="0">
                  <a:solidFill>
                    <a:srgbClr val="FFFFFF"/>
                  </a:solidFill>
                  <a:latin typeface="Effra Medium"/>
                  <a:cs typeface="Effra Medium"/>
                </a:rPr>
                <a:t>why</a:t>
              </a:r>
              <a:r>
                <a:rPr sz="900" spc="-70" dirty="0">
                  <a:solidFill>
                    <a:srgbClr val="FFFFFF"/>
                  </a:solidFill>
                  <a:latin typeface="Effra Medium"/>
                  <a:cs typeface="Effra Medium"/>
                </a:rPr>
                <a:t> </a:t>
              </a:r>
              <a:r>
                <a:rPr sz="900" dirty="0">
                  <a:solidFill>
                    <a:srgbClr val="FFFFFF"/>
                  </a:solidFill>
                  <a:latin typeface="Effra Medium"/>
                  <a:cs typeface="Effra Medium"/>
                </a:rPr>
                <a:t>does</a:t>
              </a:r>
              <a:r>
                <a:rPr sz="900" spc="-25" dirty="0">
                  <a:solidFill>
                    <a:srgbClr val="FFFFFF"/>
                  </a:solidFill>
                  <a:latin typeface="Effra Medium"/>
                  <a:cs typeface="Effra Medium"/>
                </a:rPr>
                <a:t> </a:t>
              </a:r>
              <a:r>
                <a:rPr sz="900" spc="-5" dirty="0">
                  <a:solidFill>
                    <a:srgbClr val="FFFFFF"/>
                  </a:solidFill>
                  <a:latin typeface="Effra Medium"/>
                  <a:cs typeface="Effra Medium"/>
                </a:rPr>
                <a:t>your </a:t>
              </a:r>
              <a:r>
                <a:rPr sz="900" dirty="0">
                  <a:solidFill>
                    <a:srgbClr val="FFFFFF"/>
                  </a:solidFill>
                  <a:latin typeface="Effra Medium"/>
                  <a:cs typeface="Effra Medium"/>
                </a:rPr>
                <a:t> </a:t>
              </a:r>
              <a:r>
                <a:rPr sz="900" spc="-5" dirty="0">
                  <a:solidFill>
                    <a:srgbClr val="FFFFFF"/>
                  </a:solidFill>
                  <a:latin typeface="Effra Medium"/>
                  <a:cs typeface="Effra Medium"/>
                </a:rPr>
                <a:t>intervention</a:t>
              </a:r>
              <a:r>
                <a:rPr sz="900" spc="-70" dirty="0">
                  <a:solidFill>
                    <a:srgbClr val="FFFFFF"/>
                  </a:solidFill>
                  <a:latin typeface="Effra Medium"/>
                  <a:cs typeface="Effra Medium"/>
                </a:rPr>
                <a:t> </a:t>
              </a:r>
              <a:r>
                <a:rPr sz="900" spc="-5" dirty="0">
                  <a:solidFill>
                    <a:srgbClr val="FFFFFF"/>
                  </a:solidFill>
                  <a:latin typeface="Effra Medium"/>
                  <a:cs typeface="Effra Medium"/>
                </a:rPr>
                <a:t>work?</a:t>
              </a:r>
              <a:endParaRPr sz="900" dirty="0">
                <a:latin typeface="Effra Medium"/>
                <a:cs typeface="Effra Medium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6291583" y="226143"/>
              <a:ext cx="806245" cy="157316"/>
              <a:chOff x="6286666" y="226143"/>
              <a:chExt cx="806245" cy="157316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286666" y="226143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601299" y="226143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906098" y="226143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sp>
          <p:nvSpPr>
            <p:cNvPr id="39" name="Isosceles Triangle 38"/>
            <p:cNvSpPr/>
            <p:nvPr/>
          </p:nvSpPr>
          <p:spPr>
            <a:xfrm rot="5400000">
              <a:off x="7295753" y="2021724"/>
              <a:ext cx="769315" cy="516326"/>
            </a:xfrm>
            <a:prstGeom prst="triangle">
              <a:avLst/>
            </a:prstGeom>
            <a:solidFill>
              <a:srgbClr val="0095AA"/>
            </a:solidFill>
            <a:ln>
              <a:solidFill>
                <a:srgbClr val="0095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657232" y="4969281"/>
            <a:ext cx="8338609" cy="1692267"/>
            <a:chOff x="3031768" y="4913477"/>
            <a:chExt cx="8338609" cy="1692267"/>
          </a:xfrm>
        </p:grpSpPr>
        <p:grpSp>
          <p:nvGrpSpPr>
            <p:cNvPr id="53" name="Group 52"/>
            <p:cNvGrpSpPr/>
            <p:nvPr/>
          </p:nvGrpSpPr>
          <p:grpSpPr>
            <a:xfrm>
              <a:off x="3031768" y="4913477"/>
              <a:ext cx="8338609" cy="1692267"/>
              <a:chOff x="1639863" y="5034177"/>
              <a:chExt cx="8338609" cy="1692267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639863" y="5306771"/>
                <a:ext cx="8338609" cy="1419673"/>
              </a:xfrm>
              <a:prstGeom prst="rect">
                <a:avLst/>
              </a:prstGeom>
              <a:solidFill>
                <a:srgbClr val="796E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Isosceles Triangle 39"/>
              <p:cNvSpPr/>
              <p:nvPr/>
            </p:nvSpPr>
            <p:spPr>
              <a:xfrm>
                <a:off x="2344924" y="5034177"/>
                <a:ext cx="769315" cy="516326"/>
              </a:xfrm>
              <a:prstGeom prst="triangle">
                <a:avLst/>
              </a:prstGeom>
              <a:solidFill>
                <a:srgbClr val="796E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1" name="Isosceles Triangle 40"/>
              <p:cNvSpPr/>
              <p:nvPr/>
            </p:nvSpPr>
            <p:spPr>
              <a:xfrm>
                <a:off x="4399957" y="5034177"/>
                <a:ext cx="769315" cy="516326"/>
              </a:xfrm>
              <a:prstGeom prst="triangle">
                <a:avLst/>
              </a:prstGeom>
              <a:solidFill>
                <a:srgbClr val="796E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2" name="Isosceles Triangle 41"/>
              <p:cNvSpPr/>
              <p:nvPr/>
            </p:nvSpPr>
            <p:spPr>
              <a:xfrm>
                <a:off x="6359071" y="5034177"/>
                <a:ext cx="769315" cy="516326"/>
              </a:xfrm>
              <a:prstGeom prst="triangle">
                <a:avLst/>
              </a:prstGeom>
              <a:solidFill>
                <a:srgbClr val="796E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Isosceles Triangle 42"/>
              <p:cNvSpPr/>
              <p:nvPr/>
            </p:nvSpPr>
            <p:spPr>
              <a:xfrm>
                <a:off x="8443510" y="5034177"/>
                <a:ext cx="769315" cy="516326"/>
              </a:xfrm>
              <a:prstGeom prst="triangle">
                <a:avLst/>
              </a:prstGeom>
              <a:solidFill>
                <a:srgbClr val="796E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216603" y="5397991"/>
              <a:ext cx="186813" cy="995832"/>
              <a:chOff x="3422670" y="5299337"/>
              <a:chExt cx="186813" cy="995832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3422670" y="5299337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422670" y="5508966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3422670" y="5718595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3422670" y="5928224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422670" y="6137853"/>
                <a:ext cx="186813" cy="15731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58" name="object 112"/>
          <p:cNvSpPr txBox="1"/>
          <p:nvPr/>
        </p:nvSpPr>
        <p:spPr>
          <a:xfrm>
            <a:off x="3914470" y="6405329"/>
            <a:ext cx="3387725" cy="236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10" dirty="0">
                <a:solidFill>
                  <a:srgbClr val="FFFFFF"/>
                </a:solidFill>
                <a:latin typeface="Effra Medium"/>
                <a:cs typeface="Effra Medium"/>
              </a:rPr>
              <a:t>Moderators   </a:t>
            </a:r>
            <a:r>
              <a:rPr sz="900" dirty="0">
                <a:solidFill>
                  <a:srgbClr val="FFFFFF"/>
                </a:solidFill>
                <a:latin typeface="Effra Medium"/>
                <a:cs typeface="Effra Medium"/>
              </a:rPr>
              <a:t>What </a:t>
            </a:r>
            <a:r>
              <a:rPr sz="900" spc="-10" dirty="0">
                <a:solidFill>
                  <a:srgbClr val="FFFFFF"/>
                </a:solidFill>
                <a:latin typeface="Effra Medium"/>
                <a:cs typeface="Effra Medium"/>
              </a:rPr>
              <a:t>factors </a:t>
            </a:r>
            <a:r>
              <a:rPr sz="900" dirty="0">
                <a:solidFill>
                  <a:srgbClr val="FFFFFF"/>
                </a:solidFill>
                <a:latin typeface="Effra Medium"/>
                <a:cs typeface="Effra Medium"/>
              </a:rPr>
              <a:t>will </a:t>
            </a:r>
            <a:r>
              <a:rPr sz="900" spc="-5" dirty="0">
                <a:solidFill>
                  <a:srgbClr val="FFFFFF"/>
                </a:solidFill>
                <a:latin typeface="Effra Medium"/>
                <a:cs typeface="Effra Medium"/>
              </a:rPr>
              <a:t>influence </a:t>
            </a:r>
            <a:r>
              <a:rPr sz="900" dirty="0">
                <a:solidFill>
                  <a:srgbClr val="FFFFFF"/>
                </a:solidFill>
                <a:latin typeface="Effra Medium"/>
                <a:cs typeface="Effra Medium"/>
              </a:rPr>
              <a:t>the change</a:t>
            </a:r>
            <a:r>
              <a:rPr sz="900" spc="-95" dirty="0">
                <a:solidFill>
                  <a:srgbClr val="FFFFFF"/>
                </a:solidFill>
                <a:latin typeface="Effra Medium"/>
                <a:cs typeface="Effra Medium"/>
              </a:rPr>
              <a:t> </a:t>
            </a:r>
            <a:r>
              <a:rPr sz="900" spc="-5" dirty="0">
                <a:solidFill>
                  <a:srgbClr val="FFFFFF"/>
                </a:solidFill>
                <a:latin typeface="Effra Medium"/>
                <a:cs typeface="Effra Medium"/>
              </a:rPr>
              <a:t>process?</a:t>
            </a:r>
            <a:endParaRPr sz="900" dirty="0">
              <a:latin typeface="Effra Medium"/>
              <a:cs typeface="Effra Medium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792173" y="1998436"/>
            <a:ext cx="1416317" cy="530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Young people in Years 4, 5, 7 and 8 in mainstream schools in England 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178761" y="1956278"/>
            <a:ext cx="1416317" cy="7693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Increased confidence in supporting others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Decreased stigma^</a:t>
            </a:r>
          </a:p>
          <a:p>
            <a:pPr algn="ctr"/>
            <a:endParaRPr lang="en-GB" sz="800" dirty="0">
              <a:solidFill>
                <a:schemeClr val="tx1"/>
              </a:solidFill>
            </a:endParaRPr>
          </a:p>
          <a:p>
            <a:pPr algn="ctr"/>
            <a:r>
              <a:rPr lang="en-GB" sz="800" dirty="0">
                <a:solidFill>
                  <a:schemeClr val="tx1"/>
                </a:solidFill>
              </a:rPr>
              <a:t>^secondary school only</a:t>
            </a:r>
          </a:p>
        </p:txBody>
      </p:sp>
      <p:sp>
        <p:nvSpPr>
          <p:cNvPr id="78" name="Rectangle 77"/>
          <p:cNvSpPr/>
          <p:nvPr/>
        </p:nvSpPr>
        <p:spPr>
          <a:xfrm>
            <a:off x="8400185" y="1551243"/>
            <a:ext cx="1416317" cy="530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Primary outcome: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Increased help seeking</a:t>
            </a:r>
          </a:p>
        </p:txBody>
      </p:sp>
      <p:sp>
        <p:nvSpPr>
          <p:cNvPr id="79" name="Rectangle 78"/>
          <p:cNvSpPr/>
          <p:nvPr/>
        </p:nvSpPr>
        <p:spPr>
          <a:xfrm>
            <a:off x="8400185" y="2201187"/>
            <a:ext cx="1416317" cy="15407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Secondary outcomes: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Increased quality of life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Decreased emotional difficulties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Increased positive wellbeing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800" dirty="0">
                <a:solidFill>
                  <a:schemeClr val="tx1"/>
                </a:solidFill>
              </a:rPr>
              <a:t>Cost effectiveness</a:t>
            </a:r>
          </a:p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8095959" y="5317699"/>
            <a:ext cx="1719519" cy="484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School staff’s perception of the intervention</a:t>
            </a:r>
          </a:p>
        </p:txBody>
      </p:sp>
      <p:sp>
        <p:nvSpPr>
          <p:cNvPr id="93" name="Rectangle 92"/>
          <p:cNvSpPr/>
          <p:nvPr/>
        </p:nvSpPr>
        <p:spPr>
          <a:xfrm>
            <a:off x="6257465" y="5873053"/>
            <a:ext cx="1719519" cy="479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Previous school MH provision </a:t>
            </a:r>
          </a:p>
        </p:txBody>
      </p:sp>
      <p:sp>
        <p:nvSpPr>
          <p:cNvPr id="94" name="Rectangle 93"/>
          <p:cNvSpPr/>
          <p:nvPr/>
        </p:nvSpPr>
        <p:spPr>
          <a:xfrm>
            <a:off x="6257465" y="5317699"/>
            <a:ext cx="1719519" cy="484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Behavioural difficulties in class </a:t>
            </a:r>
          </a:p>
        </p:txBody>
      </p:sp>
      <p:sp>
        <p:nvSpPr>
          <p:cNvPr id="95" name="Rectangle 94"/>
          <p:cNvSpPr/>
          <p:nvPr/>
        </p:nvSpPr>
        <p:spPr>
          <a:xfrm>
            <a:off x="4418970" y="5873053"/>
            <a:ext cx="1719519" cy="479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Pupils perception of the intervention</a:t>
            </a:r>
          </a:p>
        </p:txBody>
      </p:sp>
      <p:sp>
        <p:nvSpPr>
          <p:cNvPr id="96" name="Rectangle 95"/>
          <p:cNvSpPr/>
          <p:nvPr/>
        </p:nvSpPr>
        <p:spPr>
          <a:xfrm>
            <a:off x="4418970" y="5317699"/>
            <a:ext cx="1719519" cy="484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School climate</a:t>
            </a:r>
          </a:p>
        </p:txBody>
      </p:sp>
      <p:sp>
        <p:nvSpPr>
          <p:cNvPr id="98" name="Rectangle 97"/>
          <p:cNvSpPr/>
          <p:nvPr/>
        </p:nvSpPr>
        <p:spPr>
          <a:xfrm>
            <a:off x="2580475" y="5317699"/>
            <a:ext cx="1719519" cy="484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Fidelity to, and social validity of, the intervention </a:t>
            </a:r>
          </a:p>
        </p:txBody>
      </p:sp>
      <p:sp>
        <p:nvSpPr>
          <p:cNvPr id="60" name="Rectangle 59"/>
          <p:cNvSpPr/>
          <p:nvPr/>
        </p:nvSpPr>
        <p:spPr>
          <a:xfrm>
            <a:off x="3968286" y="1767073"/>
            <a:ext cx="1416317" cy="10726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>
                <a:solidFill>
                  <a:schemeClr val="tx1"/>
                </a:solidFill>
              </a:rPr>
              <a:t>8 </a:t>
            </a:r>
            <a:r>
              <a:rPr lang="en-GB" sz="800" dirty="0">
                <a:solidFill>
                  <a:schemeClr val="tx1"/>
                </a:solidFill>
              </a:rPr>
              <a:t>week curriculum of </a:t>
            </a:r>
            <a:r>
              <a:rPr lang="en-GB" sz="800">
                <a:solidFill>
                  <a:schemeClr val="tx1"/>
                </a:solidFill>
              </a:rPr>
              <a:t>SSW delivered in class between </a:t>
            </a:r>
            <a:r>
              <a:rPr lang="en-GB" sz="800" dirty="0">
                <a:solidFill>
                  <a:schemeClr val="tx1"/>
                </a:solidFill>
              </a:rPr>
              <a:t>January </a:t>
            </a:r>
            <a:r>
              <a:rPr lang="en-GB" sz="800">
                <a:solidFill>
                  <a:schemeClr val="tx1"/>
                </a:solidFill>
              </a:rPr>
              <a:t>and April by school staff who recived ½ day training </a:t>
            </a:r>
          </a:p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531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5887</TotalTime>
  <Words>139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Effra</vt:lpstr>
      <vt:lpstr>Effra Medium</vt:lpstr>
      <vt:lpstr>Times New Roman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Slavica Savic</dc:creator>
  <cp:lastModifiedBy>Daniel Hayes</cp:lastModifiedBy>
  <cp:revision>25</cp:revision>
  <cp:lastPrinted>2018-04-25T12:54:06Z</cp:lastPrinted>
  <dcterms:created xsi:type="dcterms:W3CDTF">2017-01-13T14:01:04Z</dcterms:created>
  <dcterms:modified xsi:type="dcterms:W3CDTF">2019-08-22T08:40:29Z</dcterms:modified>
</cp:coreProperties>
</file>