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940" autoAdjust="0"/>
  </p:normalViewPr>
  <p:slideViewPr>
    <p:cSldViewPr snapToGrid="0">
      <p:cViewPr varScale="1">
        <p:scale>
          <a:sx n="103" d="100"/>
          <a:sy n="103" d="100"/>
        </p:scale>
        <p:origin x="87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1152A4-37EE-45D9-8476-1DB045E05CE4}" type="datetimeFigureOut">
              <a:rPr lang="zh-CN" altLang="en-US" smtClean="0"/>
              <a:t>2019/10/18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4F462E-687F-4C10-8053-84F007C9826B}" type="slidenum">
              <a:rPr lang="zh-CN" altLang="en-US" smtClean="0"/>
              <a:t>‹#›</a:t>
            </a:fld>
            <a:endParaRPr lang="zh-CN" altLang="en-US"/>
          </a:p>
        </p:txBody>
      </p:sp>
    </p:spTree>
    <p:extLst>
      <p:ext uri="{BB962C8B-B14F-4D97-AF65-F5344CB8AC3E}">
        <p14:creationId xmlns:p14="http://schemas.microsoft.com/office/powerpoint/2010/main" val="578662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1" kern="1200" dirty="0" smtClean="0">
                <a:solidFill>
                  <a:schemeClr val="tx1"/>
                </a:solidFill>
                <a:effectLst/>
                <a:latin typeface="+mn-lt"/>
                <a:ea typeface="+mn-ea"/>
                <a:cs typeface="+mn-cs"/>
              </a:rPr>
              <a:t>Fig. </a:t>
            </a:r>
            <a:r>
              <a:rPr lang="en-US" altLang="zh-CN" sz="1200" b="1" kern="1200" smtClean="0">
                <a:solidFill>
                  <a:schemeClr val="tx1"/>
                </a:solidFill>
                <a:effectLst/>
                <a:latin typeface="+mn-lt"/>
                <a:ea typeface="+mn-ea"/>
                <a:cs typeface="+mn-cs"/>
              </a:rPr>
              <a:t>S4. </a:t>
            </a:r>
            <a:r>
              <a:rPr lang="en-US" altLang="zh-CN" sz="1200" kern="1200" dirty="0" smtClean="0">
                <a:solidFill>
                  <a:schemeClr val="tx1"/>
                </a:solidFill>
                <a:effectLst/>
                <a:latin typeface="+mn-lt"/>
                <a:ea typeface="+mn-ea"/>
                <a:cs typeface="+mn-cs"/>
              </a:rPr>
              <a:t>The relationship between the amplitude of the rhythmic genes and the number of rhythmically expressed tissues. In general the amplitude increases with the increase of the number of rhythmically expressed tissues. r: Pearson correlation coefficient, P: statistical significant level. </a:t>
            </a:r>
            <a:r>
              <a:rPr lang="en-US" altLang="zh-CN" sz="1200" i="1" kern="1200" dirty="0" smtClean="0">
                <a:solidFill>
                  <a:schemeClr val="tx1"/>
                </a:solidFill>
                <a:effectLst/>
                <a:latin typeface="+mn-lt"/>
                <a:ea typeface="+mn-ea"/>
                <a:cs typeface="+mn-cs"/>
              </a:rPr>
              <a:t>(A)</a:t>
            </a:r>
            <a:r>
              <a:rPr lang="en-US" altLang="zh-CN" sz="1200" kern="1200" dirty="0" smtClean="0">
                <a:solidFill>
                  <a:schemeClr val="tx1"/>
                </a:solidFill>
                <a:effectLst/>
                <a:latin typeface="+mn-lt"/>
                <a:ea typeface="+mn-ea"/>
                <a:cs typeface="+mn-cs"/>
              </a:rPr>
              <a:t> Adrenal gland (n = 558). </a:t>
            </a:r>
            <a:r>
              <a:rPr lang="en-US" altLang="zh-CN" sz="1200" i="1" kern="1200" dirty="0" smtClean="0">
                <a:solidFill>
                  <a:schemeClr val="tx1"/>
                </a:solidFill>
                <a:effectLst/>
                <a:latin typeface="+mn-lt"/>
                <a:ea typeface="+mn-ea"/>
                <a:cs typeface="+mn-cs"/>
              </a:rPr>
              <a:t>(B)</a:t>
            </a:r>
            <a:r>
              <a:rPr lang="en-US" altLang="zh-CN" sz="1200" kern="1200" dirty="0" smtClean="0">
                <a:solidFill>
                  <a:schemeClr val="tx1"/>
                </a:solidFill>
                <a:effectLst/>
                <a:latin typeface="+mn-lt"/>
                <a:ea typeface="+mn-ea"/>
                <a:cs typeface="+mn-cs"/>
              </a:rPr>
              <a:t> Aorta (n = 434). </a:t>
            </a:r>
            <a:r>
              <a:rPr lang="en-US" altLang="zh-CN" sz="1200" i="1" kern="1200" dirty="0" smtClean="0">
                <a:solidFill>
                  <a:schemeClr val="tx1"/>
                </a:solidFill>
                <a:effectLst/>
                <a:latin typeface="+mn-lt"/>
                <a:ea typeface="+mn-ea"/>
                <a:cs typeface="+mn-cs"/>
              </a:rPr>
              <a:t>(C)</a:t>
            </a:r>
            <a:r>
              <a:rPr lang="en-US" altLang="zh-CN" sz="1200" kern="1200" dirty="0" smtClean="0">
                <a:solidFill>
                  <a:schemeClr val="tx1"/>
                </a:solidFill>
                <a:effectLst/>
                <a:latin typeface="+mn-lt"/>
                <a:ea typeface="+mn-ea"/>
                <a:cs typeface="+mn-cs"/>
              </a:rPr>
              <a:t> Brown fat (n = 1411).  </a:t>
            </a:r>
            <a:r>
              <a:rPr lang="en-US" altLang="zh-CN" sz="1200" i="1" kern="1200" dirty="0" smtClean="0">
                <a:solidFill>
                  <a:schemeClr val="tx1"/>
                </a:solidFill>
                <a:effectLst/>
                <a:latin typeface="+mn-lt"/>
                <a:ea typeface="+mn-ea"/>
                <a:cs typeface="+mn-cs"/>
              </a:rPr>
              <a:t>(D)</a:t>
            </a:r>
            <a:r>
              <a:rPr lang="en-US" altLang="zh-CN" sz="1200" kern="1200" dirty="0" smtClean="0">
                <a:solidFill>
                  <a:schemeClr val="tx1"/>
                </a:solidFill>
                <a:effectLst/>
                <a:latin typeface="+mn-lt"/>
                <a:ea typeface="+mn-ea"/>
                <a:cs typeface="+mn-cs"/>
              </a:rPr>
              <a:t> Brainstem (n = 183).  </a:t>
            </a:r>
            <a:r>
              <a:rPr lang="en-US" altLang="zh-CN" sz="1200" i="1" kern="1200" dirty="0" smtClean="0">
                <a:solidFill>
                  <a:schemeClr val="tx1"/>
                </a:solidFill>
                <a:effectLst/>
                <a:latin typeface="+mn-lt"/>
                <a:ea typeface="+mn-ea"/>
                <a:cs typeface="+mn-cs"/>
              </a:rPr>
              <a:t>(E)</a:t>
            </a:r>
            <a:r>
              <a:rPr lang="en-US" altLang="zh-CN" sz="1200" kern="1200" dirty="0" smtClean="0">
                <a:solidFill>
                  <a:schemeClr val="tx1"/>
                </a:solidFill>
                <a:effectLst/>
                <a:latin typeface="+mn-lt"/>
                <a:ea typeface="+mn-ea"/>
                <a:cs typeface="+mn-cs"/>
              </a:rPr>
              <a:t> Cerebellum (n = 232). </a:t>
            </a:r>
            <a:r>
              <a:rPr lang="en-US" altLang="zh-CN" sz="1200" i="1" kern="1200" dirty="0" smtClean="0">
                <a:solidFill>
                  <a:schemeClr val="tx1"/>
                </a:solidFill>
                <a:effectLst/>
                <a:latin typeface="+mn-lt"/>
                <a:ea typeface="+mn-ea"/>
                <a:cs typeface="+mn-cs"/>
              </a:rPr>
              <a:t>(F)</a:t>
            </a:r>
            <a:r>
              <a:rPr lang="en-US" altLang="zh-CN" sz="1200" kern="1200" dirty="0" smtClean="0">
                <a:solidFill>
                  <a:schemeClr val="tx1"/>
                </a:solidFill>
                <a:effectLst/>
                <a:latin typeface="+mn-lt"/>
                <a:ea typeface="+mn-ea"/>
                <a:cs typeface="+mn-cs"/>
              </a:rPr>
              <a:t> Heart (n = 1008). </a:t>
            </a:r>
            <a:r>
              <a:rPr lang="en-US" altLang="zh-CN" sz="1200" i="1" kern="1200" dirty="0" smtClean="0">
                <a:solidFill>
                  <a:schemeClr val="tx1"/>
                </a:solidFill>
                <a:effectLst/>
                <a:latin typeface="+mn-lt"/>
                <a:ea typeface="+mn-ea"/>
                <a:cs typeface="+mn-cs"/>
              </a:rPr>
              <a:t>(G)</a:t>
            </a:r>
            <a:r>
              <a:rPr lang="en-US" altLang="zh-CN" sz="1200" kern="1200" dirty="0" smtClean="0">
                <a:solidFill>
                  <a:schemeClr val="tx1"/>
                </a:solidFill>
                <a:effectLst/>
                <a:latin typeface="+mn-lt"/>
                <a:ea typeface="+mn-ea"/>
                <a:cs typeface="+mn-cs"/>
              </a:rPr>
              <a:t> Hypothalamus (n = 180). </a:t>
            </a:r>
            <a:r>
              <a:rPr lang="en-US" altLang="zh-CN" sz="1200" i="1" kern="1200" dirty="0" smtClean="0">
                <a:solidFill>
                  <a:schemeClr val="tx1"/>
                </a:solidFill>
                <a:effectLst/>
                <a:latin typeface="+mn-lt"/>
                <a:ea typeface="+mn-ea"/>
                <a:cs typeface="+mn-cs"/>
              </a:rPr>
              <a:t>(H)</a:t>
            </a:r>
            <a:r>
              <a:rPr lang="en-US" altLang="zh-CN" sz="1200" kern="1200" dirty="0" smtClean="0">
                <a:solidFill>
                  <a:schemeClr val="tx1"/>
                </a:solidFill>
                <a:effectLst/>
                <a:latin typeface="+mn-lt"/>
                <a:ea typeface="+mn-ea"/>
                <a:cs typeface="+mn-cs"/>
              </a:rPr>
              <a:t> Kidney (n = 2607). </a:t>
            </a:r>
            <a:r>
              <a:rPr lang="en-US" altLang="zh-CN" sz="1200" i="1" kern="1200" dirty="0" smtClean="0">
                <a:solidFill>
                  <a:schemeClr val="tx1"/>
                </a:solidFill>
                <a:effectLst/>
                <a:latin typeface="+mn-lt"/>
                <a:ea typeface="+mn-ea"/>
                <a:cs typeface="+mn-cs"/>
              </a:rPr>
              <a:t>(I)</a:t>
            </a:r>
            <a:r>
              <a:rPr lang="en-US" altLang="zh-CN" sz="1200" kern="1200" dirty="0" smtClean="0">
                <a:solidFill>
                  <a:schemeClr val="tx1"/>
                </a:solidFill>
                <a:effectLst/>
                <a:latin typeface="+mn-lt"/>
                <a:ea typeface="+mn-ea"/>
                <a:cs typeface="+mn-cs"/>
              </a:rPr>
              <a:t> Liver (n = 3874). </a:t>
            </a:r>
            <a:r>
              <a:rPr lang="en-US" altLang="zh-CN" sz="1200" i="1" kern="1200" dirty="0" smtClean="0">
                <a:solidFill>
                  <a:schemeClr val="tx1"/>
                </a:solidFill>
                <a:effectLst/>
                <a:latin typeface="+mn-lt"/>
                <a:ea typeface="+mn-ea"/>
                <a:cs typeface="+mn-cs"/>
              </a:rPr>
              <a:t>(J)</a:t>
            </a:r>
            <a:r>
              <a:rPr lang="en-US" altLang="zh-CN" sz="1200" kern="1200" dirty="0" smtClean="0">
                <a:solidFill>
                  <a:schemeClr val="tx1"/>
                </a:solidFill>
                <a:effectLst/>
                <a:latin typeface="+mn-lt"/>
                <a:ea typeface="+mn-ea"/>
                <a:cs typeface="+mn-cs"/>
              </a:rPr>
              <a:t> Lung (n = 2525). </a:t>
            </a:r>
            <a:r>
              <a:rPr lang="en-US" altLang="zh-CN" sz="1200" i="1" kern="1200" dirty="0" smtClean="0">
                <a:solidFill>
                  <a:schemeClr val="tx1"/>
                </a:solidFill>
                <a:effectLst/>
                <a:latin typeface="+mn-lt"/>
                <a:ea typeface="+mn-ea"/>
                <a:cs typeface="+mn-cs"/>
              </a:rPr>
              <a:t>(K)</a:t>
            </a:r>
            <a:r>
              <a:rPr lang="en-US" altLang="zh-CN" sz="1200" kern="1200" dirty="0" smtClean="0">
                <a:solidFill>
                  <a:schemeClr val="tx1"/>
                </a:solidFill>
                <a:effectLst/>
                <a:latin typeface="+mn-lt"/>
                <a:ea typeface="+mn-ea"/>
                <a:cs typeface="+mn-cs"/>
              </a:rPr>
              <a:t> Skeletal muscle (n = 347). </a:t>
            </a:r>
            <a:r>
              <a:rPr lang="en-US" altLang="zh-CN" sz="1200" i="1" kern="1200" dirty="0" smtClean="0">
                <a:solidFill>
                  <a:schemeClr val="tx1"/>
                </a:solidFill>
                <a:effectLst/>
                <a:latin typeface="+mn-lt"/>
                <a:ea typeface="+mn-ea"/>
                <a:cs typeface="+mn-cs"/>
              </a:rPr>
              <a:t>(L)</a:t>
            </a:r>
            <a:r>
              <a:rPr lang="en-US" altLang="zh-CN" sz="1200" kern="1200" dirty="0" smtClean="0">
                <a:solidFill>
                  <a:schemeClr val="tx1"/>
                </a:solidFill>
                <a:effectLst/>
                <a:latin typeface="+mn-lt"/>
                <a:ea typeface="+mn-ea"/>
                <a:cs typeface="+mn-cs"/>
              </a:rPr>
              <a:t> White fat (n = 366).</a:t>
            </a:r>
            <a:r>
              <a:rPr lang="en-US" altLang="zh-CN" sz="1200" b="1"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064F462E-687F-4C10-8053-84F007C9826B}" type="slidenum">
              <a:rPr lang="zh-CN" altLang="en-US" smtClean="0"/>
              <a:t>1</a:t>
            </a:fld>
            <a:endParaRPr lang="zh-CN" altLang="en-US"/>
          </a:p>
        </p:txBody>
      </p:sp>
    </p:spTree>
    <p:extLst>
      <p:ext uri="{BB962C8B-B14F-4D97-AF65-F5344CB8AC3E}">
        <p14:creationId xmlns:p14="http://schemas.microsoft.com/office/powerpoint/2010/main" val="2663374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4171009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1819604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2249346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1991441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1568222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3874787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2595703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2266813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1883819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3370050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64CC333-9E57-40BD-B8B0-89D3278F75DE}" type="datetimeFigureOut">
              <a:rPr lang="zh-CN" altLang="en-US" smtClean="0"/>
              <a:t>2019/10/18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4144369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CC333-9E57-40BD-B8B0-89D3278F75DE}" type="datetimeFigureOut">
              <a:rPr lang="zh-CN" altLang="en-US" smtClean="0"/>
              <a:t>2019/10/18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CDF0D6-FC6F-47BF-A120-AF2C8751D634}" type="slidenum">
              <a:rPr lang="zh-CN" altLang="en-US" smtClean="0"/>
              <a:t>‹#›</a:t>
            </a:fld>
            <a:endParaRPr lang="zh-CN" altLang="en-US"/>
          </a:p>
        </p:txBody>
      </p:sp>
    </p:spTree>
    <p:extLst>
      <p:ext uri="{BB962C8B-B14F-4D97-AF65-F5344CB8AC3E}">
        <p14:creationId xmlns:p14="http://schemas.microsoft.com/office/powerpoint/2010/main" val="2926593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p:nvPr/>
        </p:nvPicPr>
        <p:blipFill rotWithShape="1">
          <a:blip r:embed="rId3">
            <a:extLst>
              <a:ext uri="{28A0092B-C50C-407E-A947-70E740481C1C}">
                <a14:useLocalDpi xmlns:a14="http://schemas.microsoft.com/office/drawing/2010/main" val="0"/>
              </a:ext>
            </a:extLst>
          </a:blip>
          <a:srcRect t="10589" b="12989"/>
          <a:stretch/>
        </p:blipFill>
        <p:spPr bwMode="auto">
          <a:xfrm>
            <a:off x="2667317" y="38100"/>
            <a:ext cx="6857365" cy="6781800"/>
          </a:xfrm>
          <a:prstGeom prst="rect">
            <a:avLst/>
          </a:prstGeom>
          <a:noFill/>
          <a:ln>
            <a:noFill/>
          </a:ln>
          <a:extLst>
            <a:ext uri="{53640926-AAD7-44d8-BBD7-CCE9431645EC}">
              <a14:shadowObscure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lc="http://schemas.openxmlformats.org/drawingml/2006/lockedCanvas"/>
            </a:ext>
          </a:extLst>
        </p:spPr>
      </p:pic>
    </p:spTree>
    <p:extLst>
      <p:ext uri="{BB962C8B-B14F-4D97-AF65-F5344CB8AC3E}">
        <p14:creationId xmlns:p14="http://schemas.microsoft.com/office/powerpoint/2010/main" val="285096715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162</Words>
  <Application>Microsoft Office PowerPoint</Application>
  <PresentationFormat>宽屏</PresentationFormat>
  <Paragraphs>2</Paragraphs>
  <Slides>1</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宋体</vt:lpstr>
      <vt:lpstr>Arial</vt:lpstr>
      <vt:lpstr>Calibri</vt:lpstr>
      <vt:lpstr>Calibri Light</vt:lpstr>
      <vt:lpstr>Office 主题</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wanglab</dc:creator>
  <cp:lastModifiedBy>wanglab</cp:lastModifiedBy>
  <cp:revision>3</cp:revision>
  <dcterms:created xsi:type="dcterms:W3CDTF">2019-07-01T08:06:50Z</dcterms:created>
  <dcterms:modified xsi:type="dcterms:W3CDTF">2019-10-17T23:37:25Z</dcterms:modified>
</cp:coreProperties>
</file>