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r>
              <a:rPr lang="en-US" b="1" i="0" baseline="0">
                <a:solidFill>
                  <a:sysClr val="windowText" lastClr="000000"/>
                </a:solidFill>
                <a:latin typeface="Arial Black" panose="020B0A04020102020204" pitchFamily="34" charset="0"/>
              </a:rPr>
              <a:t>Increased ICP After Acetazolamide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Arial Black" panose="020B0A040201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'SDC 10'!$O$4</c:f>
              <c:strCache>
                <c:ptCount val="1"/>
                <c:pt idx="0">
                  <c:v>ICP-Low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'SDC 10'!$N$5:$N$13</c:f>
              <c:numCache>
                <c:formatCode>General</c:formatCode>
                <c:ptCount val="9"/>
                <c:pt idx="0">
                  <c:v>-5</c:v>
                </c:pt>
                <c:pt idx="1">
                  <c:v>0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</c:numCache>
            </c:numRef>
          </c:cat>
          <c:val>
            <c:numRef>
              <c:f>'SDC 10'!$O$5:$O$13</c:f>
              <c:numCache>
                <c:formatCode>General</c:formatCode>
                <c:ptCount val="9"/>
                <c:pt idx="0">
                  <c:v>8</c:v>
                </c:pt>
                <c:pt idx="1">
                  <c:v>8</c:v>
                </c:pt>
                <c:pt idx="2">
                  <c:v>9</c:v>
                </c:pt>
                <c:pt idx="3">
                  <c:v>11</c:v>
                </c:pt>
                <c:pt idx="4">
                  <c:v>10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BE-4D68-81FA-71C5325D4C8D}"/>
            </c:ext>
          </c:extLst>
        </c:ser>
        <c:ser>
          <c:idx val="1"/>
          <c:order val="1"/>
          <c:tx>
            <c:strRef>
              <c:f>'SDC 10'!$P$4</c:f>
              <c:strCache>
                <c:ptCount val="1"/>
                <c:pt idx="0">
                  <c:v>ICP-Hi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'SDC 10'!$N$5:$N$13</c:f>
              <c:numCache>
                <c:formatCode>General</c:formatCode>
                <c:ptCount val="9"/>
                <c:pt idx="0">
                  <c:v>-5</c:v>
                </c:pt>
                <c:pt idx="1">
                  <c:v>0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</c:numCache>
            </c:numRef>
          </c:cat>
          <c:val>
            <c:numRef>
              <c:f>'SDC 10'!$P$5:$P$13</c:f>
              <c:numCache>
                <c:formatCode>General</c:formatCode>
                <c:ptCount val="9"/>
                <c:pt idx="0">
                  <c:v>16</c:v>
                </c:pt>
                <c:pt idx="1">
                  <c:v>16</c:v>
                </c:pt>
                <c:pt idx="2">
                  <c:v>20</c:v>
                </c:pt>
                <c:pt idx="3">
                  <c:v>30</c:v>
                </c:pt>
                <c:pt idx="4">
                  <c:v>27</c:v>
                </c:pt>
                <c:pt idx="5">
                  <c:v>25</c:v>
                </c:pt>
                <c:pt idx="6">
                  <c:v>25</c:v>
                </c:pt>
                <c:pt idx="7">
                  <c:v>20</c:v>
                </c:pt>
                <c:pt idx="8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BE-4D68-81FA-71C5325D4C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24947192"/>
        <c:axId val="724947520"/>
      </c:barChart>
      <c:catAx>
        <c:axId val="7249471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en-US" sz="1200" b="1" i="0" baseline="0">
                    <a:solidFill>
                      <a:sysClr val="windowText" lastClr="000000"/>
                    </a:solidFill>
                    <a:latin typeface="Arial" panose="020B0604020202020204" pitchFamily="34" charset="0"/>
                  </a:rPr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724947520"/>
        <c:crosses val="autoZero"/>
        <c:auto val="1"/>
        <c:lblAlgn val="ctr"/>
        <c:lblOffset val="100"/>
        <c:noMultiLvlLbl val="0"/>
      </c:catAx>
      <c:valAx>
        <c:axId val="724947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en-US" sz="1200" b="1" i="0" baseline="0">
                    <a:solidFill>
                      <a:sysClr val="windowText" lastClr="000000"/>
                    </a:solidFill>
                    <a:latin typeface="Arial" panose="020B0604020202020204" pitchFamily="34" charset="0"/>
                  </a:rPr>
                  <a:t>ICP (mmHg)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724947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996039150360048"/>
          <c:y val="0.90936778023681164"/>
          <c:w val="0.21899903008476973"/>
          <c:h val="6.06071989124795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0.32406</cdr:x>
      <cdr:y>0.17264</cdr:y>
    </cdr:from>
    <cdr:to>
      <cdr:x>0.45663</cdr:x>
      <cdr:y>0.26457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35199" y="657226"/>
          <a:ext cx="914400" cy="3499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07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33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0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61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69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25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401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4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03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66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7DAAF-C254-4BC8-9475-F3C126FDF815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5248-A768-4D49-8152-7EDD469D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8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022" y="4425244"/>
            <a:ext cx="9064978" cy="2432755"/>
          </a:xfrm>
        </p:spPr>
        <p:txBody>
          <a:bodyPr>
            <a:normAutofit fontScale="70000" lnSpcReduction="20000"/>
          </a:bodyPr>
          <a:lstStyle/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b="1" dirty="0"/>
              <a:t>SDC 10</a:t>
            </a:r>
            <a:r>
              <a:rPr lang="en-US" dirty="0"/>
              <a:t>. </a:t>
            </a:r>
            <a:r>
              <a:rPr lang="en-US" u="sng" dirty="0"/>
              <a:t>Increased ICP after acetazolamide injection</a:t>
            </a:r>
            <a:r>
              <a:rPr lang="en-US" dirty="0"/>
              <a:t>, presumably due to acute intracranial respiratory acidosis.  Intravenous injection of 1g acetazolamide (Red Arrow) in patients with abnormal intracranial compliance (ICP-Hi) produces abrupt increase in ICP compared to little ICP change in patients with normal compliance ICP-Low), presumably from tissue hyperemia.  Increased CBF (assessed by transcranial Doppler and XeCTCBF) due to acetazolamide was reported by </a:t>
            </a:r>
            <a:r>
              <a:rPr lang="en-US" dirty="0" err="1"/>
              <a:t>Pindzola</a:t>
            </a:r>
            <a:r>
              <a:rPr lang="en-US" dirty="0"/>
              <a:t> et al.  Figure created from data of </a:t>
            </a:r>
            <a:r>
              <a:rPr lang="en-US" dirty="0" err="1"/>
              <a:t>Holl</a:t>
            </a:r>
            <a:r>
              <a:rPr lang="en-US" dirty="0"/>
              <a:t> et.al.  ICP-intracranial pressure</a:t>
            </a:r>
          </a:p>
          <a:p>
            <a:pPr algn="l">
              <a:spcBef>
                <a:spcPts val="0"/>
              </a:spcBef>
            </a:pPr>
            <a:r>
              <a:rPr lang="en-US" dirty="0" err="1"/>
              <a:t>Pindzola</a:t>
            </a:r>
            <a:r>
              <a:rPr lang="en-US" dirty="0"/>
              <a:t> RR, </a:t>
            </a:r>
            <a:r>
              <a:rPr lang="en-US" dirty="0" err="1"/>
              <a:t>Balzer</a:t>
            </a:r>
            <a:r>
              <a:rPr lang="en-US" dirty="0"/>
              <a:t> JR, </a:t>
            </a:r>
            <a:r>
              <a:rPr lang="en-US" dirty="0" err="1"/>
              <a:t>Nemoto</a:t>
            </a:r>
            <a:r>
              <a:rPr lang="en-US" dirty="0"/>
              <a:t> EM, et al. Cerebrovascular reserve in patients with carotid occlusive disease assessed by stable xenon-enhanced </a:t>
            </a:r>
            <a:r>
              <a:rPr lang="en-US" dirty="0" err="1"/>
              <a:t>ct</a:t>
            </a:r>
            <a:r>
              <a:rPr lang="en-US" dirty="0"/>
              <a:t> cerebral blood flow and transcranial Doppler. </a:t>
            </a:r>
            <a:r>
              <a:rPr lang="en-US" i="1" dirty="0"/>
              <a:t>Stroke</a:t>
            </a:r>
            <a:r>
              <a:rPr lang="en-US" dirty="0"/>
              <a:t> 2001;32: 1811-7.</a:t>
            </a:r>
          </a:p>
          <a:p>
            <a:pPr algn="l">
              <a:spcBef>
                <a:spcPts val="0"/>
              </a:spcBef>
            </a:pPr>
            <a:r>
              <a:rPr lang="en-US" dirty="0" err="1"/>
              <a:t>Holl</a:t>
            </a:r>
            <a:r>
              <a:rPr lang="en-US" dirty="0"/>
              <a:t> K, </a:t>
            </a:r>
            <a:r>
              <a:rPr lang="en-US" dirty="0" err="1"/>
              <a:t>Heissler</a:t>
            </a:r>
            <a:r>
              <a:rPr lang="en-US" dirty="0"/>
              <a:t> HE, </a:t>
            </a:r>
            <a:r>
              <a:rPr lang="en-US" dirty="0" err="1"/>
              <a:t>Nemati</a:t>
            </a:r>
            <a:r>
              <a:rPr lang="en-US" dirty="0"/>
              <a:t> N, et al. Effect of acetazolamide-induced endogenous volume pressure testing of the cerebrospinal system on intracranial pressure. Effect of Diamox® on intracranial pressure (ICP). </a:t>
            </a:r>
            <a:r>
              <a:rPr lang="en-US" i="1" dirty="0" err="1"/>
              <a:t>Neurochirurgia</a:t>
            </a:r>
            <a:r>
              <a:rPr lang="en-US" dirty="0"/>
              <a:t> 1990;33: 29-36.</a:t>
            </a:r>
          </a:p>
          <a:p>
            <a:pPr algn="l"/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1429373"/>
              </p:ext>
            </p:extLst>
          </p:nvPr>
        </p:nvGraphicFramePr>
        <p:xfrm>
          <a:off x="959557" y="449085"/>
          <a:ext cx="6897510" cy="3806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Down Arrow 6"/>
          <p:cNvSpPr/>
          <p:nvPr/>
        </p:nvSpPr>
        <p:spPr>
          <a:xfrm rot="10800000">
            <a:off x="2472266" y="3601155"/>
            <a:ext cx="293511" cy="65475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34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3796</TotalTime>
  <Words>180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Hurd, Emily</cp:lastModifiedBy>
  <cp:revision>5</cp:revision>
  <dcterms:created xsi:type="dcterms:W3CDTF">2019-01-12T03:05:34Z</dcterms:created>
  <dcterms:modified xsi:type="dcterms:W3CDTF">2019-04-12T14:49:15Z</dcterms:modified>
</cp:coreProperties>
</file>