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9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baseline="0">
                <a:solidFill>
                  <a:sysClr val="windowText" lastClr="000000"/>
                </a:solidFill>
              </a:rPr>
              <a:t>Effects of Hb On CBF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2505841063855034E-2"/>
          <c:y val="0.11494833775717953"/>
          <c:w val="0.9114643657812912"/>
          <c:h val="0.796943629454054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Sheet1!$N$4</c:f>
              <c:strCache>
                <c:ptCount val="1"/>
                <c:pt idx="0">
                  <c:v>CBF projected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Sheet1!$M$5:$M$17</c:f>
              <c:numCache>
                <c:formatCode>General</c:formatCode>
                <c:ptCount val="13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  <c:pt idx="5">
                  <c:v>11</c:v>
                </c:pt>
                <c:pt idx="6">
                  <c:v>12</c:v>
                </c:pt>
                <c:pt idx="7">
                  <c:v>13</c:v>
                </c:pt>
                <c:pt idx="8">
                  <c:v>14</c:v>
                </c:pt>
                <c:pt idx="9">
                  <c:v>15</c:v>
                </c:pt>
                <c:pt idx="10">
                  <c:v>16</c:v>
                </c:pt>
                <c:pt idx="11">
                  <c:v>17</c:v>
                </c:pt>
                <c:pt idx="12">
                  <c:v>18</c:v>
                </c:pt>
              </c:numCache>
            </c:numRef>
          </c:cat>
          <c:val>
            <c:numRef>
              <c:f>Sheet1!$N$5:$N$17</c:f>
              <c:numCache>
                <c:formatCode>General</c:formatCode>
                <c:ptCount val="13"/>
                <c:pt idx="0">
                  <c:v>220</c:v>
                </c:pt>
                <c:pt idx="1">
                  <c:v>210</c:v>
                </c:pt>
                <c:pt idx="2">
                  <c:v>205</c:v>
                </c:pt>
                <c:pt idx="3">
                  <c:v>200</c:v>
                </c:pt>
                <c:pt idx="4">
                  <c:v>195</c:v>
                </c:pt>
                <c:pt idx="5">
                  <c:v>190</c:v>
                </c:pt>
                <c:pt idx="6">
                  <c:v>185</c:v>
                </c:pt>
                <c:pt idx="7">
                  <c:v>180</c:v>
                </c:pt>
                <c:pt idx="8">
                  <c:v>170</c:v>
                </c:pt>
                <c:pt idx="9">
                  <c:v>150</c:v>
                </c:pt>
                <c:pt idx="10">
                  <c:v>140</c:v>
                </c:pt>
                <c:pt idx="11">
                  <c:v>120</c:v>
                </c:pt>
                <c:pt idx="12">
                  <c:v>104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10-498C-8380-7D7C97A42CE3}"/>
            </c:ext>
          </c:extLst>
        </c:ser>
        <c:ser>
          <c:idx val="1"/>
          <c:order val="1"/>
          <c:tx>
            <c:strRef>
              <c:f>Sheet1!$O$4</c:f>
              <c:strCache>
                <c:ptCount val="1"/>
                <c:pt idx="0">
                  <c:v>CBF measured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numRef>
              <c:f>Sheet1!$M$5:$M$17</c:f>
              <c:numCache>
                <c:formatCode>General</c:formatCode>
                <c:ptCount val="13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  <c:pt idx="5">
                  <c:v>11</c:v>
                </c:pt>
                <c:pt idx="6">
                  <c:v>12</c:v>
                </c:pt>
                <c:pt idx="7">
                  <c:v>13</c:v>
                </c:pt>
                <c:pt idx="8">
                  <c:v>14</c:v>
                </c:pt>
                <c:pt idx="9">
                  <c:v>15</c:v>
                </c:pt>
                <c:pt idx="10">
                  <c:v>16</c:v>
                </c:pt>
                <c:pt idx="11">
                  <c:v>17</c:v>
                </c:pt>
                <c:pt idx="12">
                  <c:v>18</c:v>
                </c:pt>
              </c:numCache>
            </c:numRef>
          </c:cat>
          <c:val>
            <c:numRef>
              <c:f>Sheet1!$O$5:$O$17</c:f>
              <c:numCache>
                <c:formatCode>General</c:formatCode>
                <c:ptCount val="13"/>
                <c:pt idx="0">
                  <c:v>560</c:v>
                </c:pt>
                <c:pt idx="1">
                  <c:v>470</c:v>
                </c:pt>
                <c:pt idx="2">
                  <c:v>370</c:v>
                </c:pt>
                <c:pt idx="3">
                  <c:v>300</c:v>
                </c:pt>
                <c:pt idx="4">
                  <c:v>280</c:v>
                </c:pt>
                <c:pt idx="5">
                  <c:v>220</c:v>
                </c:pt>
                <c:pt idx="6">
                  <c:v>190</c:v>
                </c:pt>
                <c:pt idx="7">
                  <c:v>180</c:v>
                </c:pt>
                <c:pt idx="8">
                  <c:v>170</c:v>
                </c:pt>
                <c:pt idx="9">
                  <c:v>150</c:v>
                </c:pt>
                <c:pt idx="10">
                  <c:v>140</c:v>
                </c:pt>
                <c:pt idx="11">
                  <c:v>120</c:v>
                </c:pt>
                <c:pt idx="12">
                  <c:v>104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710-498C-8380-7D7C97A42C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17849904"/>
        <c:axId val="717849576"/>
      </c:barChart>
      <c:catAx>
        <c:axId val="7178499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pPr>
                <a:r>
                  <a:rPr lang="en-US" sz="1200" b="1" i="0" baseline="0">
                    <a:solidFill>
                      <a:sysClr val="windowText" lastClr="000000"/>
                    </a:solidFill>
                    <a:latin typeface="Arial" panose="020B0604020202020204" pitchFamily="34" charset="0"/>
                  </a:rPr>
                  <a:t>Hb (gm%)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717849576"/>
        <c:crosses val="autoZero"/>
        <c:auto val="1"/>
        <c:lblAlgn val="ctr"/>
        <c:lblOffset val="100"/>
        <c:noMultiLvlLbl val="0"/>
      </c:catAx>
      <c:valAx>
        <c:axId val="717849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pPr>
                <a:r>
                  <a:rPr lang="en-US" sz="1200" b="1" i="0" baseline="0">
                    <a:solidFill>
                      <a:sysClr val="windowText" lastClr="000000"/>
                    </a:solidFill>
                    <a:latin typeface="Arial" panose="020B0604020202020204" pitchFamily="34" charset="0"/>
                  </a:rPr>
                  <a:t>CBF (% Baseline)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7178499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7053563849047447"/>
          <c:y val="0.2689981091073293"/>
          <c:w val="0.39312021509961675"/>
          <c:h val="0.116051106587890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F7A0-7366-4ABA-B90B-FD510CCC7AFF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C83D1-EBDE-44DE-A57D-A88B42EBA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796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F7A0-7366-4ABA-B90B-FD510CCC7AFF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C83D1-EBDE-44DE-A57D-A88B42EBA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358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F7A0-7366-4ABA-B90B-FD510CCC7AFF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C83D1-EBDE-44DE-A57D-A88B42EBA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509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F7A0-7366-4ABA-B90B-FD510CCC7AFF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C83D1-EBDE-44DE-A57D-A88B42EBA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581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F7A0-7366-4ABA-B90B-FD510CCC7AFF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C83D1-EBDE-44DE-A57D-A88B42EBA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717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F7A0-7366-4ABA-B90B-FD510CCC7AFF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C83D1-EBDE-44DE-A57D-A88B42EBA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848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F7A0-7366-4ABA-B90B-FD510CCC7AFF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C83D1-EBDE-44DE-A57D-A88B42EBA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492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F7A0-7366-4ABA-B90B-FD510CCC7AFF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C83D1-EBDE-44DE-A57D-A88B42EBA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32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F7A0-7366-4ABA-B90B-FD510CCC7AFF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C83D1-EBDE-44DE-A57D-A88B42EBA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340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F7A0-7366-4ABA-B90B-FD510CCC7AFF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C83D1-EBDE-44DE-A57D-A88B42EBA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084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F7A0-7366-4ABA-B90B-FD510CCC7AFF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C83D1-EBDE-44DE-A57D-A88B42EBA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9F7A0-7366-4ABA-B90B-FD510CCC7AFF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C83D1-EBDE-44DE-A57D-A88B42EBAD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264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311" y="4516438"/>
            <a:ext cx="9053689" cy="2234317"/>
          </a:xfrm>
        </p:spPr>
        <p:txBody>
          <a:bodyPr>
            <a:normAutofit fontScale="85000" lnSpcReduction="20000"/>
          </a:bodyPr>
          <a:lstStyle/>
          <a:p>
            <a:pPr lvl="0" algn="l"/>
            <a:r>
              <a:rPr lang="en-US" b="1" dirty="0"/>
              <a:t>SDC 11</a:t>
            </a:r>
            <a:r>
              <a:rPr lang="en-US" u="sng" dirty="0"/>
              <a:t>. Anemia induced cerebral hyperemia in rodents</a:t>
            </a:r>
            <a:r>
              <a:rPr lang="en-US" dirty="0"/>
              <a:t>.  Decrements in hemoglobin and hematocrit  increase CBF, initially  via viscosity mechanisms (blue bars-theoretical projected CBF changes from anemia-mediated viscosity decrements) but at a Hb (gm%) concentration  below about 10, active vasodilation with increased CBF arises as indicated by the actually measured CBF(red bars).</a:t>
            </a:r>
            <a:r>
              <a:rPr lang="en-US" b="1" dirty="0"/>
              <a:t>   </a:t>
            </a:r>
            <a:r>
              <a:rPr lang="en-US" dirty="0"/>
              <a:t>Data from an animal model and figure created from data of </a:t>
            </a:r>
            <a:r>
              <a:rPr lang="en-US"/>
              <a:t>Borgstrom</a:t>
            </a:r>
            <a:r>
              <a:rPr lang="en-US" dirty="0"/>
              <a:t> </a:t>
            </a:r>
            <a:r>
              <a:rPr lang="en-US" dirty="0" err="1"/>
              <a:t>etal</a:t>
            </a:r>
            <a:r>
              <a:rPr lang="en-US" dirty="0"/>
              <a:t>.   CBF-cerebral blood flow; Hb-hemoglobin </a:t>
            </a:r>
          </a:p>
          <a:p>
            <a:pPr algn="l"/>
            <a:r>
              <a:rPr lang="en-US" dirty="0"/>
              <a:t> </a:t>
            </a:r>
            <a:r>
              <a:rPr lang="en-US" dirty="0" err="1"/>
              <a:t>Borgstrom</a:t>
            </a:r>
            <a:r>
              <a:rPr lang="en-US" dirty="0"/>
              <a:t> L, Johannsson H, </a:t>
            </a:r>
            <a:r>
              <a:rPr lang="en-US" dirty="0" err="1"/>
              <a:t>Siesjo</a:t>
            </a:r>
            <a:r>
              <a:rPr lang="en-US" dirty="0"/>
              <a:t> B. The influence of acute </a:t>
            </a:r>
            <a:r>
              <a:rPr lang="en-US" dirty="0" err="1"/>
              <a:t>normovolemic</a:t>
            </a:r>
            <a:r>
              <a:rPr lang="en-US" dirty="0"/>
              <a:t> anemia on cerebral blood flow and oxygen consumption of anesthetized rats. </a:t>
            </a:r>
            <a:r>
              <a:rPr lang="en-US" i="1" dirty="0" err="1"/>
              <a:t>Acta</a:t>
            </a:r>
            <a:r>
              <a:rPr lang="en-US" i="1" dirty="0"/>
              <a:t> </a:t>
            </a:r>
            <a:r>
              <a:rPr lang="en-US" i="1" dirty="0" err="1"/>
              <a:t>Physiol</a:t>
            </a:r>
            <a:r>
              <a:rPr lang="en-US" i="1" dirty="0"/>
              <a:t> </a:t>
            </a:r>
            <a:r>
              <a:rPr lang="en-US" i="1" dirty="0" err="1"/>
              <a:t>Scand</a:t>
            </a:r>
            <a:r>
              <a:rPr lang="en-US" dirty="0"/>
              <a:t> 1975;93 (40: 505-14.</a:t>
            </a:r>
          </a:p>
          <a:p>
            <a:pPr lvl="0" algn="l"/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0041024"/>
              </p:ext>
            </p:extLst>
          </p:nvPr>
        </p:nvGraphicFramePr>
        <p:xfrm>
          <a:off x="90311" y="158044"/>
          <a:ext cx="8715022" cy="4358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28588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3797</TotalTime>
  <Words>130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Penn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Kofke, Andrew</dc:creator>
  <cp:lastModifiedBy>Hurd, Emily</cp:lastModifiedBy>
  <cp:revision>5</cp:revision>
  <dcterms:created xsi:type="dcterms:W3CDTF">2019-01-12T03:17:30Z</dcterms:created>
  <dcterms:modified xsi:type="dcterms:W3CDTF">2019-04-12T15:11:56Z</dcterms:modified>
</cp:coreProperties>
</file>